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3.xml" ContentType="application/vnd.openxmlformats-officedocument.presentationml.tags+xml"/>
  <Override PartName="/ppt/comments/modernComment_7FFFD109_19888D06.xml" ContentType="application/vnd.ms-powerpoint.comments+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5.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ags/tag6.xml" ContentType="application/vnd.openxmlformats-officedocument.presentationml.tags+xml"/>
  <Override PartName="/ppt/comments/modernComment_7FFFD110_21D3AC07.xml" ContentType="application/vnd.ms-powerpoint.comments+xml"/>
  <Override PartName="/ppt/tags/tag7.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ags/tag10.xml" ContentType="application/vnd.openxmlformats-officedocument.presentationml.tags+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ags/tag11.xml" ContentType="application/vnd.openxmlformats-officedocument.presentationml.tags+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style2.xml" ContentType="application/vnd.ms-office.chartstyle+xml"/>
  <Override PartName="/ppt/charts/colors2.xml" ContentType="application/vnd.ms-office.chartcolorstyle+xml"/>
  <Override PartName="/ppt/charts/chart40.xml" ContentType="application/vnd.openxmlformats-officedocument.drawingml.chart+xml"/>
  <Override PartName="/ppt/charts/style3.xml" ContentType="application/vnd.ms-office.chartstyle+xml"/>
  <Override PartName="/ppt/charts/colors3.xml" ContentType="application/vnd.ms-office.chartcolorstyle+xml"/>
  <Override PartName="/ppt/tags/tag12.xml" ContentType="application/vnd.openxmlformats-officedocument.presentationml.tags+xml"/>
  <Override PartName="/ppt/charts/chart41.xml" ContentType="application/vnd.openxmlformats-officedocument.drawingml.chart+xml"/>
  <Override PartName="/ppt/charts/chart42.xml" ContentType="application/vnd.openxmlformats-officedocument.drawingml.chart+xml"/>
  <Override PartName="/ppt/tags/tag13.xml" ContentType="application/vnd.openxmlformats-officedocument.presentationml.tags+xml"/>
  <Override PartName="/ppt/charts/chart43.xml" ContentType="application/vnd.openxmlformats-officedocument.drawingml.chart+xml"/>
  <Override PartName="/ppt/tags/tag14.xml" ContentType="application/vnd.openxmlformats-officedocument.presentationml.tags+xml"/>
  <Override PartName="/ppt/charts/chart44.xml" ContentType="application/vnd.openxmlformats-officedocument.drawingml.chart+xml"/>
  <Override PartName="/ppt/tags/tag15.xml" ContentType="application/vnd.openxmlformats-officedocument.presentationml.tags+xml"/>
  <Override PartName="/ppt/charts/chart45.xml" ContentType="application/vnd.openxmlformats-officedocument.drawingml.chart+xml"/>
  <Override PartName="/ppt/tags/tag16.xml" ContentType="application/vnd.openxmlformats-officedocument.presentationml.tags+xml"/>
  <Override PartName="/ppt/tags/tag17.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147471614" r:id="rId5"/>
    <p:sldId id="2147471616" r:id="rId6"/>
    <p:sldId id="2147471622" r:id="rId7"/>
    <p:sldId id="2147471623" r:id="rId8"/>
    <p:sldId id="2147471612" r:id="rId9"/>
    <p:sldId id="2147471624" r:id="rId10"/>
    <p:sldId id="2147471625" r:id="rId11"/>
    <p:sldId id="2147471626" r:id="rId12"/>
    <p:sldId id="2147471627" r:id="rId13"/>
    <p:sldId id="2147471628" r:id="rId14"/>
    <p:sldId id="2147471629" r:id="rId15"/>
    <p:sldId id="2147471630" r:id="rId16"/>
    <p:sldId id="2147471631" r:id="rId17"/>
    <p:sldId id="2147471632" r:id="rId18"/>
    <p:sldId id="2147471633" r:id="rId19"/>
    <p:sldId id="2147471634" r:id="rId20"/>
    <p:sldId id="2147471635" r:id="rId21"/>
    <p:sldId id="2147471636" r:id="rId22"/>
    <p:sldId id="2147471637" r:id="rId23"/>
    <p:sldId id="2147471638" r:id="rId24"/>
    <p:sldId id="2147471639" r:id="rId25"/>
    <p:sldId id="2147471640" r:id="rId26"/>
    <p:sldId id="2147471641" r:id="rId27"/>
    <p:sldId id="2147471642" r:id="rId28"/>
    <p:sldId id="2147471653" r:id="rId29"/>
    <p:sldId id="2147471654" r:id="rId30"/>
    <p:sldId id="2147471655" r:id="rId31"/>
    <p:sldId id="2147471656" r:id="rId32"/>
    <p:sldId id="2147471665" r:id="rId33"/>
    <p:sldId id="2147471658" r:id="rId34"/>
    <p:sldId id="2147471659" r:id="rId35"/>
    <p:sldId id="2147471660" r:id="rId36"/>
    <p:sldId id="2147471648" r:id="rId37"/>
    <p:sldId id="2147471666" r:id="rId38"/>
    <p:sldId id="2147471652" r:id="rId39"/>
    <p:sldId id="214747164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936"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99F820-3E6C-F5F0-5288-47DABFA06364}" name="Corinna Freudig (DE)" initials="CF" userId="S::corinna.freudig@pwc.com::5306c70a-0667-49db-91a2-e151d4a12b0e" providerId="AD"/>
  <p188:author id="{35DD2F53-50B6-F942-4F84-862BED8A140A}" name="Christina Müller (DE)" initials="" userId="S::christina.mueller@pwc.com::a95b3f40-dba2-4a8c-afd7-57bcb8bd6a4a" providerId="AD"/>
  <p188:author id="{55D860A8-7C87-4EA6-E8D7-71DBC384C4F3}" name="Katrin Baier" initials="KB" userId="S::baier@screenmakers.de::46d28c7b-aaa8-446b-a2e2-17fe1c6e6256" providerId="AD"/>
  <p188:author id="{710E6DA9-AC08-E55A-FA2E-8C84BF71F547}" name="Simone Huth (DE)" initials="S(" userId="S::simone.huth@pwc.com::884e737f-9e47-4c7f-8f38-e6224ff347a4" providerId="AD"/>
  <p188:author id="{9770ABC9-3315-0F0C-DD10-61E02844E18C}" name="Anika Borges" initials="AB" userId="S::borges@screenmakers.de::9a9df3af-0a6b-4cc9-856f-512476a83e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05943CB-6F42-4776-B506-94E284F2829C}">
  <a:tblStyle styleId="{605943CB-6F42-4776-B506-94E284F2829C}" styleName="Brand Table 1">
    <a:wholeTbl>
      <a:tcTxStyle>
        <a:fontRef idx="minor">
          <a:scrgbClr r="0" g="0" b="0"/>
        </a:fontRef>
        <a:schemeClr val="tx1"/>
      </a:tcTxStyle>
      <a:tcStyle>
        <a:tcBdr>
          <a:left>
            <a:ln>
              <a:noFill/>
            </a:ln>
          </a:left>
          <a:right>
            <a:ln>
              <a:noFill/>
            </a:ln>
          </a:right>
          <a:top>
            <a:ln>
              <a:noFill/>
            </a:ln>
          </a:top>
          <a:bottom>
            <a:ln>
              <a:noFill/>
            </a:ln>
          </a:bottom>
          <a:insideH>
            <a:ln w="12700" cmpd="sng">
              <a:solidFill>
                <a:schemeClr val="bg2"/>
              </a:solidFill>
            </a:ln>
          </a:insideH>
          <a:insideV>
            <a:ln>
              <a:noFill/>
            </a:ln>
          </a:insideV>
        </a:tcBdr>
        <a:fill>
          <a:noFill/>
        </a:fill>
      </a:tcStyle>
    </a:wholeTbl>
    <a:lastCol>
      <a:tcTxStyle b="on">
        <a:fontRef idx="minor">
          <a:scrgbClr r="0" g="0" b="0"/>
        </a:fontRef>
        <a:schemeClr val="tx1"/>
      </a:tcTxStyle>
      <a:tcStyle>
        <a:tcBdr/>
      </a:tcStyle>
    </a:lastCol>
    <a:firstCol>
      <a:tcTxStyle b="on">
        <a:fontRef idx="minor">
          <a:scrgbClr r="0" g="0" b="0"/>
        </a:fontRef>
        <a:schemeClr val="tx1"/>
      </a:tcTxStyle>
      <a:tcStyle>
        <a:tcBdr/>
      </a:tcStyle>
    </a:firstCol>
    <a:lastRow>
      <a:tcTxStyle b="on">
        <a:fontRef idx="minor">
          <a:scrgbClr r="0" g="0" b="0"/>
        </a:fontRef>
        <a:schemeClr val="tx1"/>
      </a:tcTxStyle>
      <a:tcStyle>
        <a:tcBdr/>
        <a:fill>
          <a:solidFill>
            <a:schemeClr val="bg1">
              <a:lumMod val="95000"/>
            </a:schemeClr>
          </a:solidFill>
        </a:fill>
      </a:tcStyle>
    </a:lastRow>
    <a:firstRow>
      <a:tcTxStyle b="on">
        <a:fontRef idx="minor">
          <a:scrgbClr r="0" g="0" b="0"/>
        </a:fontRef>
        <a:schemeClr val="accent1"/>
      </a:tcTxStyle>
      <a:tcStyle>
        <a:tcBdr>
          <a:bottom>
            <a:ln w="19050" cmpd="sng">
              <a:solidFill>
                <a:schemeClr val="accent1"/>
              </a:solidFill>
            </a:ln>
          </a:bottom>
        </a:tcBdr>
        <a:fill>
          <a:noFill/>
        </a:fill>
      </a:tcStyle>
    </a:firstRow>
  </a:tblStyle>
  <a:tblStyle styleId="{8DE8A128-FD69-4F98-BC96-439F510B2832}" styleName="Brand Table 2">
    <a:wholeTbl>
      <a:tcTxStyle>
        <a:fontRef idx="minor">
          <a:scrgbClr r="0" g="0" b="0"/>
        </a:fontRef>
        <a:schemeClr val="tx1"/>
      </a:tcTxStyle>
      <a:tcStyle>
        <a:tcBdr>
          <a:left>
            <a:ln>
              <a:noFill/>
            </a:ln>
          </a:left>
          <a:right>
            <a:ln>
              <a:noFill/>
            </a:ln>
          </a:right>
          <a:top>
            <a:ln>
              <a:noFill/>
            </a:ln>
          </a:top>
          <a:bottom>
            <a:ln>
              <a:noFill/>
            </a:ln>
          </a:bottom>
          <a:insideH>
            <a:ln w="12700" cmpd="sng">
              <a:solidFill>
                <a:schemeClr val="bg2"/>
              </a:solidFill>
            </a:ln>
          </a:insideH>
          <a:insideV>
            <a:ln>
              <a:noFill/>
            </a:ln>
          </a:insideV>
        </a:tcBdr>
        <a:fill>
          <a:noFill/>
        </a:fill>
      </a:tcStyle>
    </a:wholeTbl>
    <a:lastCol>
      <a:tcTxStyle b="on">
        <a:fontRef idx="minor">
          <a:scrgbClr r="0" g="0" b="0"/>
        </a:fontRef>
        <a:schemeClr val="tx1"/>
      </a:tcTxStyle>
      <a:tcStyle>
        <a:tcBdr/>
      </a:tcStyle>
    </a:lastCol>
    <a:firstCol>
      <a:tcTxStyle b="on">
        <a:fontRef idx="minor">
          <a:scrgbClr r="0" g="0" b="0"/>
        </a:fontRef>
        <a:schemeClr val="tx1"/>
      </a:tcTxStyle>
      <a:tcStyle>
        <a:tcBdr/>
      </a:tcStyle>
    </a:firstCol>
    <a:lastRow>
      <a:tcTxStyle b="on">
        <a:fontRef idx="minor">
          <a:scrgbClr r="0" g="0" b="0"/>
        </a:fontRef>
        <a:schemeClr val="tx1"/>
      </a:tcTxStyle>
      <a:tcStyle>
        <a:tcBdr/>
        <a:fill>
          <a:solidFill>
            <a:schemeClr val="bg1">
              <a:lumMod val="95000"/>
            </a:schemeClr>
          </a:solidFill>
        </a:fill>
      </a:tcStyle>
    </a:lastRow>
    <a:firstRow>
      <a:tcTxStyle b="on">
        <a:fontRef idx="minor">
          <a:scrgbClr r="109" g="36" b="122"/>
        </a:fontRef>
        <a:schemeClr val="tx1"/>
      </a:tcTxStyle>
      <a:tcStyle>
        <a:tcBdr>
          <a:bottom>
            <a:ln w="19050" cmpd="sng">
              <a:solidFill>
                <a:schemeClr val="tx1"/>
              </a:solidFill>
            </a:ln>
          </a:bottom>
        </a:tcBdr>
        <a:fill>
          <a:noFill/>
        </a:fill>
      </a:tcStyle>
    </a:firstRow>
  </a:tblStyle>
  <a:tblStyle styleId="{B56CA0EE-1E45-4AA6-A82B-0F5650326712}" styleName="Brand Table 3">
    <a:wholeTbl>
      <a:tcTxStyle>
        <a:fontRef idx="minor">
          <a:scrgbClr r="0" g="0" b="0"/>
        </a:fontRef>
        <a:schemeClr val="tx1"/>
      </a:tcTxStyle>
      <a:tcStyle>
        <a:tcBdr>
          <a:left>
            <a:ln>
              <a:noFill/>
            </a:ln>
          </a:left>
          <a:right>
            <a:ln>
              <a:noFill/>
            </a:ln>
          </a:right>
          <a:top>
            <a:ln>
              <a:noFill/>
            </a:ln>
          </a:top>
          <a:bottom>
            <a:ln>
              <a:noFill/>
            </a:ln>
          </a:bottom>
          <a:insideH>
            <a:ln w="12700" cmpd="sng">
              <a:solidFill>
                <a:schemeClr val="bg2"/>
              </a:solidFill>
            </a:ln>
          </a:insideH>
          <a:insideV>
            <a:ln>
              <a:noFill/>
            </a:ln>
          </a:insideV>
        </a:tcBdr>
        <a:fill>
          <a:noFill/>
        </a:fill>
      </a:tcStyle>
    </a:wholeTbl>
    <a:band2H>
      <a:tcStyle>
        <a:tcBdr/>
        <a:fill>
          <a:solidFill>
            <a:schemeClr val="bg1">
              <a:lumMod val="95000"/>
            </a:schemeClr>
          </a:solidFill>
        </a:fill>
      </a:tcStyle>
    </a:band2H>
    <a:band2V>
      <a:tcStyle>
        <a:tcBdr/>
        <a:fill>
          <a:solidFill>
            <a:schemeClr val="bg1">
              <a:lumMod val="95000"/>
            </a:schemeClr>
          </a:solidFill>
        </a:fill>
      </a:tcStyle>
    </a:band2V>
    <a:lastCol>
      <a:tcTxStyle b="on">
        <a:fontRef idx="minor">
          <a:scrgbClr r="0" g="0" b="0"/>
        </a:fontRef>
        <a:schemeClr val="tx1"/>
      </a:tcTxStyle>
      <a:tcStyle>
        <a:tcBdr/>
      </a:tcStyle>
    </a:lastCol>
    <a:firstCol>
      <a:tcTxStyle b="on">
        <a:fontRef idx="minor">
          <a:scrgbClr r="0" g="0" b="0"/>
        </a:fontRef>
        <a:schemeClr val="tx1"/>
      </a:tcTxStyle>
      <a:tcStyle>
        <a:tcBdr/>
      </a:tcStyle>
    </a:firstCol>
    <a:lastRow>
      <a:tcTxStyle b="on">
        <a:fontRef idx="minor">
          <a:scrgbClr r="0" g="0" b="0"/>
        </a:fontRef>
        <a:schemeClr val="tx1"/>
      </a:tcTxStyle>
      <a:tcStyle>
        <a:tcBdr/>
        <a:fill>
          <a:solidFill>
            <a:schemeClr val="bg1">
              <a:lumMod val="95000"/>
            </a:schemeClr>
          </a:solidFill>
        </a:fill>
      </a:tcStyle>
    </a:lastRow>
    <a:firstRow>
      <a:tcTxStyle b="on">
        <a:fontRef idx="minor">
          <a:scrgbClr r="0" g="0" b="0"/>
        </a:fontRef>
        <a:schemeClr val="accent1"/>
      </a:tcTxStyle>
      <a:tcStyle>
        <a:tcBdr>
          <a:bottom>
            <a:ln w="19050" cmpd="sng">
              <a:solidFill>
                <a:schemeClr val="accent1"/>
              </a:solidFill>
            </a:ln>
          </a:bottom>
        </a:tcBdr>
        <a:fill>
          <a:solidFill>
            <a:schemeClr val="bg1">
              <a:lumMod val="95000"/>
            </a:schemeClr>
          </a:solidFill>
        </a:fill>
      </a:tcStyle>
    </a:firstRow>
  </a:tblStyle>
  <a:tblStyle styleId="{B2FE71AF-C406-42DD-AC2B-C6103619A3FC}" styleName="Brand Table 4">
    <a:wholeTbl>
      <a:tcTxStyle>
        <a:fontRef idx="minor">
          <a:scrgbClr r="0" g="0" b="0"/>
        </a:fontRef>
        <a:schemeClr val="tx1"/>
      </a:tcTxStyle>
      <a:tcStyle>
        <a:tcBdr>
          <a:left>
            <a:ln>
              <a:noFill/>
            </a:ln>
          </a:left>
          <a:right>
            <a:ln>
              <a:noFill/>
            </a:ln>
          </a:right>
          <a:top>
            <a:ln>
              <a:noFill/>
            </a:ln>
          </a:top>
          <a:bottom>
            <a:ln>
              <a:noFill/>
            </a:ln>
          </a:bottom>
          <a:insideH>
            <a:ln w="12700" cmpd="sng">
              <a:solidFill>
                <a:schemeClr val="bg2"/>
              </a:solidFill>
            </a:ln>
          </a:insideH>
          <a:insideV>
            <a:ln>
              <a:noFill/>
            </a:ln>
          </a:insideV>
        </a:tcBdr>
        <a:fill>
          <a:noFill/>
        </a:fill>
      </a:tcStyle>
    </a:wholeTbl>
    <a:band2H>
      <a:tcStyle>
        <a:tcBdr/>
        <a:fill>
          <a:solidFill>
            <a:schemeClr val="bg1">
              <a:lumMod val="95000"/>
            </a:schemeClr>
          </a:solidFill>
        </a:fill>
      </a:tcStyle>
    </a:band2H>
    <a:band2V>
      <a:tcStyle>
        <a:tcBdr/>
        <a:fill>
          <a:solidFill>
            <a:schemeClr val="bg1">
              <a:lumMod val="95000"/>
            </a:schemeClr>
          </a:solidFill>
        </a:fill>
      </a:tcStyle>
    </a:band2V>
    <a:lastCol>
      <a:tcTxStyle b="on">
        <a:fontRef idx="minor">
          <a:scrgbClr r="0" g="0" b="0"/>
        </a:fontRef>
        <a:schemeClr val="tx1"/>
      </a:tcTxStyle>
      <a:tcStyle>
        <a:tcBdr/>
      </a:tcStyle>
    </a:lastCol>
    <a:firstCol>
      <a:tcTxStyle b="on">
        <a:fontRef idx="minor">
          <a:scrgbClr r="0" g="0" b="0"/>
        </a:fontRef>
        <a:schemeClr val="tx1"/>
      </a:tcTxStyle>
      <a:tcStyle>
        <a:tcBdr/>
      </a:tcStyle>
    </a:firstCol>
    <a:lastRow>
      <a:tcTxStyle b="on">
        <a:fontRef idx="minor">
          <a:scrgbClr r="0" g="0" b="0"/>
        </a:fontRef>
        <a:schemeClr val="tx1"/>
      </a:tcTxStyle>
      <a:tcStyle>
        <a:tcBdr/>
        <a:fill>
          <a:solidFill>
            <a:schemeClr val="bg1">
              <a:lumMod val="95000"/>
            </a:schemeClr>
          </a:solidFill>
        </a:fill>
      </a:tcStyle>
    </a:lastRow>
    <a:firstRow>
      <a:tcTxStyle b="on">
        <a:fontRef idx="minor">
          <a:scrgbClr r="109" g="36" b="122"/>
        </a:fontRef>
        <a:schemeClr val="tx1"/>
      </a:tcTxStyle>
      <a:tcStyle>
        <a:tcBdr>
          <a:bottom>
            <a:ln w="19050" cmpd="sng">
              <a:solidFill>
                <a:schemeClr val="tx1"/>
              </a:solidFill>
            </a:ln>
          </a:bottom>
        </a:tcBdr>
        <a:fill>
          <a:solidFill>
            <a:schemeClr val="bg1">
              <a:lumMod val="95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02" autoAdjust="0"/>
    <p:restoredTop sz="96247" autoAdjust="0"/>
  </p:normalViewPr>
  <p:slideViewPr>
    <p:cSldViewPr snapToGrid="0">
      <p:cViewPr varScale="1">
        <p:scale>
          <a:sx n="119" d="100"/>
          <a:sy n="119" d="100"/>
        </p:scale>
        <p:origin x="528" y="330"/>
      </p:cViewPr>
      <p:guideLst>
        <p:guide pos="4936"/>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xml"/><Relationship Id="rId1" Type="http://schemas.microsoft.com/office/2011/relationships/chartStyle" Target="style3.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684541483997797"/>
          <c:h val="0.99907125831812538"/>
        </c:manualLayout>
      </c:layout>
      <c:barChart>
        <c:barDir val="bar"/>
        <c:grouping val="clustered"/>
        <c:varyColors val="0"/>
        <c:ser>
          <c:idx val="0"/>
          <c:order val="0"/>
          <c:tx>
            <c:strRef>
              <c:f>Tabelle1!$B$1</c:f>
              <c:strCache>
                <c:ptCount val="1"/>
                <c:pt idx="0">
                  <c:v>Familienunternehmen</c:v>
                </c:pt>
              </c:strCache>
            </c:strRef>
          </c:tx>
          <c:spPr>
            <a:solidFill>
              <a:srgbClr val="FD5108"/>
            </a:solidFill>
            <a:effectLst/>
          </c:spPr>
          <c:invertIfNegative val="0"/>
          <c:dLbls>
            <c:dLbl>
              <c:idx val="0"/>
              <c:layout>
                <c:manualLayout>
                  <c:x val="2.6115136909119322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4792312690722751"/>
                      <c:h val="4.6325173512656755E-2"/>
                    </c:manualLayout>
                  </c15:layout>
                </c:ext>
                <c:ext xmlns:c16="http://schemas.microsoft.com/office/drawing/2014/chart" uri="{C3380CC4-5D6E-409C-BE32-E72D297353CC}">
                  <c16:uniqueId val="{00000000-DA33-47E6-A96E-19BE0685702D}"/>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8709583227090651"/>
                      <c:h val="4.6325173512656755E-2"/>
                    </c:manualLayout>
                  </c15:layout>
                </c:ext>
                <c:ext xmlns:c16="http://schemas.microsoft.com/office/drawing/2014/chart" uri="{C3380CC4-5D6E-409C-BE32-E72D297353CC}">
                  <c16:uniqueId val="{00000001-DA33-47E6-A96E-19BE0685702D}"/>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2-DA33-47E6-A96E-19BE0685702D}"/>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3-DA33-47E6-A96E-19BE0685702D}"/>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3784988114528241"/>
                      <c:h val="4.6325173512656755E-2"/>
                    </c:manualLayout>
                  </c15:layout>
                </c:ext>
                <c:ext xmlns:c16="http://schemas.microsoft.com/office/drawing/2014/chart" uri="{C3380CC4-5D6E-409C-BE32-E72D297353CC}">
                  <c16:uniqueId val="{00000004-DA33-47E6-A96E-19BE0685702D}"/>
                </c:ext>
              </c:extLst>
            </c:dLbl>
            <c:dLbl>
              <c:idx val="7"/>
              <c:dLblPos val="outEnd"/>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5-DA33-47E6-A96E-19BE0685702D}"/>
                </c:ext>
              </c:extLst>
            </c:dLbl>
            <c:dLbl>
              <c:idx val="9"/>
              <c:dLblPos val="outEnd"/>
              <c:showLegendKey val="0"/>
              <c:showVal val="1"/>
              <c:showCatName val="0"/>
              <c:showSerName val="0"/>
              <c:showPercent val="0"/>
              <c:showBubbleSize val="0"/>
              <c:extLst>
                <c:ext xmlns:c15="http://schemas.microsoft.com/office/drawing/2012/chart" uri="{CE6537A1-D6FC-4f65-9D91-7224C49458BB}">
                  <c15:layout>
                    <c:manualLayout>
                      <c:w val="0.28709583227090651"/>
                      <c:h val="4.6325173512656755E-2"/>
                    </c:manualLayout>
                  </c15:layout>
                </c:ext>
                <c:ext xmlns:c16="http://schemas.microsoft.com/office/drawing/2014/chart" uri="{C3380CC4-5D6E-409C-BE32-E72D297353CC}">
                  <c16:uniqueId val="{00000006-DA33-47E6-A96E-19BE0685702D}"/>
                </c:ext>
              </c:extLst>
            </c:dLbl>
            <c:dLbl>
              <c:idx val="10"/>
              <c:dLblPos val="outEnd"/>
              <c:showLegendKey val="0"/>
              <c:showVal val="1"/>
              <c:showCatName val="0"/>
              <c:showSerName val="0"/>
              <c:showPercent val="0"/>
              <c:showBubbleSize val="0"/>
              <c:extLst>
                <c:ext xmlns:c15="http://schemas.microsoft.com/office/drawing/2012/chart" uri="{CE6537A1-D6FC-4f65-9D91-7224C49458BB}">
                  <c15:layout>
                    <c:manualLayout>
                      <c:w val="0.37849881145282416"/>
                      <c:h val="4.6325173512656755E-2"/>
                    </c:manualLayout>
                  </c15:layout>
                </c:ext>
                <c:ext xmlns:c16="http://schemas.microsoft.com/office/drawing/2014/chart" uri="{C3380CC4-5D6E-409C-BE32-E72D297353CC}">
                  <c16:uniqueId val="{00000007-DA33-47E6-A96E-19BE0685702D}"/>
                </c:ext>
              </c:extLst>
            </c:dLbl>
            <c:numFmt formatCode="0\ %" sourceLinked="0"/>
            <c:spPr>
              <a:noFill/>
              <a:ln>
                <a:noFill/>
              </a:ln>
              <a:effectLst/>
            </c:spPr>
            <c:txPr>
              <a:bodyPr vertOverflow="overflow" horzOverflow="overflow" wrap="none" lIns="0" tIns="0" rIns="0" bIns="0">
                <a:spAutoFit/>
              </a:bodyPr>
              <a:lstStyle/>
              <a:p>
                <a:pPr>
                  <a:defRPr sz="900">
                    <a:latin typeface="+mn-lt"/>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Tabelle1!$A$2:$A$13</c:f>
              <c:strCache>
                <c:ptCount val="12"/>
                <c:pt idx="0">
                  <c:v>regionale Verwurzelung</c:v>
                </c:pt>
                <c:pt idx="1">
                  <c:v>eigenverantwortliches Arbeiten/ eigene Freiräume</c:v>
                </c:pt>
                <c:pt idx="2">
                  <c:v>flache Hierarchien</c:v>
                </c:pt>
                <c:pt idx="3">
                  <c:v>Familienfreundlichkeit (z.B. Kita-Plätze, flexible Arbeitszeiten, Angebote zur Work-Life-Balance)</c:v>
                </c:pt>
                <c:pt idx="4">
                  <c:v>Einbindung der Mitarbeitenden in Entscheidungen</c:v>
                </c:pt>
                <c:pt idx="5">
                  <c:v>faire Arbeitsbedingungen</c:v>
                </c:pt>
                <c:pt idx="6">
                  <c:v>offene Arbeitskultur (d.h. Kritikfähigkeit, Mitarbeiter-Gespräche etc.)</c:v>
                </c:pt>
                <c:pt idx="7">
                  <c:v>sinnstiftende Arbeit</c:v>
                </c:pt>
                <c:pt idx="8">
                  <c:v>Flexibilität (d.h. Fähigkeit zur Veränderung etablierter Strukturen, Verfahren etc.)</c:v>
                </c:pt>
                <c:pt idx="9">
                  <c:v>attraktive Produkte</c:v>
                </c:pt>
                <c:pt idx="10">
                  <c:v>Nachhaltigkeit</c:v>
                </c:pt>
                <c:pt idx="11">
                  <c:v>sichere Arbeitsplätze</c:v>
                </c:pt>
              </c:strCache>
            </c:strRef>
          </c:cat>
          <c:val>
            <c:numRef>
              <c:f>Tabelle1!$B$2:$B$13</c:f>
              <c:numCache>
                <c:formatCode>0%;\-0%</c:formatCode>
                <c:ptCount val="12"/>
                <c:pt idx="0">
                  <c:v>0.56000000000000005</c:v>
                </c:pt>
                <c:pt idx="1">
                  <c:v>0.37</c:v>
                </c:pt>
                <c:pt idx="2">
                  <c:v>0.36</c:v>
                </c:pt>
                <c:pt idx="3">
                  <c:v>0.35</c:v>
                </c:pt>
                <c:pt idx="4">
                  <c:v>0.35</c:v>
                </c:pt>
                <c:pt idx="5">
                  <c:v>0.31</c:v>
                </c:pt>
                <c:pt idx="6">
                  <c:v>0.26</c:v>
                </c:pt>
                <c:pt idx="7">
                  <c:v>0.24</c:v>
                </c:pt>
                <c:pt idx="8">
                  <c:v>0.22</c:v>
                </c:pt>
                <c:pt idx="9">
                  <c:v>0.22</c:v>
                </c:pt>
                <c:pt idx="10">
                  <c:v>0.22</c:v>
                </c:pt>
                <c:pt idx="11">
                  <c:v>0.19</c:v>
                </c:pt>
              </c:numCache>
            </c:numRef>
          </c:val>
          <c:extLst>
            <c:ext xmlns:c16="http://schemas.microsoft.com/office/drawing/2014/chart" uri="{C3380CC4-5D6E-409C-BE32-E72D297353CC}">
              <c16:uniqueId val="{00000008-DA33-47E6-A96E-19BE0685702D}"/>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51570421803045"/>
          <c:h val="0.99907125831812538"/>
        </c:manualLayout>
      </c:layout>
      <c:barChart>
        <c:barDir val="bar"/>
        <c:grouping val="clustered"/>
        <c:varyColors val="0"/>
        <c:ser>
          <c:idx val="0"/>
          <c:order val="0"/>
          <c:tx>
            <c:strRef>
              <c:f>Tabelle1!$B$1</c:f>
              <c:strCache>
                <c:ptCount val="1"/>
                <c:pt idx="0">
                  <c:v>Öffentliche Hand</c:v>
                </c:pt>
              </c:strCache>
            </c:strRef>
          </c:tx>
          <c:spPr>
            <a:solidFill>
              <a:srgbClr val="B5BCC4"/>
            </a:solidFill>
            <a:effectLst/>
          </c:spPr>
          <c:invertIfNegative val="0"/>
          <c:dLbls>
            <c:numFmt formatCode="0\ %" sourceLinked="0"/>
            <c:spPr>
              <a:noFill/>
              <a:ln>
                <a:noFill/>
              </a:ln>
              <a:effectLst/>
            </c:spPr>
            <c:txPr>
              <a:bodyPr wrap="none" lIns="72000" tIns="0" rIns="0" bIns="0"/>
              <a:lstStyle/>
              <a:p>
                <a:pPr>
                  <a:defRPr sz="9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Tabelle1!$A$14:$A$24</c:f>
              <c:strCache>
                <c:ptCount val="11"/>
                <c:pt idx="0">
                  <c:v>tolerante/inklusive Unternehmenskultur (Diversität)</c:v>
                </c:pt>
                <c:pt idx="1">
                  <c:v>attraktive Standorte</c:v>
                </c:pt>
                <c:pt idx="2">
                  <c:v>Homeoffice und Flexworkmodelle</c:v>
                </c:pt>
                <c:pt idx="3">
                  <c:v>Bekanntheit</c:v>
                </c:pt>
                <c:pt idx="4">
                  <c:v>Innovationsstärke</c:v>
                </c:pt>
                <c:pt idx="5">
                  <c:v>moderne Arbeitsbedingungen (z. B. technische Ausstattung)</c:v>
                </c:pt>
                <c:pt idx="6">
                  <c:v>Weiterbildungsmöglichkeiten</c:v>
                </c:pt>
                <c:pt idx="7">
                  <c:v>attraktive Gehälter</c:v>
                </c:pt>
                <c:pt idx="8">
                  <c:v>Karrieremöglichkeiten</c:v>
                </c:pt>
                <c:pt idx="9">
                  <c:v>internationale Karrierechancen/Einsatzmöglichkeiten</c:v>
                </c:pt>
                <c:pt idx="10">
                  <c:v>Aufstellung als Arbeitgeber insgesamt</c:v>
                </c:pt>
              </c:strCache>
            </c:strRef>
          </c:cat>
          <c:val>
            <c:numRef>
              <c:f>Tabelle1!$B$14:$B$24</c:f>
              <c:numCache>
                <c:formatCode>0%;\-0%</c:formatCode>
                <c:ptCount val="11"/>
                <c:pt idx="0">
                  <c:v>0.12</c:v>
                </c:pt>
                <c:pt idx="1">
                  <c:v>0.11</c:v>
                </c:pt>
                <c:pt idx="2">
                  <c:v>0.1</c:v>
                </c:pt>
                <c:pt idx="3">
                  <c:v>0.09</c:v>
                </c:pt>
                <c:pt idx="4">
                  <c:v>0.06</c:v>
                </c:pt>
                <c:pt idx="5">
                  <c:v>7.0000000000000007E-2</c:v>
                </c:pt>
                <c:pt idx="6">
                  <c:v>0.15</c:v>
                </c:pt>
                <c:pt idx="7">
                  <c:v>0.15</c:v>
                </c:pt>
                <c:pt idx="8">
                  <c:v>0.1</c:v>
                </c:pt>
                <c:pt idx="9">
                  <c:v>0.06</c:v>
                </c:pt>
                <c:pt idx="10">
                  <c:v>0.12</c:v>
                </c:pt>
              </c:numCache>
            </c:numRef>
          </c:val>
          <c:extLst>
            <c:ext xmlns:c16="http://schemas.microsoft.com/office/drawing/2014/chart" uri="{C3380CC4-5D6E-409C-BE32-E72D297353CC}">
              <c16:uniqueId val="{00000000-C965-4E84-8BA0-F90A770BEC50}"/>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16755519288627"/>
          <c:y val="5.2259507502108796E-2"/>
          <c:w val="0.55788994366437406"/>
          <c:h val="0.78594299081248142"/>
        </c:manualLayout>
      </c:layout>
      <c:barChart>
        <c:barDir val="bar"/>
        <c:grouping val="percentStacked"/>
        <c:varyColors val="0"/>
        <c:ser>
          <c:idx val="0"/>
          <c:order val="0"/>
          <c:tx>
            <c:strRef>
              <c:f>Tabelle1!$B$1</c:f>
              <c:strCache>
                <c:ptCount val="1"/>
                <c:pt idx="0">
                  <c:v>sehr gut</c:v>
                </c:pt>
              </c:strCache>
            </c:strRef>
          </c:tx>
          <c:spPr>
            <a:solidFill>
              <a:schemeClr val="accent1"/>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Familienunternehmen</c:v>
                </c:pt>
                <c:pt idx="1">
                  <c:v>Konzerne</c:v>
                </c:pt>
                <c:pt idx="2">
                  <c:v>Start-up-Unternehmen</c:v>
                </c:pt>
                <c:pt idx="3">
                  <c:v>öffentliche Hand</c:v>
                </c:pt>
                <c:pt idx="4">
                  <c:v>Nichtregierungsorganisationen (NGO)</c:v>
                </c:pt>
              </c:strCache>
            </c:strRef>
          </c:cat>
          <c:val>
            <c:numRef>
              <c:f>Tabelle1!$B$2:$B$6</c:f>
              <c:numCache>
                <c:formatCode>0%;\-0%</c:formatCode>
                <c:ptCount val="5"/>
                <c:pt idx="0">
                  <c:v>0.42</c:v>
                </c:pt>
                <c:pt idx="1">
                  <c:v>0.25</c:v>
                </c:pt>
                <c:pt idx="2">
                  <c:v>0.22</c:v>
                </c:pt>
                <c:pt idx="3">
                  <c:v>0.28000000000000003</c:v>
                </c:pt>
                <c:pt idx="4">
                  <c:v>0.16</c:v>
                </c:pt>
              </c:numCache>
            </c:numRef>
          </c:val>
          <c:extLst>
            <c:ext xmlns:c16="http://schemas.microsoft.com/office/drawing/2014/chart" uri="{C3380CC4-5D6E-409C-BE32-E72D297353CC}">
              <c16:uniqueId val="{00000000-30F5-4724-AA1F-42CD5EB000C8}"/>
            </c:ext>
          </c:extLst>
        </c:ser>
        <c:ser>
          <c:idx val="1"/>
          <c:order val="1"/>
          <c:tx>
            <c:strRef>
              <c:f>Tabelle1!$C$1</c:f>
              <c:strCache>
                <c:ptCount val="1"/>
                <c:pt idx="0">
                  <c:v>eher gut</c:v>
                </c:pt>
              </c:strCache>
            </c:strRef>
          </c:tx>
          <c:spPr>
            <a:solidFill>
              <a:schemeClr val="accent2"/>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Familienunternehmen</c:v>
                </c:pt>
                <c:pt idx="1">
                  <c:v>Konzerne</c:v>
                </c:pt>
                <c:pt idx="2">
                  <c:v>Start-up-Unternehmen</c:v>
                </c:pt>
                <c:pt idx="3">
                  <c:v>öffentliche Hand</c:v>
                </c:pt>
                <c:pt idx="4">
                  <c:v>Nichtregierungsorganisationen (NGO)</c:v>
                </c:pt>
              </c:strCache>
            </c:strRef>
          </c:cat>
          <c:val>
            <c:numRef>
              <c:f>Tabelle1!$C$2:$C$6</c:f>
              <c:numCache>
                <c:formatCode>0%;\-0%</c:formatCode>
                <c:ptCount val="5"/>
                <c:pt idx="0">
                  <c:v>0.48</c:v>
                </c:pt>
                <c:pt idx="1">
                  <c:v>0.56000000000000005</c:v>
                </c:pt>
                <c:pt idx="2">
                  <c:v>0.57999999999999996</c:v>
                </c:pt>
                <c:pt idx="3">
                  <c:v>0.51</c:v>
                </c:pt>
                <c:pt idx="4">
                  <c:v>0.55000000000000004</c:v>
                </c:pt>
              </c:numCache>
            </c:numRef>
          </c:val>
          <c:extLst>
            <c:ext xmlns:c16="http://schemas.microsoft.com/office/drawing/2014/chart" uri="{C3380CC4-5D6E-409C-BE32-E72D297353CC}">
              <c16:uniqueId val="{00000001-30F5-4724-AA1F-42CD5EB000C8}"/>
            </c:ext>
          </c:extLst>
        </c:ser>
        <c:ser>
          <c:idx val="2"/>
          <c:order val="2"/>
          <c:tx>
            <c:strRef>
              <c:f>Tabelle1!$D$1</c:f>
              <c:strCache>
                <c:ptCount val="1"/>
                <c:pt idx="0">
                  <c:v>eher schlecht</c:v>
                </c:pt>
              </c:strCache>
            </c:strRef>
          </c:tx>
          <c:spPr>
            <a:solidFill>
              <a:schemeClr val="accent3"/>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Familienunternehmen</c:v>
                </c:pt>
                <c:pt idx="1">
                  <c:v>Konzerne</c:v>
                </c:pt>
                <c:pt idx="2">
                  <c:v>Start-up-Unternehmen</c:v>
                </c:pt>
                <c:pt idx="3">
                  <c:v>öffentliche Hand</c:v>
                </c:pt>
                <c:pt idx="4">
                  <c:v>Nichtregierungsorganisationen (NGO)</c:v>
                </c:pt>
              </c:strCache>
            </c:strRef>
          </c:cat>
          <c:val>
            <c:numRef>
              <c:f>Tabelle1!$D$2:$D$6</c:f>
              <c:numCache>
                <c:formatCode>0%;\-0%</c:formatCode>
                <c:ptCount val="5"/>
                <c:pt idx="0">
                  <c:v>0.08</c:v>
                </c:pt>
                <c:pt idx="1">
                  <c:v>0.17</c:v>
                </c:pt>
                <c:pt idx="2">
                  <c:v>0.18</c:v>
                </c:pt>
                <c:pt idx="3">
                  <c:v>0.18</c:v>
                </c:pt>
                <c:pt idx="4">
                  <c:v>0.23</c:v>
                </c:pt>
              </c:numCache>
            </c:numRef>
          </c:val>
          <c:extLst>
            <c:ext xmlns:c16="http://schemas.microsoft.com/office/drawing/2014/chart" uri="{C3380CC4-5D6E-409C-BE32-E72D297353CC}">
              <c16:uniqueId val="{00000002-30F5-4724-AA1F-42CD5EB000C8}"/>
            </c:ext>
          </c:extLst>
        </c:ser>
        <c:ser>
          <c:idx val="3"/>
          <c:order val="3"/>
          <c:tx>
            <c:strRef>
              <c:f>Tabelle1!$E$1</c:f>
              <c:strCache>
                <c:ptCount val="1"/>
                <c:pt idx="0">
                  <c:v>sehr schlecht</c:v>
                </c:pt>
              </c:strCache>
            </c:strRef>
          </c:tx>
          <c:spPr>
            <a:solidFill>
              <a:schemeClr val="accent4"/>
            </a:solidFill>
            <a:ln>
              <a:noFill/>
            </a:ln>
            <a:effectLst/>
          </c:spPr>
          <c:invertIfNegative val="0"/>
          <c:dLbls>
            <c:dLbl>
              <c:idx val="0"/>
              <c:layout>
                <c:manualLayout>
                  <c:x val="4.229505720848541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2C-4BB0-983D-224CF0E0E129}"/>
                </c:ext>
              </c:extLst>
            </c:dLbl>
            <c:dLbl>
              <c:idx val="1"/>
              <c:layout>
                <c:manualLayout>
                  <c:x val="4.1015153922365558E-2"/>
                  <c:y val="2.035518992206404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F5-4724-AA1F-42CD5EB000C8}"/>
                </c:ext>
              </c:extLst>
            </c:dLbl>
            <c:dLbl>
              <c:idx val="2"/>
              <c:layout>
                <c:manualLayout>
                  <c:x val="4.2324704784264019E-2"/>
                  <c:y val="2.035518993154267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F5-4724-AA1F-42CD5EB000C8}"/>
                </c:ext>
              </c:extLst>
            </c:dLbl>
            <c:dLbl>
              <c:idx val="3"/>
              <c:layout>
                <c:manualLayout>
                  <c:x val="4.2238726814505759E-2"/>
                  <c:y val="9.478623942501865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2C-4BB0-983D-224CF0E0E129}"/>
                </c:ext>
              </c:extLst>
            </c:dLbl>
            <c:dLbl>
              <c:idx val="4"/>
              <c:layout>
                <c:manualLayout>
                  <c:x val="5.3803199740775548E-2"/>
                  <c:y val="4.07103798630853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F5-4724-AA1F-42CD5EB000C8}"/>
                </c:ext>
              </c:extLst>
            </c:dLbl>
            <c:numFmt formatCode="0\ %"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Familienunternehmen</c:v>
                </c:pt>
                <c:pt idx="1">
                  <c:v>Konzerne</c:v>
                </c:pt>
                <c:pt idx="2">
                  <c:v>Start-up-Unternehmen</c:v>
                </c:pt>
                <c:pt idx="3">
                  <c:v>öffentliche Hand</c:v>
                </c:pt>
                <c:pt idx="4">
                  <c:v>Nichtregierungsorganisationen (NGO)</c:v>
                </c:pt>
              </c:strCache>
            </c:strRef>
          </c:cat>
          <c:val>
            <c:numRef>
              <c:f>Tabelle1!$E$2:$E$6</c:f>
              <c:numCache>
                <c:formatCode>0%;\-0%</c:formatCode>
                <c:ptCount val="5"/>
                <c:pt idx="0">
                  <c:v>0.02</c:v>
                </c:pt>
                <c:pt idx="1">
                  <c:v>0.02</c:v>
                </c:pt>
                <c:pt idx="2">
                  <c:v>0.02</c:v>
                </c:pt>
                <c:pt idx="3">
                  <c:v>0.02</c:v>
                </c:pt>
                <c:pt idx="4">
                  <c:v>0.06</c:v>
                </c:pt>
              </c:numCache>
            </c:numRef>
          </c:val>
          <c:extLst>
            <c:ext xmlns:c16="http://schemas.microsoft.com/office/drawing/2014/chart" uri="{C3380CC4-5D6E-409C-BE32-E72D297353CC}">
              <c16:uniqueId val="{00000006-30F5-4724-AA1F-42CD5EB000C8}"/>
            </c:ext>
          </c:extLst>
        </c:ser>
        <c:dLbls>
          <c:showLegendKey val="0"/>
          <c:showVal val="0"/>
          <c:showCatName val="0"/>
          <c:showSerName val="0"/>
          <c:showPercent val="0"/>
          <c:showBubbleSize val="0"/>
        </c:dLbls>
        <c:gapWidth val="120"/>
        <c:overlap val="100"/>
        <c:axId val="656972880"/>
        <c:axId val="656969928"/>
      </c:barChart>
      <c:catAx>
        <c:axId val="6569728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56969928"/>
        <c:crosses val="autoZero"/>
        <c:auto val="1"/>
        <c:lblAlgn val="ctr"/>
        <c:lblOffset val="100"/>
        <c:noMultiLvlLbl val="0"/>
      </c:catAx>
      <c:valAx>
        <c:axId val="656969928"/>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56972880"/>
        <c:crosses val="autoZero"/>
        <c:crossBetween val="between"/>
      </c:valAx>
      <c:spPr>
        <a:noFill/>
        <a:ln>
          <a:noFill/>
        </a:ln>
        <a:effectLst/>
      </c:spPr>
    </c:plotArea>
    <c:legend>
      <c:legendPos val="b"/>
      <c:layout>
        <c:manualLayout>
          <c:xMode val="edge"/>
          <c:yMode val="edge"/>
          <c:x val="0.30564906652863688"/>
          <c:y val="0.94386710340762159"/>
          <c:w val="0.66112820884868517"/>
          <c:h val="5.613279688923879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10645290360879E-4"/>
          <c:y val="8.013568211800208E-2"/>
          <c:w val="0.82909618612546365"/>
          <c:h val="0.91986431788199796"/>
        </c:manualLayout>
      </c:layout>
      <c:barChart>
        <c:barDir val="bar"/>
        <c:grouping val="clustered"/>
        <c:varyColors val="0"/>
        <c:ser>
          <c:idx val="0"/>
          <c:order val="0"/>
          <c:tx>
            <c:strRef>
              <c:f>Tabelle1!$B$1</c:f>
              <c:strCache>
                <c:ptCount val="1"/>
                <c:pt idx="0">
                  <c:v>Total</c:v>
                </c:pt>
              </c:strCache>
            </c:strRef>
          </c:tx>
          <c:spPr>
            <a:effectLst/>
          </c:spPr>
          <c:invertIfNegative val="0"/>
          <c:dLbls>
            <c:numFmt formatCode="0\ %" sourceLinked="0"/>
            <c:spPr>
              <a:noFill/>
              <a:ln>
                <a:noFill/>
              </a:ln>
              <a:effectLst/>
            </c:spPr>
            <c:txPr>
              <a:bodyPr/>
              <a:lstStyle/>
              <a:p>
                <a:pPr>
                  <a:defRPr sz="12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Familienunternehmen 
(Unternehmen, das von
Mitgliedern der
Inhaberfamilie geleitet bzw.
kontrolliert wird)</c:v>
                </c:pt>
                <c:pt idx="1">
                  <c:v>Öffentliche Hand (z. B.
kommunale Verwaltungen,
staatliche Schulen und
Kindergärten, Feuerwehr
oder Polizei)</c:v>
                </c:pt>
                <c:pt idx="2">
                  <c:v>Konzern </c:v>
                </c:pt>
                <c:pt idx="3">
                  <c:v>Start-up-Unternehmen (ein
Jungunternehmen mit
neuen, kreativen
Geschäftsmodellen)</c:v>
                </c:pt>
                <c:pt idx="4">
                  <c:v>Nichtregierungsorganisation 
(gemeinnützige 
Organisation, die
humanitäre, soziale oder
ökologische Ziele verfolgt)</c:v>
                </c:pt>
                <c:pt idx="5">
                  <c:v>ein anderer</c:v>
                </c:pt>
              </c:strCache>
            </c:strRef>
          </c:cat>
          <c:val>
            <c:numRef>
              <c:f>Tabelle1!$B$2:$B$7</c:f>
              <c:numCache>
                <c:formatCode>0%;\-0%</c:formatCode>
                <c:ptCount val="6"/>
                <c:pt idx="0">
                  <c:v>0.35</c:v>
                </c:pt>
                <c:pt idx="1">
                  <c:v>0.28999999999999998</c:v>
                </c:pt>
                <c:pt idx="2">
                  <c:v>0.15</c:v>
                </c:pt>
                <c:pt idx="3">
                  <c:v>0.12</c:v>
                </c:pt>
                <c:pt idx="4">
                  <c:v>0.08</c:v>
                </c:pt>
                <c:pt idx="5">
                  <c:v>0.01</c:v>
                </c:pt>
              </c:numCache>
            </c:numRef>
          </c:val>
          <c:extLst>
            <c:ext xmlns:c16="http://schemas.microsoft.com/office/drawing/2014/chart" uri="{C3380CC4-5D6E-409C-BE32-E72D297353CC}">
              <c16:uniqueId val="{00000000-173F-4A1A-8B31-DFC6AF4A0354}"/>
            </c:ext>
          </c:extLst>
        </c:ser>
        <c:dLbls>
          <c:showLegendKey val="0"/>
          <c:showVal val="0"/>
          <c:showCatName val="0"/>
          <c:showSerName val="0"/>
          <c:showPercent val="0"/>
          <c:showBubbleSize val="0"/>
        </c:dLbls>
        <c:gapWidth val="120"/>
        <c:axId val="132381696"/>
        <c:axId val="132395776"/>
      </c:barChart>
      <c:catAx>
        <c:axId val="132381696"/>
        <c:scaling>
          <c:orientation val="maxMin"/>
        </c:scaling>
        <c:delete val="1"/>
        <c:axPos val="l"/>
        <c:numFmt formatCode="General" sourceLinked="0"/>
        <c:majorTickMark val="none"/>
        <c:minorTickMark val="none"/>
        <c:tickLblPos val="none"/>
        <c:crossAx val="132395776"/>
        <c:crosses val="autoZero"/>
        <c:auto val="0"/>
        <c:lblAlgn val="ctr"/>
        <c:lblOffset val="100"/>
        <c:tickLblSkip val="1"/>
        <c:noMultiLvlLbl val="0"/>
      </c:catAx>
      <c:valAx>
        <c:axId val="132395776"/>
        <c:scaling>
          <c:orientation val="minMax"/>
          <c:max val="0.4"/>
        </c:scaling>
        <c:delete val="1"/>
        <c:axPos val="b"/>
        <c:numFmt formatCode="0%" sourceLinked="0"/>
        <c:majorTickMark val="out"/>
        <c:minorTickMark val="none"/>
        <c:tickLblPos val="nextTo"/>
        <c:crossAx val="132381696"/>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397453727473115E-2"/>
          <c:y val="0"/>
          <c:w val="0.95250877881278628"/>
          <c:h val="0.998884336006297"/>
        </c:manualLayout>
      </c:layout>
      <c:barChart>
        <c:barDir val="bar"/>
        <c:grouping val="clustered"/>
        <c:varyColors val="0"/>
        <c:ser>
          <c:idx val="0"/>
          <c:order val="0"/>
          <c:tx>
            <c:strRef>
              <c:f>Tabelle1!$B$1</c:f>
              <c:strCache>
                <c:ptCount val="1"/>
                <c:pt idx="0">
                  <c:v>Total</c:v>
                </c:pt>
              </c:strCache>
            </c:strRef>
          </c:tx>
          <c:spPr>
            <a:effectLst/>
          </c:spPr>
          <c:invertIfNegative val="0"/>
          <c:dPt>
            <c:idx val="21"/>
            <c:invertIfNegative val="0"/>
            <c:bubble3D val="0"/>
            <c:spPr>
              <a:solidFill>
                <a:srgbClr val="FE7C39"/>
              </a:solidFill>
              <a:effectLst/>
            </c:spPr>
            <c:extLst>
              <c:ext xmlns:c16="http://schemas.microsoft.com/office/drawing/2014/chart" uri="{C3380CC4-5D6E-409C-BE32-E72D297353CC}">
                <c16:uniqueId val="{00000001-DB5F-4B17-B54B-EABF12958A9A}"/>
              </c:ext>
            </c:extLst>
          </c:dPt>
          <c:dLbls>
            <c:numFmt formatCode="0\ %" sourceLinked="0"/>
            <c:spPr>
              <a:noFill/>
              <a:ln>
                <a:noFill/>
              </a:ln>
              <a:effectLst/>
            </c:spPr>
            <c:txPr>
              <a:bodyPr/>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Tabelle1!$A$2:$A$23</c:f>
              <c:strCache>
                <c:ptCount val="22"/>
                <c:pt idx="0">
                  <c:v>Gehalt</c:v>
                </c:pt>
                <c:pt idx="1">
                  <c:v>Arbeitsklima</c:v>
                </c:pt>
                <c:pt idx="2">
                  <c:v>mein Team/meine Kolleg:innen</c:v>
                </c:pt>
                <c:pt idx="3">
                  <c:v>wirtschaftliche Stärke und Stabilität</c:v>
                </c:pt>
                <c:pt idx="4">
                  <c:v>Karrierewege</c:v>
                </c:pt>
                <c:pt idx="5">
                  <c:v>Produkte/Dienstleistungen/Tätigkeiten und Services</c:v>
                </c:pt>
                <c:pt idx="6">
                  <c:v>mein:e direkte:r Vorgesetzte:r</c:v>
                </c:pt>
                <c:pt idx="7">
                  <c:v>Verwurzelung am Standort</c:v>
                </c:pt>
                <c:pt idx="8">
                  <c:v>Unternehmenskultur und -werte</c:v>
                </c:pt>
                <c:pt idx="9">
                  <c:v>Übernahme von sozialer Verantwortung</c:v>
                </c:pt>
                <c:pt idx="10">
                  <c:v>Branche</c:v>
                </c:pt>
                <c:pt idx="11">
                  <c:v>Tradition</c:v>
                </c:pt>
                <c:pt idx="12">
                  <c:v>Image und Marke</c:v>
                </c:pt>
                <c:pt idx="13">
                  <c:v>Zusammenarbeit mit regionalen Zulieferern und Partnern</c:v>
                </c:pt>
                <c:pt idx="14">
                  <c:v>Leistung des Managements</c:v>
                </c:pt>
                <c:pt idx="15">
                  <c:v>Digitalisierung und Technologie</c:v>
                </c:pt>
                <c:pt idx="16">
                  <c:v>Steuerehrlichkeit</c:v>
                </c:pt>
                <c:pt idx="17">
                  <c:v>Agilität, d.h. die Fähigkeit, sich flexibel neuen Gegebenheiten anzupassen</c:v>
                </c:pt>
                <c:pt idx="18">
                  <c:v>Innovationsstärke</c:v>
                </c:pt>
                <c:pt idx="19">
                  <c:v>Übernahme von ökologischer Verantwortung</c:v>
                </c:pt>
                <c:pt idx="20">
                  <c:v>Internationalität</c:v>
                </c:pt>
                <c:pt idx="21">
                  <c:v>nichts davon</c:v>
                </c:pt>
              </c:strCache>
            </c:strRef>
          </c:cat>
          <c:val>
            <c:numRef>
              <c:f>Tabelle1!$B$2:$B$23</c:f>
              <c:numCache>
                <c:formatCode>0%;\-0%</c:formatCode>
                <c:ptCount val="22"/>
                <c:pt idx="0">
                  <c:v>0.59</c:v>
                </c:pt>
                <c:pt idx="1">
                  <c:v>0.56000000000000005</c:v>
                </c:pt>
                <c:pt idx="2">
                  <c:v>0.41</c:v>
                </c:pt>
                <c:pt idx="3">
                  <c:v>0.23</c:v>
                </c:pt>
                <c:pt idx="4">
                  <c:v>0.21</c:v>
                </c:pt>
                <c:pt idx="5">
                  <c:v>0.17</c:v>
                </c:pt>
                <c:pt idx="6">
                  <c:v>0.17</c:v>
                </c:pt>
                <c:pt idx="7">
                  <c:v>0.16</c:v>
                </c:pt>
                <c:pt idx="8">
                  <c:v>0.16</c:v>
                </c:pt>
                <c:pt idx="9">
                  <c:v>0.16</c:v>
                </c:pt>
                <c:pt idx="10">
                  <c:v>0.16</c:v>
                </c:pt>
                <c:pt idx="11">
                  <c:v>0.14000000000000001</c:v>
                </c:pt>
                <c:pt idx="12">
                  <c:v>0.12</c:v>
                </c:pt>
                <c:pt idx="13">
                  <c:v>0.11</c:v>
                </c:pt>
                <c:pt idx="14">
                  <c:v>0.11</c:v>
                </c:pt>
                <c:pt idx="15">
                  <c:v>0.1</c:v>
                </c:pt>
                <c:pt idx="16">
                  <c:v>0.09</c:v>
                </c:pt>
                <c:pt idx="17">
                  <c:v>0.09</c:v>
                </c:pt>
                <c:pt idx="18">
                  <c:v>0.09</c:v>
                </c:pt>
                <c:pt idx="19">
                  <c:v>0.08</c:v>
                </c:pt>
                <c:pt idx="20">
                  <c:v>7.0000000000000007E-2</c:v>
                </c:pt>
                <c:pt idx="21">
                  <c:v>0.01</c:v>
                </c:pt>
              </c:numCache>
            </c:numRef>
          </c:val>
          <c:extLst>
            <c:ext xmlns:c16="http://schemas.microsoft.com/office/drawing/2014/chart" uri="{C3380CC4-5D6E-409C-BE32-E72D297353CC}">
              <c16:uniqueId val="{00000002-DB5F-4B17-B54B-EABF12958A9A}"/>
            </c:ext>
          </c:extLst>
        </c:ser>
        <c:dLbls>
          <c:showLegendKey val="0"/>
          <c:showVal val="0"/>
          <c:showCatName val="0"/>
          <c:showSerName val="0"/>
          <c:showPercent val="0"/>
          <c:showBubbleSize val="0"/>
        </c:dLbls>
        <c:gapWidth val="40"/>
        <c:axId val="132381696"/>
        <c:axId val="132395776"/>
      </c:barChart>
      <c:catAx>
        <c:axId val="132381696"/>
        <c:scaling>
          <c:orientation val="maxMin"/>
        </c:scaling>
        <c:delete val="1"/>
        <c:axPos val="l"/>
        <c:numFmt formatCode="General" sourceLinked="0"/>
        <c:majorTickMark val="out"/>
        <c:minorTickMark val="none"/>
        <c:tickLblPos val="none"/>
        <c:crossAx val="132395776"/>
        <c:crosses val="autoZero"/>
        <c:auto val="0"/>
        <c:lblAlgn val="ctr"/>
        <c:lblOffset val="100"/>
        <c:tickLblSkip val="1"/>
        <c:noMultiLvlLbl val="0"/>
      </c:catAx>
      <c:valAx>
        <c:axId val="132395776"/>
        <c:scaling>
          <c:orientation val="minMax"/>
          <c:max val="0.8"/>
          <c:min val="0"/>
        </c:scaling>
        <c:delete val="1"/>
        <c:axPos val="b"/>
        <c:numFmt formatCode="0%" sourceLinked="0"/>
        <c:majorTickMark val="out"/>
        <c:minorTickMark val="none"/>
        <c:tickLblPos val="nextTo"/>
        <c:crossAx val="132381696"/>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684541483997797"/>
          <c:h val="0.99907125831812538"/>
        </c:manualLayout>
      </c:layout>
      <c:barChart>
        <c:barDir val="bar"/>
        <c:grouping val="clustered"/>
        <c:varyColors val="0"/>
        <c:ser>
          <c:idx val="0"/>
          <c:order val="0"/>
          <c:tx>
            <c:strRef>
              <c:f>Tabelle1!$B$1</c:f>
              <c:strCache>
                <c:ptCount val="1"/>
                <c:pt idx="0">
                  <c:v>Familienunternehmen</c:v>
                </c:pt>
              </c:strCache>
            </c:strRef>
          </c:tx>
          <c:spPr>
            <a:solidFill>
              <a:srgbClr val="FD5108"/>
            </a:solidFill>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4792312690722751"/>
                      <c:h val="4.6325173512656755E-2"/>
                    </c:manualLayout>
                  </c15:layout>
                </c:ext>
                <c:ext xmlns:c16="http://schemas.microsoft.com/office/drawing/2014/chart" uri="{C3380CC4-5D6E-409C-BE32-E72D297353CC}">
                  <c16:uniqueId val="{00000000-1BD6-418C-BE0C-92BAFE24DB70}"/>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8709583227090651"/>
                      <c:h val="4.6325173512656755E-2"/>
                    </c:manualLayout>
                  </c15:layout>
                </c:ext>
                <c:ext xmlns:c16="http://schemas.microsoft.com/office/drawing/2014/chart" uri="{C3380CC4-5D6E-409C-BE32-E72D297353CC}">
                  <c16:uniqueId val="{00000001-1BD6-418C-BE0C-92BAFE24DB70}"/>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2-1BD6-418C-BE0C-92BAFE24DB70}"/>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3-1BD6-418C-BE0C-92BAFE24DB70}"/>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28709583227090651"/>
                      <c:h val="4.6325106687707181E-2"/>
                    </c:manualLayout>
                  </c15:layout>
                </c:ext>
                <c:ext xmlns:c16="http://schemas.microsoft.com/office/drawing/2014/chart" uri="{C3380CC4-5D6E-409C-BE32-E72D297353CC}">
                  <c16:uniqueId val="{00000004-1BD6-418C-BE0C-92BAFE24DB70}"/>
                </c:ext>
              </c:extLst>
            </c:dLbl>
            <c:dLbl>
              <c:idx val="7"/>
              <c:dLblPos val="outEnd"/>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5-1BD6-418C-BE0C-92BAFE24DB70}"/>
                </c:ext>
              </c:extLst>
            </c:dLbl>
            <c:dLbl>
              <c:idx val="9"/>
              <c:dLblPos val="outEnd"/>
              <c:showLegendKey val="0"/>
              <c:showVal val="1"/>
              <c:showCatName val="0"/>
              <c:showSerName val="0"/>
              <c:showPercent val="0"/>
              <c:showBubbleSize val="0"/>
              <c:extLst>
                <c:ext xmlns:c15="http://schemas.microsoft.com/office/drawing/2012/chart" uri="{CE6537A1-D6FC-4f65-9D91-7224C49458BB}">
                  <c15:layout>
                    <c:manualLayout>
                      <c:w val="0.28709583227090651"/>
                      <c:h val="4.6325173512656755E-2"/>
                    </c:manualLayout>
                  </c15:layout>
                </c:ext>
                <c:ext xmlns:c16="http://schemas.microsoft.com/office/drawing/2014/chart" uri="{C3380CC4-5D6E-409C-BE32-E72D297353CC}">
                  <c16:uniqueId val="{00000006-1BD6-418C-BE0C-92BAFE24DB70}"/>
                </c:ext>
              </c:extLst>
            </c:dLbl>
            <c:dLbl>
              <c:idx val="10"/>
              <c:dLblPos val="outEnd"/>
              <c:showLegendKey val="0"/>
              <c:showVal val="1"/>
              <c:showCatName val="0"/>
              <c:showSerName val="0"/>
              <c:showPercent val="0"/>
              <c:showBubbleSize val="0"/>
              <c:extLst>
                <c:ext xmlns:c15="http://schemas.microsoft.com/office/drawing/2012/chart" uri="{CE6537A1-D6FC-4f65-9D91-7224C49458BB}">
                  <c15:layout>
                    <c:manualLayout>
                      <c:w val="0.27403826381634677"/>
                      <c:h val="4.6325106687707181E-2"/>
                    </c:manualLayout>
                  </c15:layout>
                </c:ext>
                <c:ext xmlns:c16="http://schemas.microsoft.com/office/drawing/2014/chart" uri="{C3380CC4-5D6E-409C-BE32-E72D297353CC}">
                  <c16:uniqueId val="{00000007-1BD6-418C-BE0C-92BAFE24DB70}"/>
                </c:ext>
              </c:extLst>
            </c:dLbl>
            <c:dLbl>
              <c:idx val="11"/>
              <c:dLblPos val="outEnd"/>
              <c:showLegendKey val="0"/>
              <c:showVal val="1"/>
              <c:showCatName val="0"/>
              <c:showSerName val="0"/>
              <c:showPercent val="0"/>
              <c:showBubbleSize val="0"/>
              <c:extLst>
                <c:ext xmlns:c15="http://schemas.microsoft.com/office/drawing/2012/chart" uri="{CE6537A1-D6FC-4f65-9D91-7224C49458BB}">
                  <c15:layout>
                    <c:manualLayout>
                      <c:w val="0.2609806953617872"/>
                      <c:h val="4.6325173512656755E-2"/>
                    </c:manualLayout>
                  </c15:layout>
                </c:ext>
                <c:ext xmlns:c16="http://schemas.microsoft.com/office/drawing/2014/chart" uri="{C3380CC4-5D6E-409C-BE32-E72D297353CC}">
                  <c16:uniqueId val="{00000008-1BD6-418C-BE0C-92BAFE24DB70}"/>
                </c:ext>
              </c:extLst>
            </c:dLbl>
            <c:dLbl>
              <c:idx val="12"/>
              <c:dLblPos val="outEnd"/>
              <c:showLegendKey val="0"/>
              <c:showVal val="1"/>
              <c:showCatName val="0"/>
              <c:showSerName val="0"/>
              <c:showPercent val="0"/>
              <c:showBubbleSize val="0"/>
              <c:extLst>
                <c:ext xmlns:c15="http://schemas.microsoft.com/office/drawing/2012/chart" uri="{CE6537A1-D6FC-4f65-9D91-7224C49458BB}">
                  <c15:layout>
                    <c:manualLayout>
                      <c:w val="0.28709583227090651"/>
                      <c:h val="4.6325173512656755E-2"/>
                    </c:manualLayout>
                  </c15:layout>
                </c:ext>
                <c:ext xmlns:c16="http://schemas.microsoft.com/office/drawing/2014/chart" uri="{C3380CC4-5D6E-409C-BE32-E72D297353CC}">
                  <c16:uniqueId val="{00000009-1BD6-418C-BE0C-92BAFE24DB70}"/>
                </c:ext>
              </c:extLst>
            </c:dLbl>
            <c:numFmt formatCode="0\ %" sourceLinked="0"/>
            <c:spPr>
              <a:noFill/>
              <a:ln>
                <a:noFill/>
              </a:ln>
              <a:effectLst/>
            </c:spPr>
            <c:txPr>
              <a:bodyPr vertOverflow="overflow" horzOverflow="overflow" wrap="none" lIns="0" tIns="0" rIns="0" bIns="0">
                <a:spAutoFit/>
              </a:bodyPr>
              <a:lstStyle/>
              <a:p>
                <a:pPr>
                  <a:defRPr sz="900">
                    <a:latin typeface="+mn-lt"/>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Tabelle1!$A$2:$A$15</c:f>
              <c:strCache>
                <c:ptCount val="14"/>
                <c:pt idx="0">
                  <c:v>regionale Produkte</c:v>
                </c:pt>
                <c:pt idx="1">
                  <c:v>persönliche Betreuung/Service</c:v>
                </c:pt>
                <c:pt idx="2">
                  <c:v>Qualität der Produkte</c:v>
                </c:pt>
                <c:pt idx="3">
                  <c:v>Kunden- bzw. Zielgruppenorientierung</c:v>
                </c:pt>
                <c:pt idx="4">
                  <c:v>ergänzende Serviceangebote</c:v>
                </c:pt>
                <c:pt idx="5">
                  <c:v>nachhaltige/umweltfreundliche Produkte</c:v>
                </c:pt>
                <c:pt idx="6">
                  <c:v>spezialisierte Anwendungen/Nischenprodukte</c:v>
                </c:pt>
                <c:pt idx="7">
                  <c:v>Preis-Leistungs-Verhältnis *</c:v>
                </c:pt>
                <c:pt idx="8">
                  <c:v>gesellschaftlicher Nutzen der Produkte</c:v>
                </c:pt>
                <c:pt idx="9">
                  <c:v>funktionierender Support</c:v>
                </c:pt>
                <c:pt idx="10">
                  <c:v>kreative Produkte</c:v>
                </c:pt>
                <c:pt idx="11">
                  <c:v>innovative Produkte</c:v>
                </c:pt>
                <c:pt idx="12">
                  <c:v>Vielfalt der Produkte</c:v>
                </c:pt>
                <c:pt idx="13">
                  <c:v>Produkte und Services insgesamt</c:v>
                </c:pt>
              </c:strCache>
            </c:strRef>
          </c:cat>
          <c:val>
            <c:numRef>
              <c:f>Tabelle1!$B$2:$B$15</c:f>
              <c:numCache>
                <c:formatCode>0%;\-0%</c:formatCode>
                <c:ptCount val="14"/>
                <c:pt idx="0">
                  <c:v>0.6</c:v>
                </c:pt>
                <c:pt idx="1">
                  <c:v>0.48</c:v>
                </c:pt>
                <c:pt idx="2">
                  <c:v>0.41</c:v>
                </c:pt>
                <c:pt idx="3">
                  <c:v>0.28999999999999998</c:v>
                </c:pt>
                <c:pt idx="4">
                  <c:v>0.26</c:v>
                </c:pt>
                <c:pt idx="5">
                  <c:v>0.26</c:v>
                </c:pt>
                <c:pt idx="6">
                  <c:v>0.25</c:v>
                </c:pt>
                <c:pt idx="7">
                  <c:v>0.24</c:v>
                </c:pt>
                <c:pt idx="8">
                  <c:v>0.23</c:v>
                </c:pt>
                <c:pt idx="9">
                  <c:v>0.22</c:v>
                </c:pt>
                <c:pt idx="10">
                  <c:v>0.22</c:v>
                </c:pt>
                <c:pt idx="11">
                  <c:v>0.15</c:v>
                </c:pt>
                <c:pt idx="12">
                  <c:v>0.15</c:v>
                </c:pt>
                <c:pt idx="13" formatCode="00\ %">
                  <c:v>0.32</c:v>
                </c:pt>
              </c:numCache>
            </c:numRef>
          </c:val>
          <c:extLst>
            <c:ext xmlns:c16="http://schemas.microsoft.com/office/drawing/2014/chart" uri="{C3380CC4-5D6E-409C-BE32-E72D297353CC}">
              <c16:uniqueId val="{0000000A-1BD6-418C-BE0C-92BAFE24DB70}"/>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684541483997797"/>
          <c:h val="0.99907125831812538"/>
        </c:manualLayout>
      </c:layout>
      <c:barChart>
        <c:barDir val="bar"/>
        <c:grouping val="clustered"/>
        <c:varyColors val="0"/>
        <c:ser>
          <c:idx val="0"/>
          <c:order val="0"/>
          <c:tx>
            <c:strRef>
              <c:f>Tabelle1!$B$1</c:f>
              <c:strCache>
                <c:ptCount val="1"/>
                <c:pt idx="0">
                  <c:v>Konzerne</c:v>
                </c:pt>
              </c:strCache>
            </c:strRef>
          </c:tx>
          <c:spPr>
            <a:solidFill>
              <a:srgbClr val="FE7C39"/>
            </a:solidFill>
            <a:effectLst/>
          </c:spPr>
          <c:invertIfNegative val="0"/>
          <c:dLbls>
            <c:numFmt formatCode="0\ %" sourceLinked="0"/>
            <c:spPr>
              <a:noFill/>
              <a:ln>
                <a:noFill/>
              </a:ln>
              <a:effectLst/>
            </c:spPr>
            <c:txPr>
              <a:bodyPr vertOverflow="overflow" horzOverflow="overflow" wrap="none" lIns="0" tIns="0" rIns="0" bIns="0">
                <a:spAutoFit/>
              </a:bodyPr>
              <a:lstStyle/>
              <a:p>
                <a:pPr>
                  <a:defRPr sz="9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Tabelle1!$A$2:$A$15</c:f>
              <c:strCache>
                <c:ptCount val="14"/>
                <c:pt idx="0">
                  <c:v>regionale Produkte</c:v>
                </c:pt>
                <c:pt idx="1">
                  <c:v>persönliche Betreuung/Service</c:v>
                </c:pt>
                <c:pt idx="2">
                  <c:v>Qualität der Produkte</c:v>
                </c:pt>
                <c:pt idx="3">
                  <c:v>Kunden- bzw. Zielgruppenorientierung</c:v>
                </c:pt>
                <c:pt idx="4">
                  <c:v>ergänzende Serviceangebote</c:v>
                </c:pt>
                <c:pt idx="5">
                  <c:v>nachhaltige/umweltfreundliche Produkte</c:v>
                </c:pt>
                <c:pt idx="6">
                  <c:v>spezialisierte Anwendungen/Nischenprodukte</c:v>
                </c:pt>
                <c:pt idx="7">
                  <c:v>Preis-Leistungs-Verhältnis *</c:v>
                </c:pt>
                <c:pt idx="8">
                  <c:v>gesellschaftlicher Nutzen der Produkte</c:v>
                </c:pt>
                <c:pt idx="9">
                  <c:v>funktionierender Support</c:v>
                </c:pt>
                <c:pt idx="10">
                  <c:v>kreative Produkte</c:v>
                </c:pt>
                <c:pt idx="11">
                  <c:v>innovative Produkte</c:v>
                </c:pt>
                <c:pt idx="12">
                  <c:v>Vielfalt der Produkte</c:v>
                </c:pt>
                <c:pt idx="13">
                  <c:v>Produkte und Services insgesamt</c:v>
                </c:pt>
              </c:strCache>
            </c:strRef>
          </c:cat>
          <c:val>
            <c:numRef>
              <c:f>Tabelle1!$B$2:$B$15</c:f>
              <c:numCache>
                <c:formatCode>0%;\-0%</c:formatCode>
                <c:ptCount val="14"/>
                <c:pt idx="0">
                  <c:v>0.11</c:v>
                </c:pt>
                <c:pt idx="1">
                  <c:v>0.14000000000000001</c:v>
                </c:pt>
                <c:pt idx="2">
                  <c:v>0.27</c:v>
                </c:pt>
                <c:pt idx="3">
                  <c:v>0.28000000000000003</c:v>
                </c:pt>
                <c:pt idx="4">
                  <c:v>0.28999999999999998</c:v>
                </c:pt>
                <c:pt idx="5">
                  <c:v>0.16</c:v>
                </c:pt>
                <c:pt idx="6">
                  <c:v>0.17</c:v>
                </c:pt>
                <c:pt idx="7">
                  <c:v>0.28999999999999998</c:v>
                </c:pt>
                <c:pt idx="8">
                  <c:v>0.23</c:v>
                </c:pt>
                <c:pt idx="9">
                  <c:v>0.34</c:v>
                </c:pt>
                <c:pt idx="10">
                  <c:v>0.13</c:v>
                </c:pt>
                <c:pt idx="11">
                  <c:v>0.22</c:v>
                </c:pt>
                <c:pt idx="12">
                  <c:v>0.53</c:v>
                </c:pt>
                <c:pt idx="13">
                  <c:v>0.3</c:v>
                </c:pt>
              </c:numCache>
            </c:numRef>
          </c:val>
          <c:extLst>
            <c:ext xmlns:c16="http://schemas.microsoft.com/office/drawing/2014/chart" uri="{C3380CC4-5D6E-409C-BE32-E72D297353CC}">
              <c16:uniqueId val="{00000000-8360-43FC-A28F-F8AF18AB1ED1}"/>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3221204516682743"/>
          <c:h val="0.99907125831812538"/>
        </c:manualLayout>
      </c:layout>
      <c:barChart>
        <c:barDir val="bar"/>
        <c:grouping val="clustered"/>
        <c:varyColors val="0"/>
        <c:ser>
          <c:idx val="0"/>
          <c:order val="0"/>
          <c:tx>
            <c:strRef>
              <c:f>Tabelle1!$B$1</c:f>
              <c:strCache>
                <c:ptCount val="1"/>
                <c:pt idx="0">
                  <c:v>Start-up Unternehmen</c:v>
                </c:pt>
              </c:strCache>
            </c:strRef>
          </c:tx>
          <c:spPr>
            <a:solidFill>
              <a:srgbClr val="FFAA72"/>
            </a:solidFill>
            <a:effectLst/>
          </c:spPr>
          <c:invertIfNegative val="0"/>
          <c:dLbls>
            <c:numFmt formatCode="0\ %" sourceLinked="0"/>
            <c:spPr>
              <a:noFill/>
              <a:ln>
                <a:noFill/>
              </a:ln>
              <a:effectLst/>
            </c:spPr>
            <c:txPr>
              <a:bodyPr wrap="none" lIns="72000" tIns="0" rIns="0" bIns="0"/>
              <a:lstStyle/>
              <a:p>
                <a:pPr>
                  <a:defRPr sz="9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Tabelle1!$A$2:$A$15</c:f>
              <c:strCache>
                <c:ptCount val="14"/>
                <c:pt idx="0">
                  <c:v>regionale Produkte</c:v>
                </c:pt>
                <c:pt idx="1">
                  <c:v>persönliche Betreuung/Service</c:v>
                </c:pt>
                <c:pt idx="2">
                  <c:v>Qualität der Produkte</c:v>
                </c:pt>
                <c:pt idx="3">
                  <c:v>Kunden- bzw. Zielgruppenorientierung</c:v>
                </c:pt>
                <c:pt idx="4">
                  <c:v>ergänzende Serviceangebote</c:v>
                </c:pt>
                <c:pt idx="5">
                  <c:v>nachhaltige/umweltfreundliche Produkte</c:v>
                </c:pt>
                <c:pt idx="6">
                  <c:v>spezialisierte Anwendungen/Nischenprodukte</c:v>
                </c:pt>
                <c:pt idx="7">
                  <c:v>Preis-Leistungs-Verhältnis *</c:v>
                </c:pt>
                <c:pt idx="8">
                  <c:v>gesellschaftlicher Nutzen der Produkte</c:v>
                </c:pt>
                <c:pt idx="9">
                  <c:v>funktionierender Support</c:v>
                </c:pt>
                <c:pt idx="10">
                  <c:v>kreative Produkte</c:v>
                </c:pt>
                <c:pt idx="11">
                  <c:v>innovative Produkte</c:v>
                </c:pt>
                <c:pt idx="12">
                  <c:v>Vielfalt der Produkte</c:v>
                </c:pt>
                <c:pt idx="13">
                  <c:v>Produkte und Services insgesamt</c:v>
                </c:pt>
              </c:strCache>
            </c:strRef>
          </c:cat>
          <c:val>
            <c:numRef>
              <c:f>Tabelle1!$B$2:$B$15</c:f>
              <c:numCache>
                <c:formatCode>0%;\-0%</c:formatCode>
                <c:ptCount val="14"/>
                <c:pt idx="0">
                  <c:v>0.11</c:v>
                </c:pt>
                <c:pt idx="1">
                  <c:v>0.12</c:v>
                </c:pt>
                <c:pt idx="2">
                  <c:v>0.11</c:v>
                </c:pt>
                <c:pt idx="3">
                  <c:v>0.18</c:v>
                </c:pt>
                <c:pt idx="4">
                  <c:v>0.16</c:v>
                </c:pt>
                <c:pt idx="5">
                  <c:v>0.22</c:v>
                </c:pt>
                <c:pt idx="6">
                  <c:v>0.37</c:v>
                </c:pt>
                <c:pt idx="7">
                  <c:v>0.12</c:v>
                </c:pt>
                <c:pt idx="8">
                  <c:v>0.13</c:v>
                </c:pt>
                <c:pt idx="9">
                  <c:v>0.15</c:v>
                </c:pt>
                <c:pt idx="10">
                  <c:v>0.47</c:v>
                </c:pt>
                <c:pt idx="11">
                  <c:v>0.42</c:v>
                </c:pt>
                <c:pt idx="12">
                  <c:v>0.12</c:v>
                </c:pt>
                <c:pt idx="13">
                  <c:v>0.13</c:v>
                </c:pt>
              </c:numCache>
            </c:numRef>
          </c:val>
          <c:extLst>
            <c:ext xmlns:c16="http://schemas.microsoft.com/office/drawing/2014/chart" uri="{C3380CC4-5D6E-409C-BE32-E72D297353CC}">
              <c16:uniqueId val="{00000000-4565-4C69-936A-3486AB33CBBF}"/>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51570421803045"/>
          <c:h val="0.99907125831812538"/>
        </c:manualLayout>
      </c:layout>
      <c:barChart>
        <c:barDir val="bar"/>
        <c:grouping val="clustered"/>
        <c:varyColors val="0"/>
        <c:ser>
          <c:idx val="0"/>
          <c:order val="0"/>
          <c:tx>
            <c:strRef>
              <c:f>Tabelle1!$B$1</c:f>
              <c:strCache>
                <c:ptCount val="1"/>
                <c:pt idx="0">
                  <c:v>Nichtregierungsorganisationen (NGO)</c:v>
                </c:pt>
              </c:strCache>
            </c:strRef>
          </c:tx>
          <c:spPr>
            <a:solidFill>
              <a:srgbClr val="A1A8B3"/>
            </a:solidFill>
            <a:effectLst/>
          </c:spPr>
          <c:invertIfNegative val="0"/>
          <c:dLbls>
            <c:numFmt formatCode="0\ %" sourceLinked="0"/>
            <c:spPr>
              <a:noFill/>
              <a:ln>
                <a:noFill/>
              </a:ln>
              <a:effectLst/>
            </c:spPr>
            <c:txPr>
              <a:bodyPr wrap="none" lIns="72000" tIns="0" rIns="0" bIns="0"/>
              <a:lstStyle/>
              <a:p>
                <a:pPr>
                  <a:defRPr sz="9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Tabelle1!$A$2:$A$15</c:f>
              <c:strCache>
                <c:ptCount val="14"/>
                <c:pt idx="0">
                  <c:v>regionale Produkte</c:v>
                </c:pt>
                <c:pt idx="1">
                  <c:v>persönliche Betreuung/Service</c:v>
                </c:pt>
                <c:pt idx="2">
                  <c:v>Qualität der Produkte</c:v>
                </c:pt>
                <c:pt idx="3">
                  <c:v>Kunden- bzw. Zielgruppenorientierung</c:v>
                </c:pt>
                <c:pt idx="4">
                  <c:v>ergänzende Serviceangebote</c:v>
                </c:pt>
                <c:pt idx="5">
                  <c:v>nachhaltige/umweltfreundliche Produkte</c:v>
                </c:pt>
                <c:pt idx="6">
                  <c:v>spezialisierte Anwendungen/Nischenprodukte</c:v>
                </c:pt>
                <c:pt idx="7">
                  <c:v>Preis-Leistungs-Verhältnis *</c:v>
                </c:pt>
                <c:pt idx="8">
                  <c:v>gesellschaftlicher Nutzen der Produkte</c:v>
                </c:pt>
                <c:pt idx="9">
                  <c:v>funktionierender Support</c:v>
                </c:pt>
                <c:pt idx="10">
                  <c:v>kreative Produkte</c:v>
                </c:pt>
                <c:pt idx="11">
                  <c:v>innovative Produkte</c:v>
                </c:pt>
                <c:pt idx="12">
                  <c:v>Vielfalt der Produkte</c:v>
                </c:pt>
                <c:pt idx="13">
                  <c:v>Produkte und Services insgesamt</c:v>
                </c:pt>
              </c:strCache>
            </c:strRef>
          </c:cat>
          <c:val>
            <c:numRef>
              <c:f>Tabelle1!$B$2:$B$15</c:f>
              <c:numCache>
                <c:formatCode>0%;\-0%</c:formatCode>
                <c:ptCount val="14"/>
                <c:pt idx="0">
                  <c:v>0.05</c:v>
                </c:pt>
                <c:pt idx="1">
                  <c:v>7.0000000000000007E-2</c:v>
                </c:pt>
                <c:pt idx="2">
                  <c:v>0.05</c:v>
                </c:pt>
                <c:pt idx="3">
                  <c:v>0.08</c:v>
                </c:pt>
                <c:pt idx="4">
                  <c:v>0.08</c:v>
                </c:pt>
                <c:pt idx="5">
                  <c:v>0.13</c:v>
                </c:pt>
                <c:pt idx="6">
                  <c:v>7.0000000000000007E-2</c:v>
                </c:pt>
                <c:pt idx="7">
                  <c:v>0.08</c:v>
                </c:pt>
                <c:pt idx="8">
                  <c:v>0.16</c:v>
                </c:pt>
                <c:pt idx="9">
                  <c:v>7.0000000000000007E-2</c:v>
                </c:pt>
                <c:pt idx="10">
                  <c:v>0.06</c:v>
                </c:pt>
                <c:pt idx="11">
                  <c:v>0.05</c:v>
                </c:pt>
                <c:pt idx="12">
                  <c:v>0.06</c:v>
                </c:pt>
                <c:pt idx="13">
                  <c:v>7.0000000000000007E-2</c:v>
                </c:pt>
              </c:numCache>
            </c:numRef>
          </c:val>
          <c:extLst>
            <c:ext xmlns:c16="http://schemas.microsoft.com/office/drawing/2014/chart" uri="{C3380CC4-5D6E-409C-BE32-E72D297353CC}">
              <c16:uniqueId val="{00000000-5CF3-4033-A34B-694088FBABAD}"/>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51570421803045"/>
          <c:h val="0.99907125831812538"/>
        </c:manualLayout>
      </c:layout>
      <c:barChart>
        <c:barDir val="bar"/>
        <c:grouping val="clustered"/>
        <c:varyColors val="0"/>
        <c:ser>
          <c:idx val="0"/>
          <c:order val="0"/>
          <c:tx>
            <c:strRef>
              <c:f>Tabelle1!$B$1</c:f>
              <c:strCache>
                <c:ptCount val="1"/>
                <c:pt idx="0">
                  <c:v>Öffentliche Hand</c:v>
                </c:pt>
              </c:strCache>
            </c:strRef>
          </c:tx>
          <c:spPr>
            <a:solidFill>
              <a:srgbClr val="B5BCC4"/>
            </a:solidFill>
            <a:effectLst/>
          </c:spPr>
          <c:invertIfNegative val="0"/>
          <c:dLbls>
            <c:numFmt formatCode="0\ %" sourceLinked="0"/>
            <c:spPr>
              <a:noFill/>
              <a:ln>
                <a:noFill/>
              </a:ln>
              <a:effectLst/>
            </c:spPr>
            <c:txPr>
              <a:bodyPr wrap="none" lIns="72000" tIns="0" rIns="0" bIns="0"/>
              <a:lstStyle/>
              <a:p>
                <a:pPr>
                  <a:defRPr sz="9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Tabelle1!$A$2:$A$15</c:f>
              <c:strCache>
                <c:ptCount val="14"/>
                <c:pt idx="0">
                  <c:v>regionale Produkte</c:v>
                </c:pt>
                <c:pt idx="1">
                  <c:v>persönliche Betreuung/Service</c:v>
                </c:pt>
                <c:pt idx="2">
                  <c:v>Qualität der Produkte</c:v>
                </c:pt>
                <c:pt idx="3">
                  <c:v>Kunden- bzw. Zielgruppenorientierung</c:v>
                </c:pt>
                <c:pt idx="4">
                  <c:v>ergänzende Serviceangebote</c:v>
                </c:pt>
                <c:pt idx="5">
                  <c:v>nachhaltige/umweltfreundliche Produkte</c:v>
                </c:pt>
                <c:pt idx="6">
                  <c:v>spezialisierte Anwendungen/Nischenprodukte</c:v>
                </c:pt>
                <c:pt idx="7">
                  <c:v>Preis-Leistungs-Verhältnis *</c:v>
                </c:pt>
                <c:pt idx="8">
                  <c:v>gesellschaftlicher Nutzen der Produkte</c:v>
                </c:pt>
                <c:pt idx="9">
                  <c:v>funktionierender Support</c:v>
                </c:pt>
                <c:pt idx="10">
                  <c:v>kreative Produkte</c:v>
                </c:pt>
                <c:pt idx="11">
                  <c:v>innovative Produkte</c:v>
                </c:pt>
                <c:pt idx="12">
                  <c:v>Vielfalt der Produkte</c:v>
                </c:pt>
                <c:pt idx="13">
                  <c:v>Produkte und Services insgesamt</c:v>
                </c:pt>
              </c:strCache>
            </c:strRef>
          </c:cat>
          <c:val>
            <c:numRef>
              <c:f>Tabelle1!$B$2:$B$15</c:f>
              <c:numCache>
                <c:formatCode>0%;\-0%</c:formatCode>
                <c:ptCount val="14"/>
                <c:pt idx="0">
                  <c:v>0.06</c:v>
                </c:pt>
                <c:pt idx="1">
                  <c:v>0.09</c:v>
                </c:pt>
                <c:pt idx="2">
                  <c:v>0.05</c:v>
                </c:pt>
                <c:pt idx="3">
                  <c:v>0.06</c:v>
                </c:pt>
                <c:pt idx="4">
                  <c:v>7.0000000000000007E-2</c:v>
                </c:pt>
                <c:pt idx="5">
                  <c:v>7.0000000000000007E-2</c:v>
                </c:pt>
                <c:pt idx="6">
                  <c:v>0.05</c:v>
                </c:pt>
                <c:pt idx="7">
                  <c:v>0.12</c:v>
                </c:pt>
                <c:pt idx="8">
                  <c:v>0.12</c:v>
                </c:pt>
                <c:pt idx="9">
                  <c:v>0.08</c:v>
                </c:pt>
                <c:pt idx="10">
                  <c:v>0.04</c:v>
                </c:pt>
                <c:pt idx="11">
                  <c:v>0.05</c:v>
                </c:pt>
                <c:pt idx="12">
                  <c:v>0.05</c:v>
                </c:pt>
                <c:pt idx="13">
                  <c:v>0.06</c:v>
                </c:pt>
              </c:numCache>
            </c:numRef>
          </c:val>
          <c:extLst>
            <c:ext xmlns:c16="http://schemas.microsoft.com/office/drawing/2014/chart" uri="{C3380CC4-5D6E-409C-BE32-E72D297353CC}">
              <c16:uniqueId val="{00000000-1375-4EF0-9287-74D03AB9B1B1}"/>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684541483997797"/>
          <c:h val="0.99907125831812538"/>
        </c:manualLayout>
      </c:layout>
      <c:barChart>
        <c:barDir val="bar"/>
        <c:grouping val="clustered"/>
        <c:varyColors val="0"/>
        <c:ser>
          <c:idx val="0"/>
          <c:order val="0"/>
          <c:tx>
            <c:strRef>
              <c:f>Tabelle1!$B$1</c:f>
              <c:strCache>
                <c:ptCount val="1"/>
                <c:pt idx="0">
                  <c:v>Familienunternehmen</c:v>
                </c:pt>
              </c:strCache>
            </c:strRef>
          </c:tx>
          <c:spPr>
            <a:solidFill>
              <a:srgbClr val="FD5108"/>
            </a:solidFill>
            <a:effectLst/>
          </c:spPr>
          <c:invertIfNegative val="0"/>
          <c:dLbls>
            <c:dLbl>
              <c:idx val="0"/>
              <c:layout>
                <c:manualLayout>
                  <c:x val="2.6115136909119263E-2"/>
                  <c:y val="-1.0124097133017678E-7"/>
                </c:manualLayout>
              </c:layout>
              <c:showLegendKey val="0"/>
              <c:showVal val="1"/>
              <c:showCatName val="0"/>
              <c:showSerName val="0"/>
              <c:showPercent val="0"/>
              <c:showBubbleSize val="0"/>
              <c:extLst>
                <c:ext xmlns:c15="http://schemas.microsoft.com/office/drawing/2012/chart" uri="{CE6537A1-D6FC-4f65-9D91-7224C49458BB}">
                  <c15:layout>
                    <c:manualLayout>
                      <c:w val="0.24792312690722751"/>
                      <c:h val="4.6325173512656755E-2"/>
                    </c:manualLayout>
                  </c15:layout>
                </c:ext>
                <c:ext xmlns:c16="http://schemas.microsoft.com/office/drawing/2014/chart" uri="{C3380CC4-5D6E-409C-BE32-E72D297353CC}">
                  <c16:uniqueId val="{00000000-0928-43B2-93FD-EEAD1AF04E74}"/>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8709583227090651"/>
                      <c:h val="4.6325173512656755E-2"/>
                    </c:manualLayout>
                  </c15:layout>
                </c:ext>
                <c:ext xmlns:c16="http://schemas.microsoft.com/office/drawing/2014/chart" uri="{C3380CC4-5D6E-409C-BE32-E72D297353CC}">
                  <c16:uniqueId val="{00000001-0928-43B2-93FD-EEAD1AF04E74}"/>
                </c:ext>
              </c:extLst>
            </c:dLbl>
            <c:dLbl>
              <c:idx val="2"/>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2-0928-43B2-93FD-EEAD1AF04E74}"/>
                </c:ext>
              </c:extLst>
            </c:dLbl>
            <c:dLbl>
              <c:idx val="4"/>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3-0928-43B2-93FD-EEAD1AF04E74}"/>
                </c:ext>
              </c:extLst>
            </c:dLbl>
            <c:dLbl>
              <c:idx val="5"/>
              <c:showLegendKey val="0"/>
              <c:showVal val="1"/>
              <c:showCatName val="0"/>
              <c:showSerName val="0"/>
              <c:showPercent val="0"/>
              <c:showBubbleSize val="0"/>
              <c:extLst>
                <c:ext xmlns:c15="http://schemas.microsoft.com/office/drawing/2012/chart" uri="{CE6537A1-D6FC-4f65-9D91-7224C49458BB}">
                  <c15:layout>
                    <c:manualLayout>
                      <c:w val="0.3784988114528241"/>
                      <c:h val="4.6325173512656755E-2"/>
                    </c:manualLayout>
                  </c15:layout>
                </c:ext>
                <c:ext xmlns:c16="http://schemas.microsoft.com/office/drawing/2014/chart" uri="{C3380CC4-5D6E-409C-BE32-E72D297353CC}">
                  <c16:uniqueId val="{00000004-0928-43B2-93FD-EEAD1AF04E74}"/>
                </c:ext>
              </c:extLst>
            </c:dLbl>
            <c:dLbl>
              <c:idx val="7"/>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5-0928-43B2-93FD-EEAD1AF04E74}"/>
                </c:ext>
              </c:extLst>
            </c:dLbl>
            <c:numFmt formatCode="0\ %" sourceLinked="0"/>
            <c:spPr>
              <a:noFill/>
              <a:ln>
                <a:noFill/>
              </a:ln>
              <a:effectLst/>
            </c:spPr>
            <c:txPr>
              <a:bodyPr vertOverflow="overflow" horzOverflow="overflow" wrap="none" lIns="0" tIns="0" rIns="0" bIns="0">
                <a:spAutoFit/>
              </a:bodyPr>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Tabelle1!$A$2:$A$10</c:f>
              <c:strCache>
                <c:ptCount val="9"/>
                <c:pt idx="0">
                  <c:v>Kosteneffizienz</c:v>
                </c:pt>
                <c:pt idx="1">
                  <c:v>finanzielle Stabilität/Unabhängigkeit</c:v>
                </c:pt>
                <c:pt idx="2">
                  <c:v>Krisensicherheit</c:v>
                </c:pt>
                <c:pt idx="3">
                  <c:v>Profitabilität/Ertragskraft/hohe Rendite</c:v>
                </c:pt>
                <c:pt idx="4">
                  <c:v>Risikobereitschaft</c:v>
                </c:pt>
                <c:pt idx="5">
                  <c:v>Wettbewerbsvorteile gegenüber anderen Unternehmen/Organisationen</c:v>
                </c:pt>
                <c:pt idx="6">
                  <c:v>internationale Wettbewerbsfähigkeit</c:v>
                </c:pt>
                <c:pt idx="7">
                  <c:v>Marktmacht (hohe Marktanteile, Größe, Sichtbarkeit etc.)</c:v>
                </c:pt>
                <c:pt idx="8">
                  <c:v>wirtschaftliche Stärke und Stabilität insgesamt</c:v>
                </c:pt>
              </c:strCache>
            </c:strRef>
          </c:cat>
          <c:val>
            <c:numRef>
              <c:f>Tabelle1!$B$2:$B$10</c:f>
              <c:numCache>
                <c:formatCode>0%;\-0%</c:formatCode>
                <c:ptCount val="9"/>
                <c:pt idx="0">
                  <c:v>0.22</c:v>
                </c:pt>
                <c:pt idx="1">
                  <c:v>0.15</c:v>
                </c:pt>
                <c:pt idx="2">
                  <c:v>0.14000000000000001</c:v>
                </c:pt>
                <c:pt idx="3">
                  <c:v>0.12</c:v>
                </c:pt>
                <c:pt idx="4">
                  <c:v>0.12</c:v>
                </c:pt>
                <c:pt idx="5">
                  <c:v>0.12</c:v>
                </c:pt>
                <c:pt idx="6">
                  <c:v>0.08</c:v>
                </c:pt>
                <c:pt idx="7">
                  <c:v>7.0000000000000007E-2</c:v>
                </c:pt>
                <c:pt idx="8">
                  <c:v>0.13</c:v>
                </c:pt>
              </c:numCache>
            </c:numRef>
          </c:val>
          <c:extLst>
            <c:ext xmlns:c16="http://schemas.microsoft.com/office/drawing/2014/chart" uri="{C3380CC4-5D6E-409C-BE32-E72D297353CC}">
              <c16:uniqueId val="{00000006-0928-43B2-93FD-EEAD1AF04E74}"/>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3221204516682743"/>
          <c:h val="0.99907125831812538"/>
        </c:manualLayout>
      </c:layout>
      <c:barChart>
        <c:barDir val="bar"/>
        <c:grouping val="clustered"/>
        <c:varyColors val="0"/>
        <c:ser>
          <c:idx val="0"/>
          <c:order val="0"/>
          <c:tx>
            <c:strRef>
              <c:f>Tabelle1!$B$1</c:f>
              <c:strCache>
                <c:ptCount val="1"/>
                <c:pt idx="0">
                  <c:v>Start-up Unternehmen</c:v>
                </c:pt>
              </c:strCache>
            </c:strRef>
          </c:tx>
          <c:spPr>
            <a:solidFill>
              <a:srgbClr val="FFAA72"/>
            </a:solidFill>
            <a:effectLst/>
          </c:spPr>
          <c:invertIfNegative val="0"/>
          <c:dLbls>
            <c:numFmt formatCode="0\ %" sourceLinked="0"/>
            <c:spPr>
              <a:noFill/>
              <a:ln>
                <a:noFill/>
              </a:ln>
              <a:effectLst/>
            </c:spPr>
            <c:txPr>
              <a:bodyPr wrap="none" lIns="72000" tIns="0" rIns="0" bIns="0"/>
              <a:lstStyle/>
              <a:p>
                <a:pPr>
                  <a:defRPr sz="9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Tabelle1!$A$2:$A$13</c:f>
              <c:strCache>
                <c:ptCount val="12"/>
                <c:pt idx="0">
                  <c:v>regionale Verwurzelung</c:v>
                </c:pt>
                <c:pt idx="1">
                  <c:v>eigenverantwortliches Arbeiten/ eigene Freiräume</c:v>
                </c:pt>
                <c:pt idx="2">
                  <c:v>flache Hierarchien</c:v>
                </c:pt>
                <c:pt idx="3">
                  <c:v>Familienfreundlichkeit (z.B. Kita-Plätze, flexible Arbeitszeiten, Angebote zur Work-Life-Balance)</c:v>
                </c:pt>
                <c:pt idx="4">
                  <c:v>Einbindung der Mitarbeitenden in Entscheidungen</c:v>
                </c:pt>
                <c:pt idx="5">
                  <c:v>faire Arbeitsbedingungen</c:v>
                </c:pt>
                <c:pt idx="6">
                  <c:v>offene Arbeitskultur (d.h. Kritikfähigkeit, Mitarbeiter-Gespräche etc.)</c:v>
                </c:pt>
                <c:pt idx="7">
                  <c:v>sinnstiftende Arbeit</c:v>
                </c:pt>
                <c:pt idx="8">
                  <c:v>Flexibilität (d.h. Fähigkeit zur Veränderung etablierter Strukturen, Verfahren etc.)</c:v>
                </c:pt>
                <c:pt idx="9">
                  <c:v>attraktive Produkte</c:v>
                </c:pt>
                <c:pt idx="10">
                  <c:v>Nachhaltigkeit</c:v>
                </c:pt>
                <c:pt idx="11">
                  <c:v>sichere Arbeitsplätze</c:v>
                </c:pt>
              </c:strCache>
            </c:strRef>
          </c:cat>
          <c:val>
            <c:numRef>
              <c:f>Tabelle1!$B$2:$B$13</c:f>
              <c:numCache>
                <c:formatCode>0%;\-0%</c:formatCode>
                <c:ptCount val="12"/>
                <c:pt idx="0">
                  <c:v>0.09</c:v>
                </c:pt>
                <c:pt idx="1">
                  <c:v>0.27</c:v>
                </c:pt>
                <c:pt idx="2">
                  <c:v>0.25</c:v>
                </c:pt>
                <c:pt idx="3">
                  <c:v>0.12</c:v>
                </c:pt>
                <c:pt idx="4">
                  <c:v>0.26</c:v>
                </c:pt>
                <c:pt idx="5">
                  <c:v>0.13</c:v>
                </c:pt>
                <c:pt idx="6">
                  <c:v>0.25</c:v>
                </c:pt>
                <c:pt idx="7">
                  <c:v>0.16</c:v>
                </c:pt>
                <c:pt idx="8">
                  <c:v>0.28999999999999998</c:v>
                </c:pt>
                <c:pt idx="9">
                  <c:v>0.25</c:v>
                </c:pt>
                <c:pt idx="10">
                  <c:v>0.19</c:v>
                </c:pt>
                <c:pt idx="11">
                  <c:v>7.0000000000000007E-2</c:v>
                </c:pt>
              </c:numCache>
            </c:numRef>
          </c:val>
          <c:extLst>
            <c:ext xmlns:c16="http://schemas.microsoft.com/office/drawing/2014/chart" uri="{C3380CC4-5D6E-409C-BE32-E72D297353CC}">
              <c16:uniqueId val="{00000000-55BF-4D7C-A364-D896F13D30F1}"/>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71277205926804055"/>
          <c:h val="0.99907125831812538"/>
        </c:manualLayout>
      </c:layout>
      <c:barChart>
        <c:barDir val="bar"/>
        <c:grouping val="clustered"/>
        <c:varyColors val="0"/>
        <c:ser>
          <c:idx val="0"/>
          <c:order val="0"/>
          <c:tx>
            <c:strRef>
              <c:f>Tabelle1!$B$1</c:f>
              <c:strCache>
                <c:ptCount val="1"/>
                <c:pt idx="0">
                  <c:v>Konzerne</c:v>
                </c:pt>
              </c:strCache>
            </c:strRef>
          </c:tx>
          <c:spPr>
            <a:solidFill>
              <a:srgbClr val="FE7C39"/>
            </a:solidFill>
            <a:effectLst/>
          </c:spPr>
          <c:invertIfNegative val="0"/>
          <c:dLbls>
            <c:numFmt formatCode="0\ %" sourceLinked="0"/>
            <c:spPr>
              <a:noFill/>
              <a:ln>
                <a:noFill/>
              </a:ln>
              <a:effectLst/>
            </c:spPr>
            <c:txPr>
              <a:bodyPr vertOverflow="overflow" horzOverflow="overflow" wrap="none" lIns="0" tIns="0" rIns="0" bIns="0">
                <a:spAutoFit/>
              </a:bodyPr>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Tabelle1!$A$2:$A$10</c:f>
              <c:strCache>
                <c:ptCount val="9"/>
                <c:pt idx="0">
                  <c:v>Kosteneffizienz</c:v>
                </c:pt>
                <c:pt idx="1">
                  <c:v>finanzielle Stabilität/Unabhängigkeit</c:v>
                </c:pt>
                <c:pt idx="2">
                  <c:v>Krisensicherheit</c:v>
                </c:pt>
                <c:pt idx="3">
                  <c:v>Profitabilität/Ertragskraft/hohe Rendite</c:v>
                </c:pt>
                <c:pt idx="4">
                  <c:v>Risikobereitschaft</c:v>
                </c:pt>
                <c:pt idx="5">
                  <c:v>Wettbewerbsvorteile gegenüber anderen Unternehmen/Organisationen</c:v>
                </c:pt>
                <c:pt idx="6">
                  <c:v>internationale Wettbewerbsfähigkeit</c:v>
                </c:pt>
                <c:pt idx="7">
                  <c:v>Marktmacht (hohe Marktanteile, Größe, Sichtbarkeit etc.)</c:v>
                </c:pt>
                <c:pt idx="8">
                  <c:v>wirtschaftliche Stärke und Stabilität insgesamt</c:v>
                </c:pt>
              </c:strCache>
            </c:strRef>
          </c:cat>
          <c:val>
            <c:numRef>
              <c:f>Tabelle1!$B$2:$B$10</c:f>
              <c:numCache>
                <c:formatCode>0%;\-0%</c:formatCode>
                <c:ptCount val="9"/>
                <c:pt idx="0">
                  <c:v>0.38</c:v>
                </c:pt>
                <c:pt idx="1">
                  <c:v>0.41</c:v>
                </c:pt>
                <c:pt idx="2">
                  <c:v>0.34</c:v>
                </c:pt>
                <c:pt idx="3">
                  <c:v>0.56000000000000005</c:v>
                </c:pt>
                <c:pt idx="4">
                  <c:v>0.28999999999999998</c:v>
                </c:pt>
                <c:pt idx="5">
                  <c:v>0.5</c:v>
                </c:pt>
                <c:pt idx="6">
                  <c:v>0.63</c:v>
                </c:pt>
                <c:pt idx="7">
                  <c:v>0.66</c:v>
                </c:pt>
                <c:pt idx="8">
                  <c:v>0.52</c:v>
                </c:pt>
              </c:numCache>
            </c:numRef>
          </c:val>
          <c:extLst>
            <c:ext xmlns:c16="http://schemas.microsoft.com/office/drawing/2014/chart" uri="{C3380CC4-5D6E-409C-BE32-E72D297353CC}">
              <c16:uniqueId val="{00000000-E3FF-457C-8259-4CF159FF1D1F}"/>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3221204516682743"/>
          <c:h val="0.99907125831812538"/>
        </c:manualLayout>
      </c:layout>
      <c:barChart>
        <c:barDir val="bar"/>
        <c:grouping val="clustered"/>
        <c:varyColors val="0"/>
        <c:ser>
          <c:idx val="0"/>
          <c:order val="0"/>
          <c:tx>
            <c:strRef>
              <c:f>Tabelle1!$B$1</c:f>
              <c:strCache>
                <c:ptCount val="1"/>
                <c:pt idx="0">
                  <c:v>Start-up Unternehmen</c:v>
                </c:pt>
              </c:strCache>
            </c:strRef>
          </c:tx>
          <c:spPr>
            <a:solidFill>
              <a:srgbClr val="FFAA72"/>
            </a:solidFill>
            <a:effectLst/>
          </c:spPr>
          <c:invertIfNegative val="0"/>
          <c:dLbls>
            <c:numFmt formatCode="0\ %" sourceLinked="0"/>
            <c:spPr>
              <a:noFill/>
              <a:ln>
                <a:noFill/>
              </a:ln>
              <a:effectLst/>
            </c:spPr>
            <c:txPr>
              <a:bodyPr wrap="none" lIns="72000" tIns="0" rIns="0" bIns="0"/>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Tabelle1!$A$2:$A$10</c:f>
              <c:strCache>
                <c:ptCount val="9"/>
                <c:pt idx="0">
                  <c:v>Kosteneffizienz</c:v>
                </c:pt>
                <c:pt idx="1">
                  <c:v>finanzielle Stabilität/Unabhängigkeit</c:v>
                </c:pt>
                <c:pt idx="2">
                  <c:v>Krisensicherheit</c:v>
                </c:pt>
                <c:pt idx="3">
                  <c:v>Profitabilität/Ertragskraft/hohe Rendite</c:v>
                </c:pt>
                <c:pt idx="4">
                  <c:v>Risikobereitschaft</c:v>
                </c:pt>
                <c:pt idx="5">
                  <c:v>Wettbewerbsvorteile gegenüber anderen Unternehmen/Organisationen</c:v>
                </c:pt>
                <c:pt idx="6">
                  <c:v>internationale Wettbewerbsfähigkeit</c:v>
                </c:pt>
                <c:pt idx="7">
                  <c:v>Marktmacht (hohe Marktanteile, Größe, Sichtbarkeit etc.)</c:v>
                </c:pt>
                <c:pt idx="8">
                  <c:v>wirtschaftliche Stärke und Stabilität insgesamt</c:v>
                </c:pt>
              </c:strCache>
            </c:strRef>
          </c:cat>
          <c:val>
            <c:numRef>
              <c:f>Tabelle1!$B$2:$B$10</c:f>
              <c:numCache>
                <c:formatCode>0%;\-0%</c:formatCode>
                <c:ptCount val="9"/>
                <c:pt idx="0">
                  <c:v>0.13</c:v>
                </c:pt>
                <c:pt idx="1">
                  <c:v>0.09</c:v>
                </c:pt>
                <c:pt idx="2">
                  <c:v>0.08</c:v>
                </c:pt>
                <c:pt idx="3">
                  <c:v>0.1</c:v>
                </c:pt>
                <c:pt idx="4">
                  <c:v>0.37</c:v>
                </c:pt>
                <c:pt idx="5">
                  <c:v>0.11</c:v>
                </c:pt>
                <c:pt idx="6">
                  <c:v>0.09</c:v>
                </c:pt>
                <c:pt idx="7">
                  <c:v>0.08</c:v>
                </c:pt>
                <c:pt idx="8">
                  <c:v>0.08</c:v>
                </c:pt>
              </c:numCache>
            </c:numRef>
          </c:val>
          <c:extLst>
            <c:ext xmlns:c16="http://schemas.microsoft.com/office/drawing/2014/chart" uri="{C3380CC4-5D6E-409C-BE32-E72D297353CC}">
              <c16:uniqueId val="{00000000-DADF-4FF3-BE2B-0F1915FA8DB6}"/>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51570421803045"/>
          <c:h val="0.99907125831812538"/>
        </c:manualLayout>
      </c:layout>
      <c:barChart>
        <c:barDir val="bar"/>
        <c:grouping val="clustered"/>
        <c:varyColors val="0"/>
        <c:ser>
          <c:idx val="0"/>
          <c:order val="0"/>
          <c:tx>
            <c:strRef>
              <c:f>Tabelle1!$B$1</c:f>
              <c:strCache>
                <c:ptCount val="1"/>
                <c:pt idx="0">
                  <c:v>Nichtregierungsorganisationen (NGO)</c:v>
                </c:pt>
              </c:strCache>
            </c:strRef>
          </c:tx>
          <c:spPr>
            <a:solidFill>
              <a:srgbClr val="A1A8B3"/>
            </a:solidFill>
            <a:effectLst/>
          </c:spPr>
          <c:invertIfNegative val="0"/>
          <c:dLbls>
            <c:numFmt formatCode="0\ %" sourceLinked="0"/>
            <c:spPr>
              <a:noFill/>
              <a:ln>
                <a:noFill/>
              </a:ln>
              <a:effectLst/>
            </c:spPr>
            <c:txPr>
              <a:bodyPr wrap="none" lIns="72000" tIns="0" rIns="0" bIns="0"/>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Tabelle1!$A$2:$A$10</c:f>
              <c:strCache>
                <c:ptCount val="9"/>
                <c:pt idx="0">
                  <c:v>Kosteneffizienz</c:v>
                </c:pt>
                <c:pt idx="1">
                  <c:v>finanzielle Stabilität/Unabhängigkeit</c:v>
                </c:pt>
                <c:pt idx="2">
                  <c:v>Krisensicherheit</c:v>
                </c:pt>
                <c:pt idx="3">
                  <c:v>Profitabilität/Ertragskraft/hohe Rendite</c:v>
                </c:pt>
                <c:pt idx="4">
                  <c:v>Risikobereitschaft</c:v>
                </c:pt>
                <c:pt idx="5">
                  <c:v>Wettbewerbsvorteile gegenüber anderen Unternehmen/Organisationen</c:v>
                </c:pt>
                <c:pt idx="6">
                  <c:v>internationale Wettbewerbsfähigkeit</c:v>
                </c:pt>
                <c:pt idx="7">
                  <c:v>Marktmacht (hohe Marktanteile, Größe, Sichtbarkeit etc.)</c:v>
                </c:pt>
                <c:pt idx="8">
                  <c:v>wirtschaftliche Stärke und Stabilität insgesamt</c:v>
                </c:pt>
              </c:strCache>
            </c:strRef>
          </c:cat>
          <c:val>
            <c:numRef>
              <c:f>Tabelle1!$B$2:$B$10</c:f>
              <c:numCache>
                <c:formatCode>0%;\-0%</c:formatCode>
                <c:ptCount val="9"/>
                <c:pt idx="0">
                  <c:v>7.0000000000000007E-2</c:v>
                </c:pt>
                <c:pt idx="1">
                  <c:v>7.0000000000000007E-2</c:v>
                </c:pt>
                <c:pt idx="2">
                  <c:v>7.0000000000000007E-2</c:v>
                </c:pt>
                <c:pt idx="3">
                  <c:v>0.06</c:v>
                </c:pt>
                <c:pt idx="4">
                  <c:v>7.0000000000000007E-2</c:v>
                </c:pt>
                <c:pt idx="5">
                  <c:v>0.08</c:v>
                </c:pt>
                <c:pt idx="6">
                  <c:v>0.08</c:v>
                </c:pt>
                <c:pt idx="7">
                  <c:v>0.06</c:v>
                </c:pt>
                <c:pt idx="8">
                  <c:v>7.0000000000000007E-2</c:v>
                </c:pt>
              </c:numCache>
            </c:numRef>
          </c:val>
          <c:extLst>
            <c:ext xmlns:c16="http://schemas.microsoft.com/office/drawing/2014/chart" uri="{C3380CC4-5D6E-409C-BE32-E72D297353CC}">
              <c16:uniqueId val="{00000000-5BF5-42F2-A0E5-91AAB1CD9655}"/>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51570421803045"/>
          <c:h val="0.99907125831812538"/>
        </c:manualLayout>
      </c:layout>
      <c:barChart>
        <c:barDir val="bar"/>
        <c:grouping val="clustered"/>
        <c:varyColors val="0"/>
        <c:ser>
          <c:idx val="0"/>
          <c:order val="0"/>
          <c:tx>
            <c:strRef>
              <c:f>Tabelle1!$B$1</c:f>
              <c:strCache>
                <c:ptCount val="1"/>
                <c:pt idx="0">
                  <c:v>Öffentliche Hand</c:v>
                </c:pt>
              </c:strCache>
            </c:strRef>
          </c:tx>
          <c:spPr>
            <a:solidFill>
              <a:srgbClr val="B5BCC4"/>
            </a:solidFill>
            <a:effectLst/>
          </c:spPr>
          <c:invertIfNegative val="0"/>
          <c:dLbls>
            <c:numFmt formatCode="0\ %" sourceLinked="0"/>
            <c:spPr>
              <a:noFill/>
              <a:ln>
                <a:noFill/>
              </a:ln>
              <a:effectLst/>
            </c:spPr>
            <c:txPr>
              <a:bodyPr wrap="none" lIns="72000" tIns="0" rIns="0" bIns="0"/>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Tabelle1!$A$2:$A$10</c:f>
              <c:strCache>
                <c:ptCount val="9"/>
                <c:pt idx="0">
                  <c:v>Kosteneffizienz</c:v>
                </c:pt>
                <c:pt idx="1">
                  <c:v>finanzielle Stabilität/Unabhängigkeit</c:v>
                </c:pt>
                <c:pt idx="2">
                  <c:v>Krisensicherheit</c:v>
                </c:pt>
                <c:pt idx="3">
                  <c:v>Profitabilität/Ertragskraft/hohe Rendite</c:v>
                </c:pt>
                <c:pt idx="4">
                  <c:v>Risikobereitschaft</c:v>
                </c:pt>
                <c:pt idx="5">
                  <c:v>Wettbewerbsvorteile gegenüber anderen Unternehmen/Organisationen</c:v>
                </c:pt>
                <c:pt idx="6">
                  <c:v>internationale Wettbewerbsfähigkeit</c:v>
                </c:pt>
                <c:pt idx="7">
                  <c:v>Marktmacht (hohe Marktanteile, Größe, Sichtbarkeit etc.)</c:v>
                </c:pt>
                <c:pt idx="8">
                  <c:v>wirtschaftliche Stärke und Stabilität insgesamt</c:v>
                </c:pt>
              </c:strCache>
            </c:strRef>
          </c:cat>
          <c:val>
            <c:numRef>
              <c:f>Tabelle1!$B$2:$B$10</c:f>
              <c:numCache>
                <c:formatCode>0%;\-0%</c:formatCode>
                <c:ptCount val="9"/>
                <c:pt idx="0">
                  <c:v>7.0000000000000007E-2</c:v>
                </c:pt>
                <c:pt idx="1">
                  <c:v>0.2</c:v>
                </c:pt>
                <c:pt idx="2">
                  <c:v>0.28000000000000003</c:v>
                </c:pt>
                <c:pt idx="3">
                  <c:v>0.06</c:v>
                </c:pt>
                <c:pt idx="4">
                  <c:v>0.06</c:v>
                </c:pt>
                <c:pt idx="5">
                  <c:v>0.08</c:v>
                </c:pt>
                <c:pt idx="6">
                  <c:v>0.06</c:v>
                </c:pt>
                <c:pt idx="7">
                  <c:v>0.06</c:v>
                </c:pt>
                <c:pt idx="8">
                  <c:v>0.1</c:v>
                </c:pt>
              </c:numCache>
            </c:numRef>
          </c:val>
          <c:extLst>
            <c:ext xmlns:c16="http://schemas.microsoft.com/office/drawing/2014/chart" uri="{C3380CC4-5D6E-409C-BE32-E72D297353CC}">
              <c16:uniqueId val="{00000000-7522-4DA5-8421-383570B9E65E}"/>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684541483997797"/>
          <c:h val="0.99907125831812538"/>
        </c:manualLayout>
      </c:layout>
      <c:barChart>
        <c:barDir val="bar"/>
        <c:grouping val="clustered"/>
        <c:varyColors val="0"/>
        <c:ser>
          <c:idx val="0"/>
          <c:order val="0"/>
          <c:tx>
            <c:strRef>
              <c:f>Tabelle1!$B$1</c:f>
              <c:strCache>
                <c:ptCount val="1"/>
                <c:pt idx="0">
                  <c:v>Familienunternehmen</c:v>
                </c:pt>
              </c:strCache>
            </c:strRef>
          </c:tx>
          <c:spPr>
            <a:solidFill>
              <a:srgbClr val="FD5108"/>
            </a:solidFill>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4792312690722751"/>
                      <c:h val="4.6325173512656755E-2"/>
                    </c:manualLayout>
                  </c15:layout>
                </c:ext>
                <c:ext xmlns:c16="http://schemas.microsoft.com/office/drawing/2014/chart" uri="{C3380CC4-5D6E-409C-BE32-E72D297353CC}">
                  <c16:uniqueId val="{00000000-A541-4323-8377-41D7F5F8E4C0}"/>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8709583227090651"/>
                      <c:h val="4.6325173512656755E-2"/>
                    </c:manualLayout>
                  </c15:layout>
                </c:ext>
                <c:ext xmlns:c16="http://schemas.microsoft.com/office/drawing/2014/chart" uri="{C3380CC4-5D6E-409C-BE32-E72D297353CC}">
                  <c16:uniqueId val="{00000001-A541-4323-8377-41D7F5F8E4C0}"/>
                </c:ext>
              </c:extLst>
            </c:dLbl>
            <c:dLbl>
              <c:idx val="2"/>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2-A541-4323-8377-41D7F5F8E4C0}"/>
                </c:ext>
              </c:extLst>
            </c:dLbl>
            <c:dLbl>
              <c:idx val="4"/>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3-A541-4323-8377-41D7F5F8E4C0}"/>
                </c:ext>
              </c:extLst>
            </c:dLbl>
            <c:dLbl>
              <c:idx val="5"/>
              <c:showLegendKey val="0"/>
              <c:showVal val="1"/>
              <c:showCatName val="0"/>
              <c:showSerName val="0"/>
              <c:showPercent val="0"/>
              <c:showBubbleSize val="0"/>
              <c:extLst>
                <c:ext xmlns:c15="http://schemas.microsoft.com/office/drawing/2012/chart" uri="{CE6537A1-D6FC-4f65-9D91-7224C49458BB}">
                  <c15:layout>
                    <c:manualLayout>
                      <c:w val="0.3784988114528241"/>
                      <c:h val="4.6325173512656755E-2"/>
                    </c:manualLayout>
                  </c15:layout>
                </c:ext>
                <c:ext xmlns:c16="http://schemas.microsoft.com/office/drawing/2014/chart" uri="{C3380CC4-5D6E-409C-BE32-E72D297353CC}">
                  <c16:uniqueId val="{00000004-A541-4323-8377-41D7F5F8E4C0}"/>
                </c:ext>
              </c:extLst>
            </c:dLbl>
            <c:dLbl>
              <c:idx val="7"/>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5-A541-4323-8377-41D7F5F8E4C0}"/>
                </c:ext>
              </c:extLst>
            </c:dLbl>
            <c:numFmt formatCode="0\ %" sourceLinked="0"/>
            <c:spPr>
              <a:noFill/>
              <a:ln>
                <a:noFill/>
              </a:ln>
              <a:effectLst/>
            </c:spPr>
            <c:txPr>
              <a:bodyPr vertOverflow="overflow" horzOverflow="overflow" wrap="none" lIns="0" tIns="0" rIns="0" bIns="0">
                <a:spAutoFit/>
              </a:bodyPr>
              <a:lstStyle/>
              <a:p>
                <a:pPr>
                  <a:defRPr sz="9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Tabelle1!$A$2:$A$12</c:f>
              <c:strCache>
                <c:ptCount val="11"/>
                <c:pt idx="0">
                  <c:v>regionale Projekte unterstützen (z. B. Sportvereine, Theater, Museen)</c:v>
                </c:pt>
                <c:pt idx="1">
                  <c:v>Fairness gegenüber Lieferanten und Geschäftspartnern</c:v>
                </c:pt>
                <c:pt idx="2">
                  <c:v>faire Arbeitsbedingungen auch bei Zulieferern</c:v>
                </c:pt>
                <c:pt idx="3">
                  <c:v>Ausbildungsplätze schaffen</c:v>
                </c:pt>
                <c:pt idx="4">
                  <c:v>Arbeitsplätze schaffen</c:v>
                </c:pt>
                <c:pt idx="5">
                  <c:v>Arbeitsplätze für gesellschaftlich benachteiligte Gruppen
schaffen *</c:v>
                </c:pt>
                <c:pt idx="6">
                  <c:v>soziale Projekte oder Hilfsprojekte unterstützen</c:v>
                </c:pt>
                <c:pt idx="7">
                  <c:v>ökologische Nachhaltigkeit (z. B. CO2-Emissionen/Umweltschutz)</c:v>
                </c:pt>
                <c:pt idx="8">
                  <c:v>regelmäßiges Upskilling von Mitarbeitenden</c:v>
                </c:pt>
                <c:pt idx="9">
                  <c:v>eine technologisch-moderne Arbeitsumgebung für Mitarbeitende schaffen</c:v>
                </c:pt>
                <c:pt idx="10">
                  <c:v>Übernahme von sozialer und wirtschaftlicher Verantwortung insgesamt</c:v>
                </c:pt>
              </c:strCache>
            </c:strRef>
          </c:cat>
          <c:val>
            <c:numRef>
              <c:f>Tabelle1!$B$2:$B$12</c:f>
              <c:numCache>
                <c:formatCode>0%;\-0%</c:formatCode>
                <c:ptCount val="11"/>
                <c:pt idx="0">
                  <c:v>0.42</c:v>
                </c:pt>
                <c:pt idx="1">
                  <c:v>0.37</c:v>
                </c:pt>
                <c:pt idx="2">
                  <c:v>0.3</c:v>
                </c:pt>
                <c:pt idx="3">
                  <c:v>0.27</c:v>
                </c:pt>
                <c:pt idx="4">
                  <c:v>0.21</c:v>
                </c:pt>
                <c:pt idx="5">
                  <c:v>0.2</c:v>
                </c:pt>
                <c:pt idx="6">
                  <c:v>0.2</c:v>
                </c:pt>
                <c:pt idx="7">
                  <c:v>0.18</c:v>
                </c:pt>
                <c:pt idx="8">
                  <c:v>0.15</c:v>
                </c:pt>
                <c:pt idx="9">
                  <c:v>0.13</c:v>
                </c:pt>
                <c:pt idx="10">
                  <c:v>0.22</c:v>
                </c:pt>
              </c:numCache>
            </c:numRef>
          </c:val>
          <c:extLst>
            <c:ext xmlns:c16="http://schemas.microsoft.com/office/drawing/2014/chart" uri="{C3380CC4-5D6E-409C-BE32-E72D297353CC}">
              <c16:uniqueId val="{00000006-A541-4323-8377-41D7F5F8E4C0}"/>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684541483997797"/>
          <c:h val="0.99907125831812538"/>
        </c:manualLayout>
      </c:layout>
      <c:barChart>
        <c:barDir val="bar"/>
        <c:grouping val="clustered"/>
        <c:varyColors val="0"/>
        <c:ser>
          <c:idx val="0"/>
          <c:order val="0"/>
          <c:tx>
            <c:strRef>
              <c:f>Tabelle1!$B$1</c:f>
              <c:strCache>
                <c:ptCount val="1"/>
                <c:pt idx="0">
                  <c:v>Konzerne</c:v>
                </c:pt>
              </c:strCache>
            </c:strRef>
          </c:tx>
          <c:spPr>
            <a:solidFill>
              <a:srgbClr val="FE7C39"/>
            </a:solidFill>
            <a:effectLst/>
          </c:spPr>
          <c:invertIfNegative val="0"/>
          <c:dLbls>
            <c:numFmt formatCode="0\ %" sourceLinked="0"/>
            <c:spPr>
              <a:noFill/>
              <a:ln>
                <a:noFill/>
              </a:ln>
              <a:effectLst/>
            </c:spPr>
            <c:txPr>
              <a:bodyPr vertOverflow="overflow" horzOverflow="overflow" wrap="none" lIns="0" tIns="0" rIns="0" bIns="0">
                <a:spAutoFit/>
              </a:bodyPr>
              <a:lstStyle/>
              <a:p>
                <a:pPr>
                  <a:defRPr sz="9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Tabelle1!$A$2:$A$12</c:f>
              <c:strCache>
                <c:ptCount val="11"/>
                <c:pt idx="0">
                  <c:v>regionale Projekte unterstützen (z. B. Sportvereine, Theater, Museen)</c:v>
                </c:pt>
                <c:pt idx="1">
                  <c:v>Fairness gegenüber Lieferanten und Geschäftspartnern</c:v>
                </c:pt>
                <c:pt idx="2">
                  <c:v>faire Arbeitsbedingungen auch bei Zulieferern</c:v>
                </c:pt>
                <c:pt idx="3">
                  <c:v>Ausbildungsplätze schaffen</c:v>
                </c:pt>
                <c:pt idx="4">
                  <c:v>Arbeitsplätze schaffen</c:v>
                </c:pt>
                <c:pt idx="5">
                  <c:v>Arbeitsplätze für gesellschaftlich benachteiligte Gruppen
schaffen *</c:v>
                </c:pt>
                <c:pt idx="6">
                  <c:v>soziale Projekte oder Hilfsprojekte unterstützen</c:v>
                </c:pt>
                <c:pt idx="7">
                  <c:v>ökologische Nachhaltigkeit (z. B. CO2-Emissionen/Umweltschutz)</c:v>
                </c:pt>
                <c:pt idx="8">
                  <c:v>regelmäßiges Upskilling von Mitarbeitenden</c:v>
                </c:pt>
                <c:pt idx="9">
                  <c:v>eine technologisch-moderne Arbeitsumgebung für Mitarbeitende schaffen</c:v>
                </c:pt>
                <c:pt idx="10">
                  <c:v>Übernahme von sozialer und wirtschaftlicher Verantwortung insgesamt</c:v>
                </c:pt>
              </c:strCache>
            </c:strRef>
          </c:cat>
          <c:val>
            <c:numRef>
              <c:f>Tabelle1!$B$2:$B$12</c:f>
              <c:numCache>
                <c:formatCode>0%;\-0%</c:formatCode>
                <c:ptCount val="11"/>
                <c:pt idx="0">
                  <c:v>0.18</c:v>
                </c:pt>
                <c:pt idx="1">
                  <c:v>0.19</c:v>
                </c:pt>
                <c:pt idx="2">
                  <c:v>0.21</c:v>
                </c:pt>
                <c:pt idx="3">
                  <c:v>0.35</c:v>
                </c:pt>
                <c:pt idx="4">
                  <c:v>0.35</c:v>
                </c:pt>
                <c:pt idx="5">
                  <c:v>0.23</c:v>
                </c:pt>
                <c:pt idx="6">
                  <c:v>0.19</c:v>
                </c:pt>
                <c:pt idx="7">
                  <c:v>0.17</c:v>
                </c:pt>
                <c:pt idx="8">
                  <c:v>0.28999999999999998</c:v>
                </c:pt>
                <c:pt idx="9">
                  <c:v>0.37</c:v>
                </c:pt>
                <c:pt idx="10">
                  <c:v>0.21</c:v>
                </c:pt>
              </c:numCache>
            </c:numRef>
          </c:val>
          <c:extLst>
            <c:ext xmlns:c16="http://schemas.microsoft.com/office/drawing/2014/chart" uri="{C3380CC4-5D6E-409C-BE32-E72D297353CC}">
              <c16:uniqueId val="{00000000-A3FE-424B-B7CF-54545C8B49D8}"/>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3221204516682743"/>
          <c:h val="0.99907125831812538"/>
        </c:manualLayout>
      </c:layout>
      <c:barChart>
        <c:barDir val="bar"/>
        <c:grouping val="clustered"/>
        <c:varyColors val="0"/>
        <c:ser>
          <c:idx val="0"/>
          <c:order val="0"/>
          <c:tx>
            <c:strRef>
              <c:f>Tabelle1!$B$1</c:f>
              <c:strCache>
                <c:ptCount val="1"/>
                <c:pt idx="0">
                  <c:v>Start-up Unternehmen</c:v>
                </c:pt>
              </c:strCache>
            </c:strRef>
          </c:tx>
          <c:spPr>
            <a:solidFill>
              <a:srgbClr val="FFAA72"/>
            </a:solidFill>
            <a:effectLst/>
          </c:spPr>
          <c:invertIfNegative val="0"/>
          <c:dLbls>
            <c:numFmt formatCode="0\ %" sourceLinked="0"/>
            <c:spPr>
              <a:noFill/>
              <a:ln>
                <a:noFill/>
              </a:ln>
              <a:effectLst/>
            </c:spPr>
            <c:txPr>
              <a:bodyPr wrap="none" lIns="72000" tIns="0" rIns="0" bIns="0"/>
              <a:lstStyle/>
              <a:p>
                <a:pPr>
                  <a:defRPr sz="9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Tabelle1!$A$2:$A$12</c:f>
              <c:strCache>
                <c:ptCount val="11"/>
                <c:pt idx="0">
                  <c:v>regionale Projekte unterstützen (z. B. Sportvereine, Theater, Museen)</c:v>
                </c:pt>
                <c:pt idx="1">
                  <c:v>Fairness gegenüber Lieferanten und Geschäftspartnern</c:v>
                </c:pt>
                <c:pt idx="2">
                  <c:v>faire Arbeitsbedingungen auch bei Zulieferern</c:v>
                </c:pt>
                <c:pt idx="3">
                  <c:v>Ausbildungsplätze schaffen</c:v>
                </c:pt>
                <c:pt idx="4">
                  <c:v>Arbeitsplätze schaffen</c:v>
                </c:pt>
                <c:pt idx="5">
                  <c:v>Arbeitsplätze für gesellschaftlich benachteiligte Gruppen
schaffen *</c:v>
                </c:pt>
                <c:pt idx="6">
                  <c:v>soziale Projekte oder Hilfsprojekte unterstützen</c:v>
                </c:pt>
                <c:pt idx="7">
                  <c:v>ökologische Nachhaltigkeit (z. B. CO2-Emissionen/Umweltschutz)</c:v>
                </c:pt>
                <c:pt idx="8">
                  <c:v>regelmäßiges Upskilling von Mitarbeitenden</c:v>
                </c:pt>
                <c:pt idx="9">
                  <c:v>eine technologisch-moderne Arbeitsumgebung für Mitarbeitende schaffen</c:v>
                </c:pt>
                <c:pt idx="10">
                  <c:v>Übernahme von sozialer und wirtschaftlicher Verantwortung insgesamt</c:v>
                </c:pt>
              </c:strCache>
            </c:strRef>
          </c:cat>
          <c:val>
            <c:numRef>
              <c:f>Tabelle1!$B$2:$B$12</c:f>
              <c:numCache>
                <c:formatCode>0%;\-0%</c:formatCode>
                <c:ptCount val="11"/>
                <c:pt idx="0">
                  <c:v>0.11</c:v>
                </c:pt>
                <c:pt idx="1">
                  <c:v>0.13</c:v>
                </c:pt>
                <c:pt idx="2">
                  <c:v>0.14000000000000001</c:v>
                </c:pt>
                <c:pt idx="3">
                  <c:v>0.11</c:v>
                </c:pt>
                <c:pt idx="4">
                  <c:v>0.19</c:v>
                </c:pt>
                <c:pt idx="5">
                  <c:v>0.1</c:v>
                </c:pt>
                <c:pt idx="6">
                  <c:v>0.11</c:v>
                </c:pt>
                <c:pt idx="7">
                  <c:v>0.18</c:v>
                </c:pt>
                <c:pt idx="8">
                  <c:v>0.2</c:v>
                </c:pt>
                <c:pt idx="9">
                  <c:v>0.27</c:v>
                </c:pt>
                <c:pt idx="10">
                  <c:v>0.1</c:v>
                </c:pt>
              </c:numCache>
            </c:numRef>
          </c:val>
          <c:extLst>
            <c:ext xmlns:c16="http://schemas.microsoft.com/office/drawing/2014/chart" uri="{C3380CC4-5D6E-409C-BE32-E72D297353CC}">
              <c16:uniqueId val="{00000000-958B-42EB-8A5F-A3F05CEE8D93}"/>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51570421803045"/>
          <c:h val="0.99907125831812538"/>
        </c:manualLayout>
      </c:layout>
      <c:barChart>
        <c:barDir val="bar"/>
        <c:grouping val="clustered"/>
        <c:varyColors val="0"/>
        <c:ser>
          <c:idx val="0"/>
          <c:order val="0"/>
          <c:tx>
            <c:strRef>
              <c:f>Tabelle1!$B$1</c:f>
              <c:strCache>
                <c:ptCount val="1"/>
                <c:pt idx="0">
                  <c:v>Nichtregierungsorganisationen (NGO)</c:v>
                </c:pt>
              </c:strCache>
            </c:strRef>
          </c:tx>
          <c:spPr>
            <a:solidFill>
              <a:srgbClr val="A1A8B3"/>
            </a:solidFill>
            <a:effectLst/>
          </c:spPr>
          <c:invertIfNegative val="0"/>
          <c:dLbls>
            <c:numFmt formatCode="0\ %" sourceLinked="0"/>
            <c:spPr>
              <a:noFill/>
              <a:ln>
                <a:noFill/>
              </a:ln>
              <a:effectLst/>
            </c:spPr>
            <c:txPr>
              <a:bodyPr wrap="none" lIns="72000" tIns="0" rIns="0" bIns="0" anchorCtr="0"/>
              <a:lstStyle/>
              <a:p>
                <a:pPr algn="ctr" rtl="0">
                  <a:defRPr lang="en-US" sz="900" b="0" i="0" u="none" strike="noStrike" kern="1200" baseline="0">
                    <a:solidFill>
                      <a:srgbClr val="000000"/>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Tabelle1!$A$2:$A$12</c:f>
              <c:strCache>
                <c:ptCount val="11"/>
                <c:pt idx="0">
                  <c:v>regionale Projekte unterstützen (z. B. Sportvereine, Theater, Museen)</c:v>
                </c:pt>
                <c:pt idx="1">
                  <c:v>Fairness gegenüber Lieferanten und Geschäftspartnern</c:v>
                </c:pt>
                <c:pt idx="2">
                  <c:v>faire Arbeitsbedingungen auch bei Zulieferern</c:v>
                </c:pt>
                <c:pt idx="3">
                  <c:v>Ausbildungsplätze schaffen</c:v>
                </c:pt>
                <c:pt idx="4">
                  <c:v>Arbeitsplätze schaffen</c:v>
                </c:pt>
                <c:pt idx="5">
                  <c:v>Arbeitsplätze für gesellschaftlich benachteiligte Gruppen
schaffen *</c:v>
                </c:pt>
                <c:pt idx="6">
                  <c:v>soziale Projekte oder Hilfsprojekte unterstützen</c:v>
                </c:pt>
                <c:pt idx="7">
                  <c:v>ökologische Nachhaltigkeit (z. B. CO2-Emissionen/Umweltschutz)</c:v>
                </c:pt>
                <c:pt idx="8">
                  <c:v>regelmäßiges Upskilling von Mitarbeitenden</c:v>
                </c:pt>
                <c:pt idx="9">
                  <c:v>eine technologisch-moderne Arbeitsumgebung für Mitarbeitende schaffen</c:v>
                </c:pt>
                <c:pt idx="10">
                  <c:v>Übernahme von sozialer und wirtschaftlicher Verantwortung insgesamt</c:v>
                </c:pt>
              </c:strCache>
            </c:strRef>
          </c:cat>
          <c:val>
            <c:numRef>
              <c:f>Tabelle1!$B$2:$B$12</c:f>
              <c:numCache>
                <c:formatCode>0%;\-0%</c:formatCode>
                <c:ptCount val="11"/>
                <c:pt idx="0">
                  <c:v>0.1</c:v>
                </c:pt>
                <c:pt idx="1">
                  <c:v>0.1</c:v>
                </c:pt>
                <c:pt idx="2">
                  <c:v>0.11</c:v>
                </c:pt>
                <c:pt idx="3">
                  <c:v>7.0000000000000007E-2</c:v>
                </c:pt>
                <c:pt idx="4">
                  <c:v>0.06</c:v>
                </c:pt>
                <c:pt idx="5">
                  <c:v>0.16</c:v>
                </c:pt>
                <c:pt idx="6">
                  <c:v>0.27</c:v>
                </c:pt>
                <c:pt idx="7">
                  <c:v>0.2</c:v>
                </c:pt>
                <c:pt idx="8">
                  <c:v>7.0000000000000007E-2</c:v>
                </c:pt>
                <c:pt idx="9">
                  <c:v>7.0000000000000007E-2</c:v>
                </c:pt>
                <c:pt idx="10">
                  <c:v>0.16</c:v>
                </c:pt>
              </c:numCache>
            </c:numRef>
          </c:val>
          <c:extLst>
            <c:ext xmlns:c16="http://schemas.microsoft.com/office/drawing/2014/chart" uri="{C3380CC4-5D6E-409C-BE32-E72D297353CC}">
              <c16:uniqueId val="{00000000-669A-4884-843D-5CF3DF0289BD}"/>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51570421803045"/>
          <c:h val="0.99907125831812538"/>
        </c:manualLayout>
      </c:layout>
      <c:barChart>
        <c:barDir val="bar"/>
        <c:grouping val="clustered"/>
        <c:varyColors val="0"/>
        <c:ser>
          <c:idx val="0"/>
          <c:order val="0"/>
          <c:tx>
            <c:strRef>
              <c:f>Tabelle1!$B$1</c:f>
              <c:strCache>
                <c:ptCount val="1"/>
                <c:pt idx="0">
                  <c:v>öffentliche Hand</c:v>
                </c:pt>
              </c:strCache>
            </c:strRef>
          </c:tx>
          <c:spPr>
            <a:solidFill>
              <a:srgbClr val="B5BCC4"/>
            </a:solidFill>
            <a:effectLst/>
          </c:spPr>
          <c:invertIfNegative val="0"/>
          <c:dLbls>
            <c:numFmt formatCode="0\ %" sourceLinked="0"/>
            <c:spPr>
              <a:noFill/>
              <a:ln>
                <a:noFill/>
              </a:ln>
              <a:effectLst/>
            </c:spPr>
            <c:txPr>
              <a:bodyPr wrap="none" lIns="72000" tIns="0" rIns="0" bIns="0"/>
              <a:lstStyle/>
              <a:p>
                <a:pPr>
                  <a:defRPr sz="9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Tabelle1!$A$2:$A$12</c:f>
              <c:strCache>
                <c:ptCount val="11"/>
                <c:pt idx="0">
                  <c:v>regionale Projekte unterstützen (z. B. Sportvereine, Theater, Museen)</c:v>
                </c:pt>
                <c:pt idx="1">
                  <c:v>Fairness gegenüber Lieferanten und Geschäftspartnern</c:v>
                </c:pt>
                <c:pt idx="2">
                  <c:v>faire Arbeitsbedingungen auch bei Zulieferern</c:v>
                </c:pt>
                <c:pt idx="3">
                  <c:v>Ausbildungsplätze schaffen</c:v>
                </c:pt>
                <c:pt idx="4">
                  <c:v>Arbeitsplätze schaffen</c:v>
                </c:pt>
                <c:pt idx="5">
                  <c:v>Arbeitsplätze für gesellschaftlich benachteiligte Gruppen
schaffen *</c:v>
                </c:pt>
                <c:pt idx="6">
                  <c:v>soziale Projekte oder Hilfsprojekte unterstützen</c:v>
                </c:pt>
                <c:pt idx="7">
                  <c:v>ökologische Nachhaltigkeit (z. B. CO2-Emissionen/Umweltschutz)</c:v>
                </c:pt>
                <c:pt idx="8">
                  <c:v>regelmäßiges Upskilling von Mitarbeitenden</c:v>
                </c:pt>
                <c:pt idx="9">
                  <c:v>eine technologisch-moderne Arbeitsumgebung für Mitarbeitende schaffen</c:v>
                </c:pt>
                <c:pt idx="10">
                  <c:v>Übernahme von sozialer und wirtschaftlicher Verantwortung insgesamt</c:v>
                </c:pt>
              </c:strCache>
            </c:strRef>
          </c:cat>
          <c:val>
            <c:numRef>
              <c:f>Tabelle1!$B$2:$B$12</c:f>
              <c:numCache>
                <c:formatCode>0%;\-0%</c:formatCode>
                <c:ptCount val="11"/>
                <c:pt idx="0">
                  <c:v>0.1</c:v>
                </c:pt>
                <c:pt idx="1">
                  <c:v>0.09</c:v>
                </c:pt>
                <c:pt idx="2">
                  <c:v>0.1</c:v>
                </c:pt>
                <c:pt idx="3">
                  <c:v>0.12</c:v>
                </c:pt>
                <c:pt idx="4">
                  <c:v>0.1</c:v>
                </c:pt>
                <c:pt idx="5">
                  <c:v>0.22</c:v>
                </c:pt>
                <c:pt idx="6">
                  <c:v>0.13</c:v>
                </c:pt>
                <c:pt idx="7">
                  <c:v>0.09</c:v>
                </c:pt>
                <c:pt idx="8">
                  <c:v>7.0000000000000007E-2</c:v>
                </c:pt>
                <c:pt idx="9">
                  <c:v>0.06</c:v>
                </c:pt>
                <c:pt idx="10">
                  <c:v>0.17</c:v>
                </c:pt>
              </c:numCache>
            </c:numRef>
          </c:val>
          <c:extLst>
            <c:ext xmlns:c16="http://schemas.microsoft.com/office/drawing/2014/chart" uri="{C3380CC4-5D6E-409C-BE32-E72D297353CC}">
              <c16:uniqueId val="{00000000-9ADC-46CA-9FD0-1AE8313D5881}"/>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684541483997797"/>
          <c:h val="0.99907125831812538"/>
        </c:manualLayout>
      </c:layout>
      <c:barChart>
        <c:barDir val="bar"/>
        <c:grouping val="clustered"/>
        <c:varyColors val="0"/>
        <c:ser>
          <c:idx val="0"/>
          <c:order val="0"/>
          <c:tx>
            <c:strRef>
              <c:f>Tabelle1!$B$1</c:f>
              <c:strCache>
                <c:ptCount val="1"/>
                <c:pt idx="0">
                  <c:v>Familienunternehmen</c:v>
                </c:pt>
              </c:strCache>
            </c:strRef>
          </c:tx>
          <c:spPr>
            <a:solidFill>
              <a:srgbClr val="FD5108"/>
            </a:solidFill>
            <a:effectLst/>
          </c:spPr>
          <c:invertIfNegative val="0"/>
          <c:dLbls>
            <c:dLbl>
              <c:idx val="0"/>
              <c:numFmt formatCode="0\ %" sourceLinked="0"/>
              <c:spPr>
                <a:noFill/>
                <a:ln>
                  <a:noFill/>
                </a:ln>
                <a:effectLst/>
              </c:spPr>
              <c:txPr>
                <a:bodyPr vertOverflow="overflow" horzOverflow="overflow" wrap="none" lIns="0" tIns="0" rIns="0" bIns="0">
                  <a:noAutofit/>
                </a:bodyPr>
                <a:lstStyle/>
                <a:p>
                  <a:pPr>
                    <a:defRPr sz="1000">
                      <a:latin typeface="+mn-lt"/>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6544124299826447"/>
                      <c:h val="4.1335819105652323E-2"/>
                    </c:manualLayout>
                  </c15:layout>
                </c:ext>
                <c:ext xmlns:c16="http://schemas.microsoft.com/office/drawing/2014/chart" uri="{C3380CC4-5D6E-409C-BE32-E72D297353CC}">
                  <c16:uniqueId val="{00000000-9FD2-433E-8A8A-762B945B0B80}"/>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8709583227090651"/>
                      <c:h val="4.6325173512656755E-2"/>
                    </c:manualLayout>
                  </c15:layout>
                </c:ext>
                <c:ext xmlns:c16="http://schemas.microsoft.com/office/drawing/2014/chart" uri="{C3380CC4-5D6E-409C-BE32-E72D297353CC}">
                  <c16:uniqueId val="{00000001-9FD2-433E-8A8A-762B945B0B80}"/>
                </c:ext>
              </c:extLst>
            </c:dLbl>
            <c:dLbl>
              <c:idx val="2"/>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2-9FD2-433E-8A8A-762B945B0B80}"/>
                </c:ext>
              </c:extLst>
            </c:dLbl>
            <c:dLbl>
              <c:idx val="4"/>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3-9FD2-433E-8A8A-762B945B0B80}"/>
                </c:ext>
              </c:extLst>
            </c:dLbl>
            <c:numFmt formatCode="0\ %" sourceLinked="0"/>
            <c:spPr>
              <a:noFill/>
              <a:ln>
                <a:noFill/>
              </a:ln>
              <a:effectLst/>
            </c:spPr>
            <c:txPr>
              <a:bodyPr vertOverflow="overflow" horzOverflow="overflow" wrap="none" lIns="0" tIns="0" rIns="0" bIns="0">
                <a:spAutoFit/>
              </a:bodyPr>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Tabelle1!$A$2:$A$6</c:f>
              <c:strCache>
                <c:ptCount val="5"/>
                <c:pt idx="0">
                  <c:v>Regionalität der Produkte und Erzeugung</c:v>
                </c:pt>
                <c:pt idx="1">
                  <c:v>nachhaltiges Wirtschaften, d.h. Ressourcen schonen, langlebige Produkte herstellen/nutzen etc.</c:v>
                </c:pt>
                <c:pt idx="2">
                  <c:v>nachhaltige Produktionsbedingungen auch bei Zulieferern</c:v>
                </c:pt>
                <c:pt idx="3">
                  <c:v>Umweltschutz</c:v>
                </c:pt>
                <c:pt idx="4">
                  <c:v>Übernahme von ökologischer Verantwortung insgesamt</c:v>
                </c:pt>
              </c:strCache>
            </c:strRef>
          </c:cat>
          <c:val>
            <c:numRef>
              <c:f>Tabelle1!$B$2:$B$6</c:f>
              <c:numCache>
                <c:formatCode>0%;\-0%</c:formatCode>
                <c:ptCount val="5"/>
                <c:pt idx="0">
                  <c:v>0.57999999999999996</c:v>
                </c:pt>
                <c:pt idx="1">
                  <c:v>0.33</c:v>
                </c:pt>
                <c:pt idx="2">
                  <c:v>0.28999999999999998</c:v>
                </c:pt>
                <c:pt idx="3">
                  <c:v>0.23</c:v>
                </c:pt>
                <c:pt idx="4">
                  <c:v>0.25</c:v>
                </c:pt>
              </c:numCache>
            </c:numRef>
          </c:val>
          <c:extLst>
            <c:ext xmlns:c16="http://schemas.microsoft.com/office/drawing/2014/chart" uri="{C3380CC4-5D6E-409C-BE32-E72D297353CC}">
              <c16:uniqueId val="{00000004-9FD2-433E-8A8A-762B945B0B80}"/>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51570421803045"/>
          <c:h val="0.99907125831812538"/>
        </c:manualLayout>
      </c:layout>
      <c:barChart>
        <c:barDir val="bar"/>
        <c:grouping val="clustered"/>
        <c:varyColors val="0"/>
        <c:ser>
          <c:idx val="0"/>
          <c:order val="0"/>
          <c:tx>
            <c:strRef>
              <c:f>Tabelle1!$B$1</c:f>
              <c:strCache>
                <c:ptCount val="1"/>
                <c:pt idx="0">
                  <c:v>Nichtregierungsorganisationen (NGO)</c:v>
                </c:pt>
              </c:strCache>
            </c:strRef>
          </c:tx>
          <c:spPr>
            <a:solidFill>
              <a:srgbClr val="A1A8B3"/>
            </a:solidFill>
            <a:effectLst/>
          </c:spPr>
          <c:invertIfNegative val="0"/>
          <c:dLbls>
            <c:numFmt formatCode="0\ %" sourceLinked="0"/>
            <c:spPr>
              <a:noFill/>
              <a:ln>
                <a:noFill/>
              </a:ln>
              <a:effectLst/>
            </c:spPr>
            <c:txPr>
              <a:bodyPr wrap="none" lIns="0" tIns="0" rIns="0" bIns="0"/>
              <a:lstStyle/>
              <a:p>
                <a:pPr>
                  <a:defRPr sz="9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Tabelle1!$A$2:$A$13</c:f>
              <c:strCache>
                <c:ptCount val="12"/>
                <c:pt idx="0">
                  <c:v>regionale Verwurzelung</c:v>
                </c:pt>
                <c:pt idx="1">
                  <c:v>eigenverantwortliches Arbeiten/ eigene Freiräume</c:v>
                </c:pt>
                <c:pt idx="2">
                  <c:v>flache Hierarchien</c:v>
                </c:pt>
                <c:pt idx="3">
                  <c:v>Familienfreundlichkeit (z.B. Kita-Plätze, flexible Arbeitszeiten, Angebote zur Work-Life-Balance)</c:v>
                </c:pt>
                <c:pt idx="4">
                  <c:v>Einbindung der Mitarbeitenden in Entscheidungen</c:v>
                </c:pt>
                <c:pt idx="5">
                  <c:v>faire Arbeitsbedingungen</c:v>
                </c:pt>
                <c:pt idx="6">
                  <c:v>offene Arbeitskultur (d.h. Kritikfähigkeit, Mitarbeiter-Gespräche etc.)</c:v>
                </c:pt>
                <c:pt idx="7">
                  <c:v>sinnstiftende Arbeit</c:v>
                </c:pt>
                <c:pt idx="8">
                  <c:v>Flexibilität (d.h. Fähigkeit zur Veränderung etablierter Strukturen, Verfahren etc.)</c:v>
                </c:pt>
                <c:pt idx="9">
                  <c:v>attraktive Produkte</c:v>
                </c:pt>
                <c:pt idx="10">
                  <c:v>Nachhaltigkeit</c:v>
                </c:pt>
                <c:pt idx="11">
                  <c:v>sichere Arbeitsplätze</c:v>
                </c:pt>
              </c:strCache>
            </c:strRef>
          </c:cat>
          <c:val>
            <c:numRef>
              <c:f>Tabelle1!$B$2:$B$13</c:f>
              <c:numCache>
                <c:formatCode>0%;\-0%</c:formatCode>
                <c:ptCount val="12"/>
                <c:pt idx="0">
                  <c:v>0.05</c:v>
                </c:pt>
                <c:pt idx="1">
                  <c:v>7.0000000000000007E-2</c:v>
                </c:pt>
                <c:pt idx="2">
                  <c:v>0.08</c:v>
                </c:pt>
                <c:pt idx="3">
                  <c:v>0.06</c:v>
                </c:pt>
                <c:pt idx="4">
                  <c:v>0.08</c:v>
                </c:pt>
                <c:pt idx="5">
                  <c:v>0.08</c:v>
                </c:pt>
                <c:pt idx="6">
                  <c:v>0.09</c:v>
                </c:pt>
                <c:pt idx="7">
                  <c:v>0.21</c:v>
                </c:pt>
                <c:pt idx="8">
                  <c:v>0.09</c:v>
                </c:pt>
                <c:pt idx="9">
                  <c:v>0.06</c:v>
                </c:pt>
                <c:pt idx="10">
                  <c:v>0.16</c:v>
                </c:pt>
                <c:pt idx="11">
                  <c:v>0.06</c:v>
                </c:pt>
              </c:numCache>
            </c:numRef>
          </c:val>
          <c:extLst>
            <c:ext xmlns:c16="http://schemas.microsoft.com/office/drawing/2014/chart" uri="{C3380CC4-5D6E-409C-BE32-E72D297353CC}">
              <c16:uniqueId val="{00000000-0F0F-4214-B985-3106CD143B1B}"/>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684541483997797"/>
          <c:h val="0.99907125831812538"/>
        </c:manualLayout>
      </c:layout>
      <c:barChart>
        <c:barDir val="bar"/>
        <c:grouping val="clustered"/>
        <c:varyColors val="0"/>
        <c:ser>
          <c:idx val="0"/>
          <c:order val="0"/>
          <c:tx>
            <c:strRef>
              <c:f>Tabelle1!$B$1</c:f>
              <c:strCache>
                <c:ptCount val="1"/>
                <c:pt idx="0">
                  <c:v>Konzerne</c:v>
                </c:pt>
              </c:strCache>
            </c:strRef>
          </c:tx>
          <c:spPr>
            <a:solidFill>
              <a:srgbClr val="FE7C39"/>
            </a:solidFill>
            <a:effectLst/>
          </c:spPr>
          <c:invertIfNegative val="0"/>
          <c:dLbls>
            <c:numFmt formatCode="0\ %" sourceLinked="0"/>
            <c:spPr>
              <a:noFill/>
              <a:ln>
                <a:noFill/>
              </a:ln>
              <a:effectLst/>
            </c:spPr>
            <c:txPr>
              <a:bodyPr vertOverflow="overflow" horzOverflow="overflow" wrap="none" lIns="0" tIns="0" rIns="0" bIns="0">
                <a:spAutoFit/>
              </a:bodyPr>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Tabelle1!$A$2:$A$6</c:f>
              <c:strCache>
                <c:ptCount val="5"/>
                <c:pt idx="0">
                  <c:v>Regionalität der Produkte und Erzeugung</c:v>
                </c:pt>
                <c:pt idx="1">
                  <c:v>nachhaltiges Wirtschaften, d.h. Ressourcen schonen, langlebige Produkte herstellen/nutzen etc.</c:v>
                </c:pt>
                <c:pt idx="2">
                  <c:v>nachhaltige Produktionsbedingungen auch bei Zulieferern</c:v>
                </c:pt>
                <c:pt idx="3">
                  <c:v>Umweltschutz</c:v>
                </c:pt>
                <c:pt idx="4">
                  <c:v>Übernahme von ökologischer Verantwortung insgesamt</c:v>
                </c:pt>
              </c:strCache>
            </c:strRef>
          </c:cat>
          <c:val>
            <c:numRef>
              <c:f>Tabelle1!$B$2:$B$6</c:f>
              <c:numCache>
                <c:formatCode>0%;\-0%</c:formatCode>
                <c:ptCount val="5"/>
                <c:pt idx="0">
                  <c:v>0.12</c:v>
                </c:pt>
                <c:pt idx="1">
                  <c:v>0.19</c:v>
                </c:pt>
                <c:pt idx="2">
                  <c:v>0.22</c:v>
                </c:pt>
                <c:pt idx="3">
                  <c:v>0.15</c:v>
                </c:pt>
                <c:pt idx="4">
                  <c:v>0.16</c:v>
                </c:pt>
              </c:numCache>
            </c:numRef>
          </c:val>
          <c:extLst>
            <c:ext xmlns:c16="http://schemas.microsoft.com/office/drawing/2014/chart" uri="{C3380CC4-5D6E-409C-BE32-E72D297353CC}">
              <c16:uniqueId val="{00000000-A39A-4BBB-8E30-B6AC1B788475}"/>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3221204516682743"/>
          <c:h val="0.99907125831812538"/>
        </c:manualLayout>
      </c:layout>
      <c:barChart>
        <c:barDir val="bar"/>
        <c:grouping val="clustered"/>
        <c:varyColors val="0"/>
        <c:ser>
          <c:idx val="0"/>
          <c:order val="0"/>
          <c:tx>
            <c:strRef>
              <c:f>Tabelle1!$B$1</c:f>
              <c:strCache>
                <c:ptCount val="1"/>
                <c:pt idx="0">
                  <c:v>Start-up Unternehmen</c:v>
                </c:pt>
              </c:strCache>
            </c:strRef>
          </c:tx>
          <c:spPr>
            <a:solidFill>
              <a:srgbClr val="FFAA72"/>
            </a:solidFill>
            <a:effectLst/>
          </c:spPr>
          <c:invertIfNegative val="0"/>
          <c:dLbls>
            <c:numFmt formatCode="0\ %" sourceLinked="0"/>
            <c:spPr>
              <a:noFill/>
              <a:ln>
                <a:noFill/>
              </a:ln>
              <a:effectLst/>
            </c:spPr>
            <c:txPr>
              <a:bodyPr wrap="none" lIns="72000" tIns="0" rIns="0" bIns="0"/>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Tabelle1!$A$2:$A$6</c:f>
              <c:strCache>
                <c:ptCount val="5"/>
                <c:pt idx="0">
                  <c:v>Regionalität der Produkte und Erzeugung</c:v>
                </c:pt>
                <c:pt idx="1">
                  <c:v>nachhaltiges Wirtschaften, d.h. Ressourcen schonen, langlebige Produkte herstellen/nutzen etc.</c:v>
                </c:pt>
                <c:pt idx="2">
                  <c:v>nachhaltige Produktionsbedingungen auch bei Zulieferern</c:v>
                </c:pt>
                <c:pt idx="3">
                  <c:v>Umweltschutz</c:v>
                </c:pt>
                <c:pt idx="4">
                  <c:v>Übernahme von ökologischer Verantwortung insgesamt</c:v>
                </c:pt>
              </c:strCache>
            </c:strRef>
          </c:cat>
          <c:val>
            <c:numRef>
              <c:f>Tabelle1!$B$2:$B$6</c:f>
              <c:numCache>
                <c:formatCode>0%;\-0%</c:formatCode>
                <c:ptCount val="5"/>
                <c:pt idx="0">
                  <c:v>0.1</c:v>
                </c:pt>
                <c:pt idx="1">
                  <c:v>0.17</c:v>
                </c:pt>
                <c:pt idx="2">
                  <c:v>0.16</c:v>
                </c:pt>
                <c:pt idx="3">
                  <c:v>0.16</c:v>
                </c:pt>
                <c:pt idx="4">
                  <c:v>0.13</c:v>
                </c:pt>
              </c:numCache>
            </c:numRef>
          </c:val>
          <c:extLst>
            <c:ext xmlns:c16="http://schemas.microsoft.com/office/drawing/2014/chart" uri="{C3380CC4-5D6E-409C-BE32-E72D297353CC}">
              <c16:uniqueId val="{00000000-0360-4066-B84A-1CF904B3DA35}"/>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51570421803045"/>
          <c:h val="0.99907125831812538"/>
        </c:manualLayout>
      </c:layout>
      <c:barChart>
        <c:barDir val="bar"/>
        <c:grouping val="clustered"/>
        <c:varyColors val="0"/>
        <c:ser>
          <c:idx val="0"/>
          <c:order val="0"/>
          <c:tx>
            <c:strRef>
              <c:f>Tabelle1!$B$1</c:f>
              <c:strCache>
                <c:ptCount val="1"/>
                <c:pt idx="0">
                  <c:v>Nichtregierungsorganisationen (NGO)</c:v>
                </c:pt>
              </c:strCache>
            </c:strRef>
          </c:tx>
          <c:spPr>
            <a:solidFill>
              <a:srgbClr val="A1A8B3"/>
            </a:solidFill>
            <a:effectLst/>
          </c:spPr>
          <c:invertIfNegative val="0"/>
          <c:dLbls>
            <c:numFmt formatCode="0\ %" sourceLinked="0"/>
            <c:spPr>
              <a:noFill/>
              <a:ln>
                <a:noFill/>
              </a:ln>
              <a:effectLst/>
            </c:spPr>
            <c:txPr>
              <a:bodyPr wrap="none" lIns="72000" tIns="0" rIns="0" bIns="0"/>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Tabelle1!$A$2:$A$6</c:f>
              <c:strCache>
                <c:ptCount val="5"/>
                <c:pt idx="0">
                  <c:v>Regionalität der Produkte und Erzeugung</c:v>
                </c:pt>
                <c:pt idx="1">
                  <c:v>nachhaltiges Wirtschaften, d.h. Ressourcen schonen, langlebige Produkte herstellen/nutzen etc.</c:v>
                </c:pt>
                <c:pt idx="2">
                  <c:v>nachhaltige Produktionsbedingungen auch bei Zulieferern</c:v>
                </c:pt>
                <c:pt idx="3">
                  <c:v>Umweltschutz</c:v>
                </c:pt>
                <c:pt idx="4">
                  <c:v>Übernahme von ökologischer Verantwortung insgesamt</c:v>
                </c:pt>
              </c:strCache>
            </c:strRef>
          </c:cat>
          <c:val>
            <c:numRef>
              <c:f>Tabelle1!$B$2:$B$6</c:f>
              <c:numCache>
                <c:formatCode>0%;\-0%</c:formatCode>
                <c:ptCount val="5"/>
                <c:pt idx="0">
                  <c:v>0.06</c:v>
                </c:pt>
                <c:pt idx="1">
                  <c:v>0.13</c:v>
                </c:pt>
                <c:pt idx="2">
                  <c:v>0.12</c:v>
                </c:pt>
                <c:pt idx="3">
                  <c:v>0.22</c:v>
                </c:pt>
                <c:pt idx="4">
                  <c:v>0.19</c:v>
                </c:pt>
              </c:numCache>
            </c:numRef>
          </c:val>
          <c:extLst>
            <c:ext xmlns:c16="http://schemas.microsoft.com/office/drawing/2014/chart" uri="{C3380CC4-5D6E-409C-BE32-E72D297353CC}">
              <c16:uniqueId val="{00000000-18D9-4CB2-99E9-0A9A525414DF}"/>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51570421803045"/>
          <c:h val="0.99907125831812538"/>
        </c:manualLayout>
      </c:layout>
      <c:barChart>
        <c:barDir val="bar"/>
        <c:grouping val="clustered"/>
        <c:varyColors val="0"/>
        <c:ser>
          <c:idx val="0"/>
          <c:order val="0"/>
          <c:tx>
            <c:strRef>
              <c:f>Tabelle1!$B$1</c:f>
              <c:strCache>
                <c:ptCount val="1"/>
                <c:pt idx="0">
                  <c:v>öffentliche Hand</c:v>
                </c:pt>
              </c:strCache>
            </c:strRef>
          </c:tx>
          <c:spPr>
            <a:solidFill>
              <a:srgbClr val="B5BCC4"/>
            </a:solidFill>
            <a:effectLst/>
          </c:spPr>
          <c:invertIfNegative val="0"/>
          <c:dLbls>
            <c:numFmt formatCode="0\ %" sourceLinked="0"/>
            <c:spPr>
              <a:noFill/>
              <a:ln>
                <a:noFill/>
              </a:ln>
              <a:effectLst/>
            </c:spPr>
            <c:txPr>
              <a:bodyPr wrap="none" lIns="72000" tIns="0" rIns="0" bIns="0"/>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Tabelle1!$A$2:$A$6</c:f>
              <c:strCache>
                <c:ptCount val="5"/>
                <c:pt idx="0">
                  <c:v>Regionalität der Produkte und Erzeugung</c:v>
                </c:pt>
                <c:pt idx="1">
                  <c:v>nachhaltiges Wirtschaften, d.h. Ressourcen schonen, langlebige Produkte herstellen/nutzen etc.</c:v>
                </c:pt>
                <c:pt idx="2">
                  <c:v>nachhaltige Produktionsbedingungen auch bei Zulieferern</c:v>
                </c:pt>
                <c:pt idx="3">
                  <c:v>Umweltschutz</c:v>
                </c:pt>
                <c:pt idx="4">
                  <c:v>Übernahme von ökologischer Verantwortung insgesamt</c:v>
                </c:pt>
              </c:strCache>
            </c:strRef>
          </c:cat>
          <c:val>
            <c:numRef>
              <c:f>Tabelle1!$B$2:$B$6</c:f>
              <c:numCache>
                <c:formatCode>0%;\-0%</c:formatCode>
                <c:ptCount val="5"/>
                <c:pt idx="0">
                  <c:v>0.06</c:v>
                </c:pt>
                <c:pt idx="1">
                  <c:v>0.06</c:v>
                </c:pt>
                <c:pt idx="2">
                  <c:v>7.0000000000000007E-2</c:v>
                </c:pt>
                <c:pt idx="3">
                  <c:v>0.1</c:v>
                </c:pt>
                <c:pt idx="4">
                  <c:v>0.1</c:v>
                </c:pt>
              </c:numCache>
            </c:numRef>
          </c:val>
          <c:extLst>
            <c:ext xmlns:c16="http://schemas.microsoft.com/office/drawing/2014/chart" uri="{C3380CC4-5D6E-409C-BE32-E72D297353CC}">
              <c16:uniqueId val="{00000000-691A-4856-83D4-099B51054931}"/>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22047244094491E-2"/>
          <c:y val="9.2872707229594176E-4"/>
          <c:w val="0.85747926509186334"/>
          <c:h val="0.99907125831812538"/>
        </c:manualLayout>
      </c:layout>
      <c:barChart>
        <c:barDir val="bar"/>
        <c:grouping val="clustered"/>
        <c:varyColors val="0"/>
        <c:ser>
          <c:idx val="0"/>
          <c:order val="0"/>
          <c:tx>
            <c:strRef>
              <c:f>Tabelle1!$B$1</c:f>
              <c:strCache>
                <c:ptCount val="1"/>
                <c:pt idx="0">
                  <c:v>Familienunternehmen</c:v>
                </c:pt>
              </c:strCache>
            </c:strRef>
          </c:tx>
          <c:spPr>
            <a:solidFill>
              <a:srgbClr val="FD5108"/>
            </a:solidFill>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4792312690722751"/>
                      <c:h val="4.6325173512656755E-2"/>
                    </c:manualLayout>
                  </c15:layout>
                </c:ext>
                <c:ext xmlns:c16="http://schemas.microsoft.com/office/drawing/2014/chart" uri="{C3380CC4-5D6E-409C-BE32-E72D297353CC}">
                  <c16:uniqueId val="{00000000-4DBE-4BFC-B7A2-1DAC4ADF2C37}"/>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8709583227090651"/>
                      <c:h val="4.6325173512656755E-2"/>
                    </c:manualLayout>
                  </c15:layout>
                </c:ext>
                <c:ext xmlns:c16="http://schemas.microsoft.com/office/drawing/2014/chart" uri="{C3380CC4-5D6E-409C-BE32-E72D297353CC}">
                  <c16:uniqueId val="{00000001-4DBE-4BFC-B7A2-1DAC4ADF2C37}"/>
                </c:ext>
              </c:extLst>
            </c:dLbl>
            <c:dLbl>
              <c:idx val="2"/>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2-4DBE-4BFC-B7A2-1DAC4ADF2C37}"/>
                </c:ext>
              </c:extLst>
            </c:dLbl>
            <c:dLbl>
              <c:idx val="4"/>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3-4DBE-4BFC-B7A2-1DAC4ADF2C37}"/>
                </c:ext>
              </c:extLst>
            </c:dLbl>
            <c:dLbl>
              <c:idx val="5"/>
              <c:showLegendKey val="0"/>
              <c:showVal val="1"/>
              <c:showCatName val="0"/>
              <c:showSerName val="0"/>
              <c:showPercent val="0"/>
              <c:showBubbleSize val="0"/>
              <c:extLst>
                <c:ext xmlns:c15="http://schemas.microsoft.com/office/drawing/2012/chart" uri="{CE6537A1-D6FC-4f65-9D91-7224C49458BB}">
                  <c15:layout>
                    <c:manualLayout>
                      <c:w val="0.3784988114528241"/>
                      <c:h val="4.6325173512656755E-2"/>
                    </c:manualLayout>
                  </c15:layout>
                </c:ext>
                <c:ext xmlns:c16="http://schemas.microsoft.com/office/drawing/2014/chart" uri="{C3380CC4-5D6E-409C-BE32-E72D297353CC}">
                  <c16:uniqueId val="{00000004-4DBE-4BFC-B7A2-1DAC4ADF2C37}"/>
                </c:ext>
              </c:extLst>
            </c:dLbl>
            <c:dLbl>
              <c:idx val="7"/>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5-4DBE-4BFC-B7A2-1DAC4ADF2C37}"/>
                </c:ext>
              </c:extLst>
            </c:dLbl>
            <c:numFmt formatCode="0\ %" sourceLinked="0"/>
            <c:spPr>
              <a:noFill/>
              <a:ln>
                <a:noFill/>
              </a:ln>
              <a:effectLst/>
            </c:spPr>
            <c:txPr>
              <a:bodyPr vertOverflow="overflow" horzOverflow="overflow" wrap="none" lIns="36000" tIns="0" rIns="0" bIns="0">
                <a:spAutoFit/>
              </a:bodyPr>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Tabelle1!$A$2:$A$15</c:f>
              <c:strCache>
                <c:ptCount val="14"/>
                <c:pt idx="0">
                  <c:v>Tradition</c:v>
                </c:pt>
                <c:pt idx="1">
                  <c:v>Verwurzelung am Standort</c:v>
                </c:pt>
                <c:pt idx="2">
                  <c:v>Zusammenarbeit mit regionalen Zulieferern und Partnern</c:v>
                </c:pt>
                <c:pt idx="3">
                  <c:v>Verantwortungsbewusstsein</c:v>
                </c:pt>
                <c:pt idx="4">
                  <c:v>Werteorientierung</c:v>
                </c:pt>
                <c:pt idx="5">
                  <c:v>Steuerehrlichkeit</c:v>
                </c:pt>
                <c:pt idx="6">
                  <c:v>Orientierung am langfristigen statt am kurzfristigen Erfolg</c:v>
                </c:pt>
                <c:pt idx="7">
                  <c:v>Agilität *</c:v>
                </c:pt>
                <c:pt idx="8">
                  <c:v>Innovationsstärke</c:v>
                </c:pt>
                <c:pt idx="9">
                  <c:v>Managementkompetenz</c:v>
                </c:pt>
                <c:pt idx="10">
                  <c:v>Digitalisierung und Technologie</c:v>
                </c:pt>
                <c:pt idx="11">
                  <c:v>Internationalität</c:v>
                </c:pt>
                <c:pt idx="12">
                  <c:v>Vernetzung mit der Politik</c:v>
                </c:pt>
                <c:pt idx="13">
                  <c:v>Unternehmenstyp insgesamt</c:v>
                </c:pt>
              </c:strCache>
            </c:strRef>
          </c:cat>
          <c:val>
            <c:numRef>
              <c:f>Tabelle1!$B$2:$B$15</c:f>
              <c:numCache>
                <c:formatCode>0%;\-0%</c:formatCode>
                <c:ptCount val="14"/>
                <c:pt idx="0">
                  <c:v>0.66</c:v>
                </c:pt>
                <c:pt idx="1">
                  <c:v>0.62</c:v>
                </c:pt>
                <c:pt idx="2">
                  <c:v>0.52</c:v>
                </c:pt>
                <c:pt idx="3">
                  <c:v>0.39</c:v>
                </c:pt>
                <c:pt idx="4">
                  <c:v>0.37</c:v>
                </c:pt>
                <c:pt idx="5">
                  <c:v>0.35</c:v>
                </c:pt>
                <c:pt idx="6">
                  <c:v>0.3</c:v>
                </c:pt>
                <c:pt idx="7">
                  <c:v>0.21</c:v>
                </c:pt>
                <c:pt idx="8">
                  <c:v>0.13</c:v>
                </c:pt>
                <c:pt idx="9">
                  <c:v>0.13</c:v>
                </c:pt>
                <c:pt idx="10">
                  <c:v>0.09</c:v>
                </c:pt>
                <c:pt idx="11">
                  <c:v>0.08</c:v>
                </c:pt>
                <c:pt idx="12">
                  <c:v>7.0000000000000007E-2</c:v>
                </c:pt>
                <c:pt idx="13">
                  <c:v>0.27</c:v>
                </c:pt>
              </c:numCache>
            </c:numRef>
          </c:val>
          <c:extLst>
            <c:ext xmlns:c16="http://schemas.microsoft.com/office/drawing/2014/chart" uri="{C3380CC4-5D6E-409C-BE32-E72D297353CC}">
              <c16:uniqueId val="{00000006-4DBE-4BFC-B7A2-1DAC4ADF2C37}"/>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684541483997797"/>
          <c:h val="0.99907125831812538"/>
        </c:manualLayout>
      </c:layout>
      <c:barChart>
        <c:barDir val="bar"/>
        <c:grouping val="clustered"/>
        <c:varyColors val="0"/>
        <c:ser>
          <c:idx val="0"/>
          <c:order val="0"/>
          <c:tx>
            <c:strRef>
              <c:f>Tabelle1!$B$1</c:f>
              <c:strCache>
                <c:ptCount val="1"/>
                <c:pt idx="0">
                  <c:v>Konzerne</c:v>
                </c:pt>
              </c:strCache>
            </c:strRef>
          </c:tx>
          <c:spPr>
            <a:solidFill>
              <a:srgbClr val="FE7C39"/>
            </a:solidFill>
            <a:effectLst/>
          </c:spPr>
          <c:invertIfNegative val="0"/>
          <c:dLbls>
            <c:numFmt formatCode="0\ %" sourceLinked="0"/>
            <c:spPr>
              <a:noFill/>
              <a:ln>
                <a:noFill/>
              </a:ln>
              <a:effectLst/>
            </c:spPr>
            <c:txPr>
              <a:bodyPr vertOverflow="overflow" horzOverflow="overflow" wrap="none" lIns="0" tIns="0" rIns="0" bIns="0">
                <a:spAutoFit/>
              </a:bodyPr>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Tabelle1!$A$2:$A$15</c:f>
              <c:strCache>
                <c:ptCount val="14"/>
                <c:pt idx="0">
                  <c:v>Tradition</c:v>
                </c:pt>
                <c:pt idx="1">
                  <c:v>Verwurzelung am Standort</c:v>
                </c:pt>
                <c:pt idx="2">
                  <c:v>Zusammenarbeit mit regionalen Zulieferern und Partnern</c:v>
                </c:pt>
                <c:pt idx="3">
                  <c:v>Verantwortungsbewusstsein</c:v>
                </c:pt>
                <c:pt idx="4">
                  <c:v>Werteorientierung</c:v>
                </c:pt>
                <c:pt idx="5">
                  <c:v>Steuerehrlichkeit</c:v>
                </c:pt>
                <c:pt idx="6">
                  <c:v>Orientierung am langfristigen statt am kurzfristigen Erfolg</c:v>
                </c:pt>
                <c:pt idx="7">
                  <c:v>Agilität *</c:v>
                </c:pt>
                <c:pt idx="8">
                  <c:v>Innovationsstärke</c:v>
                </c:pt>
                <c:pt idx="9">
                  <c:v>Managementkompetenz</c:v>
                </c:pt>
                <c:pt idx="10">
                  <c:v>Digitalisierung und Technologie</c:v>
                </c:pt>
                <c:pt idx="11">
                  <c:v>Internationalität</c:v>
                </c:pt>
                <c:pt idx="12">
                  <c:v>Vernetzung mit der Politik</c:v>
                </c:pt>
                <c:pt idx="13">
                  <c:v>Unternehmenstyp insgesamt</c:v>
                </c:pt>
              </c:strCache>
            </c:strRef>
          </c:cat>
          <c:val>
            <c:numRef>
              <c:f>Tabelle1!$B$2:$B$15</c:f>
              <c:numCache>
                <c:formatCode>0%;\-0%</c:formatCode>
                <c:ptCount val="14"/>
                <c:pt idx="0">
                  <c:v>0.11</c:v>
                </c:pt>
                <c:pt idx="1">
                  <c:v>0.12</c:v>
                </c:pt>
                <c:pt idx="2">
                  <c:v>0.18</c:v>
                </c:pt>
                <c:pt idx="3">
                  <c:v>0.17</c:v>
                </c:pt>
                <c:pt idx="4">
                  <c:v>0.2</c:v>
                </c:pt>
                <c:pt idx="5">
                  <c:v>0.15</c:v>
                </c:pt>
                <c:pt idx="6">
                  <c:v>0.31</c:v>
                </c:pt>
                <c:pt idx="7">
                  <c:v>0.25</c:v>
                </c:pt>
                <c:pt idx="8">
                  <c:v>0.3</c:v>
                </c:pt>
                <c:pt idx="9">
                  <c:v>0.53</c:v>
                </c:pt>
                <c:pt idx="10">
                  <c:v>0.41</c:v>
                </c:pt>
                <c:pt idx="11">
                  <c:v>0.61</c:v>
                </c:pt>
                <c:pt idx="12">
                  <c:v>0.4</c:v>
                </c:pt>
                <c:pt idx="13">
                  <c:v>0.28999999999999998</c:v>
                </c:pt>
              </c:numCache>
            </c:numRef>
          </c:val>
          <c:extLst>
            <c:ext xmlns:c16="http://schemas.microsoft.com/office/drawing/2014/chart" uri="{C3380CC4-5D6E-409C-BE32-E72D297353CC}">
              <c16:uniqueId val="{00000000-BBE6-48E8-AF1E-9F7F3B0A5E12}"/>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3221204516682743"/>
          <c:h val="0.99907125831812538"/>
        </c:manualLayout>
      </c:layout>
      <c:barChart>
        <c:barDir val="bar"/>
        <c:grouping val="clustered"/>
        <c:varyColors val="0"/>
        <c:ser>
          <c:idx val="0"/>
          <c:order val="0"/>
          <c:tx>
            <c:strRef>
              <c:f>Tabelle1!$B$1</c:f>
              <c:strCache>
                <c:ptCount val="1"/>
                <c:pt idx="0">
                  <c:v>Start-up Unternehmen</c:v>
                </c:pt>
              </c:strCache>
            </c:strRef>
          </c:tx>
          <c:spPr>
            <a:solidFill>
              <a:srgbClr val="FFAA72"/>
            </a:solidFill>
            <a:effectLst/>
          </c:spPr>
          <c:invertIfNegative val="0"/>
          <c:dLbls>
            <c:numFmt formatCode="0\ %" sourceLinked="0"/>
            <c:spPr>
              <a:noFill/>
              <a:ln>
                <a:noFill/>
              </a:ln>
              <a:effectLst/>
            </c:spPr>
            <c:txPr>
              <a:bodyPr wrap="none" lIns="72000" tIns="0" rIns="0" bIns="0"/>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Tabelle1!$A$2:$A$15</c:f>
              <c:strCache>
                <c:ptCount val="14"/>
                <c:pt idx="0">
                  <c:v>Tradition</c:v>
                </c:pt>
                <c:pt idx="1">
                  <c:v>Verwurzelung am Standort</c:v>
                </c:pt>
                <c:pt idx="2">
                  <c:v>Zusammenarbeit mit regionalen Zulieferern und Partnern</c:v>
                </c:pt>
                <c:pt idx="3">
                  <c:v>Verantwortungsbewusstsein</c:v>
                </c:pt>
                <c:pt idx="4">
                  <c:v>Werteorientierung</c:v>
                </c:pt>
                <c:pt idx="5">
                  <c:v>Steuerehrlichkeit</c:v>
                </c:pt>
                <c:pt idx="6">
                  <c:v>Orientierung am langfristigen statt am kurzfristigen Erfolg</c:v>
                </c:pt>
                <c:pt idx="7">
                  <c:v>Agilität *</c:v>
                </c:pt>
                <c:pt idx="8">
                  <c:v>Innovationsstärke</c:v>
                </c:pt>
                <c:pt idx="9">
                  <c:v>Managementkompetenz</c:v>
                </c:pt>
                <c:pt idx="10">
                  <c:v>Digitalisierung und Technologie</c:v>
                </c:pt>
                <c:pt idx="11">
                  <c:v>Internationalität</c:v>
                </c:pt>
                <c:pt idx="12">
                  <c:v>Vernetzung mit der Politik</c:v>
                </c:pt>
                <c:pt idx="13">
                  <c:v>Unternehmenstyp insgesamt</c:v>
                </c:pt>
              </c:strCache>
            </c:strRef>
          </c:cat>
          <c:val>
            <c:numRef>
              <c:f>Tabelle1!$B$2:$B$15</c:f>
              <c:numCache>
                <c:formatCode>0%;\-0%</c:formatCode>
                <c:ptCount val="14"/>
                <c:pt idx="0">
                  <c:v>0.06</c:v>
                </c:pt>
                <c:pt idx="1">
                  <c:v>0.09</c:v>
                </c:pt>
                <c:pt idx="2">
                  <c:v>0.11</c:v>
                </c:pt>
                <c:pt idx="3">
                  <c:v>0.11</c:v>
                </c:pt>
                <c:pt idx="4">
                  <c:v>0.12</c:v>
                </c:pt>
                <c:pt idx="5">
                  <c:v>0.1</c:v>
                </c:pt>
                <c:pt idx="6">
                  <c:v>0.14000000000000001</c:v>
                </c:pt>
                <c:pt idx="7">
                  <c:v>0.28999999999999998</c:v>
                </c:pt>
                <c:pt idx="8">
                  <c:v>0.33</c:v>
                </c:pt>
                <c:pt idx="9">
                  <c:v>0.11</c:v>
                </c:pt>
                <c:pt idx="10">
                  <c:v>0.28999999999999998</c:v>
                </c:pt>
                <c:pt idx="11">
                  <c:v>0.1</c:v>
                </c:pt>
                <c:pt idx="12">
                  <c:v>0.08</c:v>
                </c:pt>
                <c:pt idx="13">
                  <c:v>0.14000000000000001</c:v>
                </c:pt>
              </c:numCache>
            </c:numRef>
          </c:val>
          <c:extLst>
            <c:ext xmlns:c16="http://schemas.microsoft.com/office/drawing/2014/chart" uri="{C3380CC4-5D6E-409C-BE32-E72D297353CC}">
              <c16:uniqueId val="{00000000-0E04-4B32-AF3B-4E4EBBCF3117}"/>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51570421803045"/>
          <c:h val="0.99907125831812538"/>
        </c:manualLayout>
      </c:layout>
      <c:barChart>
        <c:barDir val="bar"/>
        <c:grouping val="clustered"/>
        <c:varyColors val="0"/>
        <c:ser>
          <c:idx val="0"/>
          <c:order val="0"/>
          <c:tx>
            <c:strRef>
              <c:f>Tabelle1!$B$1</c:f>
              <c:strCache>
                <c:ptCount val="1"/>
                <c:pt idx="0">
                  <c:v>Nichtregierungsorganisationen (NGO)</c:v>
                </c:pt>
              </c:strCache>
            </c:strRef>
          </c:tx>
          <c:spPr>
            <a:solidFill>
              <a:srgbClr val="A1A8B3"/>
            </a:solidFill>
            <a:effectLst/>
          </c:spPr>
          <c:invertIfNegative val="0"/>
          <c:dLbls>
            <c:numFmt formatCode="0\ %" sourceLinked="0"/>
            <c:spPr>
              <a:noFill/>
              <a:ln>
                <a:noFill/>
              </a:ln>
              <a:effectLst/>
            </c:spPr>
            <c:txPr>
              <a:bodyPr wrap="none" lIns="72000" tIns="0" rIns="0" bIns="0"/>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Tabelle1!$A$2:$A$15</c:f>
              <c:strCache>
                <c:ptCount val="14"/>
                <c:pt idx="0">
                  <c:v>Tradition</c:v>
                </c:pt>
                <c:pt idx="1">
                  <c:v>Verwurzelung am Standort</c:v>
                </c:pt>
                <c:pt idx="2">
                  <c:v>Zusammenarbeit mit regionalen Zulieferern und Partnern</c:v>
                </c:pt>
                <c:pt idx="3">
                  <c:v>Verantwortungsbewusstsein</c:v>
                </c:pt>
                <c:pt idx="4">
                  <c:v>Werteorientierung</c:v>
                </c:pt>
                <c:pt idx="5">
                  <c:v>Steuerehrlichkeit</c:v>
                </c:pt>
                <c:pt idx="6">
                  <c:v>Orientierung am langfristigen statt am kurzfristigen Erfolg</c:v>
                </c:pt>
                <c:pt idx="7">
                  <c:v>Agilität *</c:v>
                </c:pt>
                <c:pt idx="8">
                  <c:v>Innovationsstärke</c:v>
                </c:pt>
                <c:pt idx="9">
                  <c:v>Managementkompetenz</c:v>
                </c:pt>
                <c:pt idx="10">
                  <c:v>Digitalisierung und Technologie</c:v>
                </c:pt>
                <c:pt idx="11">
                  <c:v>Internationalität</c:v>
                </c:pt>
                <c:pt idx="12">
                  <c:v>Vernetzung mit der Politik</c:v>
                </c:pt>
                <c:pt idx="13">
                  <c:v>Unternehmenstyp insgesamt</c:v>
                </c:pt>
              </c:strCache>
            </c:strRef>
          </c:cat>
          <c:val>
            <c:numRef>
              <c:f>Tabelle1!$B$2:$B$15</c:f>
              <c:numCache>
                <c:formatCode>0%;\-0%</c:formatCode>
                <c:ptCount val="14"/>
                <c:pt idx="0">
                  <c:v>0.05</c:v>
                </c:pt>
                <c:pt idx="1">
                  <c:v>0.05</c:v>
                </c:pt>
                <c:pt idx="2">
                  <c:v>7.0000000000000007E-2</c:v>
                </c:pt>
                <c:pt idx="3">
                  <c:v>0.12</c:v>
                </c:pt>
                <c:pt idx="4">
                  <c:v>0.11</c:v>
                </c:pt>
                <c:pt idx="5">
                  <c:v>0.16</c:v>
                </c:pt>
                <c:pt idx="6">
                  <c:v>0.08</c:v>
                </c:pt>
                <c:pt idx="7">
                  <c:v>0.08</c:v>
                </c:pt>
                <c:pt idx="8">
                  <c:v>7.0000000000000007E-2</c:v>
                </c:pt>
                <c:pt idx="9">
                  <c:v>0.06</c:v>
                </c:pt>
                <c:pt idx="10">
                  <c:v>0.06</c:v>
                </c:pt>
                <c:pt idx="11">
                  <c:v>0.08</c:v>
                </c:pt>
                <c:pt idx="12">
                  <c:v>0.12</c:v>
                </c:pt>
                <c:pt idx="13">
                  <c:v>0.08</c:v>
                </c:pt>
              </c:numCache>
            </c:numRef>
          </c:val>
          <c:extLst>
            <c:ext xmlns:c16="http://schemas.microsoft.com/office/drawing/2014/chart" uri="{C3380CC4-5D6E-409C-BE32-E72D297353CC}">
              <c16:uniqueId val="{00000000-9F58-4A77-945E-343DEFA1EDBE}"/>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51570421803045"/>
          <c:h val="0.99907125831812538"/>
        </c:manualLayout>
      </c:layout>
      <c:barChart>
        <c:barDir val="bar"/>
        <c:grouping val="clustered"/>
        <c:varyColors val="0"/>
        <c:ser>
          <c:idx val="0"/>
          <c:order val="0"/>
          <c:tx>
            <c:strRef>
              <c:f>Tabelle1!$B$1</c:f>
              <c:strCache>
                <c:ptCount val="1"/>
                <c:pt idx="0">
                  <c:v>öffentliche Hand</c:v>
                </c:pt>
              </c:strCache>
            </c:strRef>
          </c:tx>
          <c:spPr>
            <a:solidFill>
              <a:srgbClr val="B5BCC4"/>
            </a:solidFill>
            <a:effectLst/>
          </c:spPr>
          <c:invertIfNegative val="0"/>
          <c:dLbls>
            <c:dLbl>
              <c:idx val="6"/>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305-4B34-BD67-C74CC06A27EB}"/>
                </c:ext>
              </c:extLst>
            </c:dLbl>
            <c:numFmt formatCode="0\ %" sourceLinked="0"/>
            <c:spPr>
              <a:noFill/>
              <a:ln>
                <a:noFill/>
              </a:ln>
              <a:effectLst/>
            </c:spPr>
            <c:txPr>
              <a:bodyPr wrap="none" lIns="72000" tIns="0" rIns="0" bIns="0"/>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Tabelle1!$A$2:$A$15</c:f>
              <c:strCache>
                <c:ptCount val="14"/>
                <c:pt idx="0">
                  <c:v>Tradition</c:v>
                </c:pt>
                <c:pt idx="1">
                  <c:v>Verwurzelung am Standort</c:v>
                </c:pt>
                <c:pt idx="2">
                  <c:v>Zusammenarbeit mit regionalen Zulieferern und Partnern</c:v>
                </c:pt>
                <c:pt idx="3">
                  <c:v>Verantwortungsbewusstsein</c:v>
                </c:pt>
                <c:pt idx="4">
                  <c:v>Werteorientierung</c:v>
                </c:pt>
                <c:pt idx="5">
                  <c:v>Steuerehrlichkeit</c:v>
                </c:pt>
                <c:pt idx="6">
                  <c:v>Orientierung am langfristigen statt am kurzfristigen Erfolg</c:v>
                </c:pt>
                <c:pt idx="7">
                  <c:v>Agilität *</c:v>
                </c:pt>
                <c:pt idx="8">
                  <c:v>Innovationsstärke</c:v>
                </c:pt>
                <c:pt idx="9">
                  <c:v>Managementkompetenz</c:v>
                </c:pt>
                <c:pt idx="10">
                  <c:v>Digitalisierung und Technologie</c:v>
                </c:pt>
                <c:pt idx="11">
                  <c:v>Internationalität</c:v>
                </c:pt>
                <c:pt idx="12">
                  <c:v>Vernetzung mit der Politik</c:v>
                </c:pt>
                <c:pt idx="13">
                  <c:v>Unternehmenstyp insgesamt</c:v>
                </c:pt>
              </c:strCache>
            </c:strRef>
          </c:cat>
          <c:val>
            <c:numRef>
              <c:f>Tabelle1!$B$2:$B$15</c:f>
              <c:numCache>
                <c:formatCode>0%;\-0%</c:formatCode>
                <c:ptCount val="14"/>
                <c:pt idx="0">
                  <c:v>0.05</c:v>
                </c:pt>
                <c:pt idx="1">
                  <c:v>7.0000000000000007E-2</c:v>
                </c:pt>
                <c:pt idx="2">
                  <c:v>0.05</c:v>
                </c:pt>
                <c:pt idx="3">
                  <c:v>0.11</c:v>
                </c:pt>
                <c:pt idx="4">
                  <c:v>7.0000000000000007E-2</c:v>
                </c:pt>
                <c:pt idx="5" formatCode="General">
                  <c:v>0</c:v>
                </c:pt>
                <c:pt idx="6">
                  <c:v>0.08</c:v>
                </c:pt>
                <c:pt idx="7">
                  <c:v>0.06</c:v>
                </c:pt>
                <c:pt idx="8">
                  <c:v>0.05</c:v>
                </c:pt>
                <c:pt idx="9">
                  <c:v>0.05</c:v>
                </c:pt>
                <c:pt idx="10">
                  <c:v>7.0000000000000007E-2</c:v>
                </c:pt>
                <c:pt idx="11">
                  <c:v>0.06</c:v>
                </c:pt>
                <c:pt idx="12">
                  <c:v>0.24</c:v>
                </c:pt>
                <c:pt idx="13">
                  <c:v>0.06</c:v>
                </c:pt>
              </c:numCache>
            </c:numRef>
          </c:val>
          <c:extLst>
            <c:ext xmlns:c16="http://schemas.microsoft.com/office/drawing/2014/chart" uri="{C3380CC4-5D6E-409C-BE32-E72D297353CC}">
              <c16:uniqueId val="{00000001-C305-4B34-BD67-C74CC06A27EB}"/>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3370922693841"/>
          <c:y val="0"/>
          <c:w val="0.53561583135512547"/>
          <c:h val="0.90757207328316269"/>
        </c:manualLayout>
      </c:layout>
      <c:barChart>
        <c:barDir val="bar"/>
        <c:grouping val="percentStacked"/>
        <c:varyColors val="0"/>
        <c:ser>
          <c:idx val="0"/>
          <c:order val="0"/>
          <c:tx>
            <c:strRef>
              <c:f>Tabelle1!$B$1</c:f>
              <c:strCache>
                <c:ptCount val="1"/>
                <c:pt idx="0">
                  <c:v>stimme voll und ganz zu</c:v>
                </c:pt>
              </c:strCache>
            </c:strRef>
          </c:tx>
          <c:spPr>
            <a:solidFill>
              <a:schemeClr val="accent1"/>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Familienunternehmen zahlen ihre Steuern hier in Deutschland und tragen damit zu einem funktionierenden Gemeinwesen bei.</c:v>
                </c:pt>
                <c:pt idx="1">
                  <c:v>Familienunternehmen sind gefährdeter, weil der Ausfall des Familienoberhaupts oder Streit innerhalb der Eigentümerfamilie das Unternehmen in schwere Turbulenzen bringen kann.</c:v>
                </c:pt>
                <c:pt idx="2">
                  <c:v>In Familienunternehmen spielen Werte und Verantwortung eine größere Rolle als Profitstreben.</c:v>
                </c:pt>
                <c:pt idx="3">
                  <c:v>Familienunternehmen übernehmen eine größere Verantwortung für soziale und gesellschaftliche Belange als andere Unternehmen.</c:v>
                </c:pt>
                <c:pt idx="4">
                  <c:v>Die Zukunft von Familienunternehmen ist aufgrund der Vorherrschaft globaler Konzerne gefährdet.</c:v>
                </c:pt>
                <c:pt idx="5">
                  <c:v>Familienunternehmen sind das Rückgrat der deutschen Wirtschaft.</c:v>
                </c:pt>
                <c:pt idx="6">
                  <c:v>Familienunternehmen werden von der Politik nicht ausreichend berücksichtigt/gewürdigt.</c:v>
                </c:pt>
                <c:pt idx="7">
                  <c:v>Familienunternehmen sind aufgrund ihrer Größe gefährdeter als Konzerne vor Übernahmen.</c:v>
                </c:pt>
              </c:strCache>
            </c:strRef>
          </c:cat>
          <c:val>
            <c:numRef>
              <c:f>Tabelle1!$B$2:$B$9</c:f>
              <c:numCache>
                <c:formatCode>0%;\-0%</c:formatCode>
                <c:ptCount val="8"/>
                <c:pt idx="0">
                  <c:v>0.51</c:v>
                </c:pt>
                <c:pt idx="1">
                  <c:v>0.33</c:v>
                </c:pt>
                <c:pt idx="2">
                  <c:v>0.35</c:v>
                </c:pt>
                <c:pt idx="3">
                  <c:v>0.31</c:v>
                </c:pt>
                <c:pt idx="4">
                  <c:v>0.33</c:v>
                </c:pt>
                <c:pt idx="5">
                  <c:v>0.37</c:v>
                </c:pt>
                <c:pt idx="6">
                  <c:v>0.38</c:v>
                </c:pt>
                <c:pt idx="7">
                  <c:v>0.36</c:v>
                </c:pt>
              </c:numCache>
            </c:numRef>
          </c:val>
          <c:extLst>
            <c:ext xmlns:c16="http://schemas.microsoft.com/office/drawing/2014/chart" uri="{C3380CC4-5D6E-409C-BE32-E72D297353CC}">
              <c16:uniqueId val="{00000000-7BB5-4690-AC83-E8CB4A854CD8}"/>
            </c:ext>
          </c:extLst>
        </c:ser>
        <c:ser>
          <c:idx val="1"/>
          <c:order val="1"/>
          <c:tx>
            <c:strRef>
              <c:f>Tabelle1!$C$1</c:f>
              <c:strCache>
                <c:ptCount val="1"/>
                <c:pt idx="0">
                  <c:v>stimme eher zu</c:v>
                </c:pt>
              </c:strCache>
            </c:strRef>
          </c:tx>
          <c:spPr>
            <a:solidFill>
              <a:schemeClr val="accent2"/>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Familienunternehmen zahlen ihre Steuern hier in Deutschland und tragen damit zu einem funktionierenden Gemeinwesen bei.</c:v>
                </c:pt>
                <c:pt idx="1">
                  <c:v>Familienunternehmen sind gefährdeter, weil der Ausfall des Familienoberhaupts oder Streit innerhalb der Eigentümerfamilie das Unternehmen in schwere Turbulenzen bringen kann.</c:v>
                </c:pt>
                <c:pt idx="2">
                  <c:v>In Familienunternehmen spielen Werte und Verantwortung eine größere Rolle als Profitstreben.</c:v>
                </c:pt>
                <c:pt idx="3">
                  <c:v>Familienunternehmen übernehmen eine größere Verantwortung für soziale und gesellschaftliche Belange als andere Unternehmen.</c:v>
                </c:pt>
                <c:pt idx="4">
                  <c:v>Die Zukunft von Familienunternehmen ist aufgrund der Vorherrschaft globaler Konzerne gefährdet.</c:v>
                </c:pt>
                <c:pt idx="5">
                  <c:v>Familienunternehmen sind das Rückgrat der deutschen Wirtschaft.</c:v>
                </c:pt>
                <c:pt idx="6">
                  <c:v>Familienunternehmen werden von der Politik nicht ausreichend berücksichtigt/gewürdigt.</c:v>
                </c:pt>
                <c:pt idx="7">
                  <c:v>Familienunternehmen sind aufgrund ihrer Größe gefährdeter als Konzerne vor Übernahmen.</c:v>
                </c:pt>
              </c:strCache>
            </c:strRef>
          </c:cat>
          <c:val>
            <c:numRef>
              <c:f>Tabelle1!$C$2:$C$9</c:f>
              <c:numCache>
                <c:formatCode>0%;\-0%</c:formatCode>
                <c:ptCount val="8"/>
                <c:pt idx="0">
                  <c:v>0.39</c:v>
                </c:pt>
                <c:pt idx="1">
                  <c:v>0.51</c:v>
                </c:pt>
                <c:pt idx="2">
                  <c:v>0.47</c:v>
                </c:pt>
                <c:pt idx="3">
                  <c:v>0.5</c:v>
                </c:pt>
                <c:pt idx="4">
                  <c:v>0.48</c:v>
                </c:pt>
                <c:pt idx="5">
                  <c:v>0.44</c:v>
                </c:pt>
                <c:pt idx="6">
                  <c:v>0.43</c:v>
                </c:pt>
                <c:pt idx="7">
                  <c:v>0.44</c:v>
                </c:pt>
              </c:numCache>
            </c:numRef>
          </c:val>
          <c:extLst>
            <c:ext xmlns:c16="http://schemas.microsoft.com/office/drawing/2014/chart" uri="{C3380CC4-5D6E-409C-BE32-E72D297353CC}">
              <c16:uniqueId val="{00000001-7BB5-4690-AC83-E8CB4A854CD8}"/>
            </c:ext>
          </c:extLst>
        </c:ser>
        <c:ser>
          <c:idx val="2"/>
          <c:order val="2"/>
          <c:tx>
            <c:strRef>
              <c:f>Tabelle1!$D$1</c:f>
              <c:strCache>
                <c:ptCount val="1"/>
                <c:pt idx="0">
                  <c:v>stimme eher nicht zu</c:v>
                </c:pt>
              </c:strCache>
            </c:strRef>
          </c:tx>
          <c:spPr>
            <a:solidFill>
              <a:schemeClr val="accent3"/>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Familienunternehmen zahlen ihre Steuern hier in Deutschland und tragen damit zu einem funktionierenden Gemeinwesen bei.</c:v>
                </c:pt>
                <c:pt idx="1">
                  <c:v>Familienunternehmen sind gefährdeter, weil der Ausfall des Familienoberhaupts oder Streit innerhalb der Eigentümerfamilie das Unternehmen in schwere Turbulenzen bringen kann.</c:v>
                </c:pt>
                <c:pt idx="2">
                  <c:v>In Familienunternehmen spielen Werte und Verantwortung eine größere Rolle als Profitstreben.</c:v>
                </c:pt>
                <c:pt idx="3">
                  <c:v>Familienunternehmen übernehmen eine größere Verantwortung für soziale und gesellschaftliche Belange als andere Unternehmen.</c:v>
                </c:pt>
                <c:pt idx="4">
                  <c:v>Die Zukunft von Familienunternehmen ist aufgrund der Vorherrschaft globaler Konzerne gefährdet.</c:v>
                </c:pt>
                <c:pt idx="5">
                  <c:v>Familienunternehmen sind das Rückgrat der deutschen Wirtschaft.</c:v>
                </c:pt>
                <c:pt idx="6">
                  <c:v>Familienunternehmen werden von der Politik nicht ausreichend berücksichtigt/gewürdigt.</c:v>
                </c:pt>
                <c:pt idx="7">
                  <c:v>Familienunternehmen sind aufgrund ihrer Größe gefährdeter als Konzerne vor Übernahmen.</c:v>
                </c:pt>
              </c:strCache>
            </c:strRef>
          </c:cat>
          <c:val>
            <c:numRef>
              <c:f>Tabelle1!$D$2:$D$9</c:f>
              <c:numCache>
                <c:formatCode>0%;\-0%</c:formatCode>
                <c:ptCount val="8"/>
                <c:pt idx="0">
                  <c:v>0.08</c:v>
                </c:pt>
                <c:pt idx="1">
                  <c:v>0.14000000000000001</c:v>
                </c:pt>
                <c:pt idx="2">
                  <c:v>0.16</c:v>
                </c:pt>
                <c:pt idx="3">
                  <c:v>0.16</c:v>
                </c:pt>
                <c:pt idx="4">
                  <c:v>0.16</c:v>
                </c:pt>
                <c:pt idx="5">
                  <c:v>0.16</c:v>
                </c:pt>
                <c:pt idx="6">
                  <c:v>0.16</c:v>
                </c:pt>
                <c:pt idx="7">
                  <c:v>0.17</c:v>
                </c:pt>
              </c:numCache>
            </c:numRef>
          </c:val>
          <c:extLst>
            <c:ext xmlns:c16="http://schemas.microsoft.com/office/drawing/2014/chart" uri="{C3380CC4-5D6E-409C-BE32-E72D297353CC}">
              <c16:uniqueId val="{00000002-7BB5-4690-AC83-E8CB4A854CD8}"/>
            </c:ext>
          </c:extLst>
        </c:ser>
        <c:ser>
          <c:idx val="3"/>
          <c:order val="3"/>
          <c:tx>
            <c:strRef>
              <c:f>Tabelle1!$E$1</c:f>
              <c:strCache>
                <c:ptCount val="1"/>
                <c:pt idx="0">
                  <c:v>stimme gar nicht zu</c:v>
                </c:pt>
              </c:strCache>
            </c:strRef>
          </c:tx>
          <c:spPr>
            <a:solidFill>
              <a:schemeClr val="accent4"/>
            </a:solidFill>
            <a:ln>
              <a:noFill/>
            </a:ln>
            <a:effectLst/>
          </c:spPr>
          <c:invertIfNegative val="0"/>
          <c:dLbls>
            <c:dLbl>
              <c:idx val="0"/>
              <c:layout>
                <c:manualLayout>
                  <c:x val="4.32069054318205E-2"/>
                  <c:y val="2.120363718710852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E2-4171-BB29-A1307E78DDA8}"/>
                </c:ext>
              </c:extLst>
            </c:dLbl>
            <c:dLbl>
              <c:idx val="1"/>
              <c:layout>
                <c:manualLayout>
                  <c:x val="4.308408986746251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E2-4171-BB29-A1307E78DDA8}"/>
                </c:ext>
              </c:extLst>
            </c:dLbl>
            <c:dLbl>
              <c:idx val="2"/>
              <c:layout>
                <c:manualLayout>
                  <c:x val="4.308408986746251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E2-4171-BB29-A1307E78DDA8}"/>
                </c:ext>
              </c:extLst>
            </c:dLbl>
            <c:dLbl>
              <c:idx val="3"/>
              <c:layout>
                <c:manualLayout>
                  <c:x val="4.3004552168640194E-2"/>
                  <c:y val="4.936856494077604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E2-4171-BB29-A1307E78DDA8}"/>
                </c:ext>
              </c:extLst>
            </c:dLbl>
            <c:dLbl>
              <c:idx val="4"/>
              <c:layout>
                <c:manualLayout>
                  <c:x val="4.300455216864019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E2-4171-BB29-A1307E78DDA8}"/>
                </c:ext>
              </c:extLst>
            </c:dLbl>
            <c:dLbl>
              <c:idx val="5"/>
              <c:layout>
                <c:manualLayout>
                  <c:x val="4.300455216864019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E2-4171-BB29-A1307E78DDA8}"/>
                </c:ext>
              </c:extLst>
            </c:dLbl>
            <c:dLbl>
              <c:idx val="6"/>
              <c:layout>
                <c:manualLayout>
                  <c:x val="4.3004552168640194E-2"/>
                  <c:y val="9.873712988155208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E2-4171-BB29-A1307E78DDA8}"/>
                </c:ext>
              </c:extLst>
            </c:dLbl>
            <c:dLbl>
              <c:idx val="7"/>
              <c:layout>
                <c:manualLayout>
                  <c:x val="4.548035798982502E-2"/>
                  <c:y val="2.120363718710852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E2-4171-BB29-A1307E78DDA8}"/>
                </c:ext>
              </c:extLst>
            </c:dLbl>
            <c:numFmt formatCode="0\ %"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Familienunternehmen zahlen ihre Steuern hier in Deutschland und tragen damit zu einem funktionierenden Gemeinwesen bei.</c:v>
                </c:pt>
                <c:pt idx="1">
                  <c:v>Familienunternehmen sind gefährdeter, weil der Ausfall des Familienoberhaupts oder Streit innerhalb der Eigentümerfamilie das Unternehmen in schwere Turbulenzen bringen kann.</c:v>
                </c:pt>
                <c:pt idx="2">
                  <c:v>In Familienunternehmen spielen Werte und Verantwortung eine größere Rolle als Profitstreben.</c:v>
                </c:pt>
                <c:pt idx="3">
                  <c:v>Familienunternehmen übernehmen eine größere Verantwortung für soziale und gesellschaftliche Belange als andere Unternehmen.</c:v>
                </c:pt>
                <c:pt idx="4">
                  <c:v>Die Zukunft von Familienunternehmen ist aufgrund der Vorherrschaft globaler Konzerne gefährdet.</c:v>
                </c:pt>
                <c:pt idx="5">
                  <c:v>Familienunternehmen sind das Rückgrat der deutschen Wirtschaft.</c:v>
                </c:pt>
                <c:pt idx="6">
                  <c:v>Familienunternehmen werden von der Politik nicht ausreichend berücksichtigt/gewürdigt.</c:v>
                </c:pt>
                <c:pt idx="7">
                  <c:v>Familienunternehmen sind aufgrund ihrer Größe gefährdeter als Konzerne vor Übernahmen.</c:v>
                </c:pt>
              </c:strCache>
            </c:strRef>
          </c:cat>
          <c:val>
            <c:numRef>
              <c:f>Tabelle1!$E$2:$E$9</c:f>
              <c:numCache>
                <c:formatCode>0%;\-0%</c:formatCode>
                <c:ptCount val="8"/>
                <c:pt idx="0">
                  <c:v>0.02</c:v>
                </c:pt>
                <c:pt idx="1">
                  <c:v>0.03</c:v>
                </c:pt>
                <c:pt idx="2">
                  <c:v>0.03</c:v>
                </c:pt>
                <c:pt idx="3">
                  <c:v>0.03</c:v>
                </c:pt>
                <c:pt idx="4">
                  <c:v>0.03</c:v>
                </c:pt>
                <c:pt idx="5">
                  <c:v>0.03</c:v>
                </c:pt>
                <c:pt idx="6">
                  <c:v>0.03</c:v>
                </c:pt>
                <c:pt idx="7">
                  <c:v>0.03</c:v>
                </c:pt>
              </c:numCache>
            </c:numRef>
          </c:val>
          <c:extLst>
            <c:ext xmlns:c16="http://schemas.microsoft.com/office/drawing/2014/chart" uri="{C3380CC4-5D6E-409C-BE32-E72D297353CC}">
              <c16:uniqueId val="{00000003-7BB5-4690-AC83-E8CB4A854CD8}"/>
            </c:ext>
          </c:extLst>
        </c:ser>
        <c:dLbls>
          <c:showLegendKey val="0"/>
          <c:showVal val="0"/>
          <c:showCatName val="0"/>
          <c:showSerName val="0"/>
          <c:showPercent val="0"/>
          <c:showBubbleSize val="0"/>
        </c:dLbls>
        <c:gapWidth val="50"/>
        <c:overlap val="100"/>
        <c:axId val="656972880"/>
        <c:axId val="656969928"/>
      </c:barChart>
      <c:catAx>
        <c:axId val="6569728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56969928"/>
        <c:crosses val="autoZero"/>
        <c:auto val="1"/>
        <c:lblAlgn val="ctr"/>
        <c:lblOffset val="100"/>
        <c:noMultiLvlLbl val="0"/>
      </c:catAx>
      <c:valAx>
        <c:axId val="656969928"/>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56972880"/>
        <c:crosses val="autoZero"/>
        <c:crossBetween val="between"/>
      </c:valAx>
      <c:spPr>
        <a:noFill/>
        <a:ln>
          <a:noFill/>
        </a:ln>
        <a:effectLst/>
      </c:spPr>
    </c:plotArea>
    <c:legend>
      <c:legendPos val="b"/>
      <c:layout>
        <c:manualLayout>
          <c:xMode val="edge"/>
          <c:yMode val="edge"/>
          <c:x val="0"/>
          <c:y val="0.94386718199949982"/>
          <c:w val="1"/>
          <c:h val="5.613276512238664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51570421803045"/>
          <c:h val="0.99907125831812538"/>
        </c:manualLayout>
      </c:layout>
      <c:barChart>
        <c:barDir val="bar"/>
        <c:grouping val="clustered"/>
        <c:varyColors val="0"/>
        <c:ser>
          <c:idx val="0"/>
          <c:order val="0"/>
          <c:tx>
            <c:strRef>
              <c:f>Tabelle1!$B$1</c:f>
              <c:strCache>
                <c:ptCount val="1"/>
                <c:pt idx="0">
                  <c:v>Öffentliche Hand</c:v>
                </c:pt>
              </c:strCache>
            </c:strRef>
          </c:tx>
          <c:spPr>
            <a:solidFill>
              <a:srgbClr val="B5BCC4"/>
            </a:solidFill>
            <a:effectLst/>
          </c:spPr>
          <c:invertIfNegative val="0"/>
          <c:dLbls>
            <c:numFmt formatCode="0\ %" sourceLinked="0"/>
            <c:spPr>
              <a:noFill/>
              <a:ln>
                <a:noFill/>
              </a:ln>
              <a:effectLst/>
            </c:spPr>
            <c:txPr>
              <a:bodyPr wrap="none" lIns="72000" tIns="0" rIns="0" bIns="0"/>
              <a:lstStyle/>
              <a:p>
                <a:pPr>
                  <a:defRPr sz="9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Tabelle1!$A$2:$A$13</c:f>
              <c:strCache>
                <c:ptCount val="12"/>
                <c:pt idx="0">
                  <c:v>regionale Verwurzelung</c:v>
                </c:pt>
                <c:pt idx="1">
                  <c:v>eigenverantwortliches Arbeiten/ eigene Freiräume</c:v>
                </c:pt>
                <c:pt idx="2">
                  <c:v>flache Hierarchien</c:v>
                </c:pt>
                <c:pt idx="3">
                  <c:v>Familienfreundlichkeit (z.B. Kita-Plätze, flexible Arbeitszeiten, Angebote zur Work-Life-Balance)</c:v>
                </c:pt>
                <c:pt idx="4">
                  <c:v>Einbindung der Mitarbeitenden in Entscheidungen</c:v>
                </c:pt>
                <c:pt idx="5">
                  <c:v>faire Arbeitsbedingungen</c:v>
                </c:pt>
                <c:pt idx="6">
                  <c:v>offene Arbeitskultur (d.h. Kritikfähigkeit, Mitarbeiter-Gespräche etc.)</c:v>
                </c:pt>
                <c:pt idx="7">
                  <c:v>sinnstiftende Arbeit</c:v>
                </c:pt>
                <c:pt idx="8">
                  <c:v>Flexibilität (d.h. Fähigkeit zur Veränderung etablierter Strukturen, Verfahren etc.)</c:v>
                </c:pt>
                <c:pt idx="9">
                  <c:v>attraktive Produkte</c:v>
                </c:pt>
                <c:pt idx="10">
                  <c:v>Nachhaltigkeit</c:v>
                </c:pt>
                <c:pt idx="11">
                  <c:v>sichere Arbeitsplätze</c:v>
                </c:pt>
              </c:strCache>
            </c:strRef>
          </c:cat>
          <c:val>
            <c:numRef>
              <c:f>Tabelle1!$B$2:$B$13</c:f>
              <c:numCache>
                <c:formatCode>0%;\-0%</c:formatCode>
                <c:ptCount val="12"/>
                <c:pt idx="0">
                  <c:v>0.11</c:v>
                </c:pt>
                <c:pt idx="1">
                  <c:v>0.06</c:v>
                </c:pt>
                <c:pt idx="2">
                  <c:v>7.0000000000000007E-2</c:v>
                </c:pt>
                <c:pt idx="3">
                  <c:v>0.14000000000000001</c:v>
                </c:pt>
                <c:pt idx="4">
                  <c:v>0.06</c:v>
                </c:pt>
                <c:pt idx="5">
                  <c:v>0.18</c:v>
                </c:pt>
                <c:pt idx="6">
                  <c:v>0.1</c:v>
                </c:pt>
                <c:pt idx="7">
                  <c:v>0.11</c:v>
                </c:pt>
                <c:pt idx="8">
                  <c:v>7.0000000000000007E-2</c:v>
                </c:pt>
                <c:pt idx="9">
                  <c:v>0.06</c:v>
                </c:pt>
                <c:pt idx="10">
                  <c:v>0.08</c:v>
                </c:pt>
                <c:pt idx="11">
                  <c:v>0.33</c:v>
                </c:pt>
              </c:numCache>
            </c:numRef>
          </c:val>
          <c:extLst>
            <c:ext xmlns:c16="http://schemas.microsoft.com/office/drawing/2014/chart" uri="{C3380CC4-5D6E-409C-BE32-E72D297353CC}">
              <c16:uniqueId val="{00000000-7278-415E-BC4E-4E71FF816020}"/>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3370922693841"/>
          <c:y val="0"/>
          <c:w val="0.53561583135512547"/>
          <c:h val="0.90757207328316269"/>
        </c:manualLayout>
      </c:layout>
      <c:barChart>
        <c:barDir val="bar"/>
        <c:grouping val="percentStacked"/>
        <c:varyColors val="0"/>
        <c:ser>
          <c:idx val="0"/>
          <c:order val="0"/>
          <c:tx>
            <c:strRef>
              <c:f>Tabelle1!$B$1</c:f>
              <c:strCache>
                <c:ptCount val="1"/>
                <c:pt idx="0">
                  <c:v>stimme voll und ganz zu</c:v>
                </c:pt>
              </c:strCache>
            </c:strRef>
          </c:tx>
          <c:spPr>
            <a:solidFill>
              <a:schemeClr val="accent1"/>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Tabelle1!$A$10:$A$17</c:f>
              <c:strCache>
                <c:ptCount val="8"/>
                <c:pt idx="0">
                  <c:v>Familienunternehmen sind mehr an einem nachhaltigen Unternehmenserfolg orientiert als andere Unternehmen.</c:v>
                </c:pt>
                <c:pt idx="1">
                  <c:v>Familienunternehmen sind von den geopolitischen Entwicklungen stärker negativ betroffen als andere Unternehmen.</c:v>
                </c:pt>
                <c:pt idx="2">
                  <c:v>Familienunternehmen sind der Innovationsmotor der deutschen Wirtschaft.</c:v>
                </c:pt>
                <c:pt idx="3">
                  <c:v>In Familienunternehmen ist es schwer Karriere zu machen, weil die Familienmitglieder immer den Vorzug erhalten.</c:v>
                </c:pt>
                <c:pt idx="4">
                  <c:v>Familienunternehmen engagieren sich mehr für die Umwelt als andere Unternehmen.</c:v>
                </c:pt>
                <c:pt idx="5">
                  <c:v>Familienunternehmen können flexibler auf verändernde Rahmenbedingungen reagieren und Chancen auf anderen Märkten besser nutzen.</c:v>
                </c:pt>
                <c:pt idx="6">
                  <c:v>Familienunternehmen stellen die meisten Ausbildungsplätze und tragen so maßgeblich dazu bei, dass in Deutschland Fachkräfte zur Verfügung stehen.</c:v>
                </c:pt>
                <c:pt idx="7">
                  <c:v>Familienunternehmen kommen besser durch Krisenzeiten und sind resilienter.</c:v>
                </c:pt>
              </c:strCache>
            </c:strRef>
          </c:cat>
          <c:val>
            <c:numRef>
              <c:f>Tabelle1!$B$10:$B$17</c:f>
              <c:numCache>
                <c:formatCode>0%;\-0%</c:formatCode>
                <c:ptCount val="8"/>
                <c:pt idx="0">
                  <c:v>0.28999999999999998</c:v>
                </c:pt>
                <c:pt idx="1">
                  <c:v>0.28999999999999998</c:v>
                </c:pt>
                <c:pt idx="2">
                  <c:v>0.27</c:v>
                </c:pt>
                <c:pt idx="3">
                  <c:v>0.26</c:v>
                </c:pt>
                <c:pt idx="4">
                  <c:v>0.22</c:v>
                </c:pt>
                <c:pt idx="5">
                  <c:v>0.25</c:v>
                </c:pt>
                <c:pt idx="6">
                  <c:v>0.27</c:v>
                </c:pt>
                <c:pt idx="7">
                  <c:v>0.19</c:v>
                </c:pt>
              </c:numCache>
            </c:numRef>
          </c:val>
          <c:extLst>
            <c:ext xmlns:c16="http://schemas.microsoft.com/office/drawing/2014/chart" uri="{C3380CC4-5D6E-409C-BE32-E72D297353CC}">
              <c16:uniqueId val="{00000000-7BB5-4690-AC83-E8CB4A854CD8}"/>
            </c:ext>
          </c:extLst>
        </c:ser>
        <c:ser>
          <c:idx val="1"/>
          <c:order val="1"/>
          <c:tx>
            <c:strRef>
              <c:f>Tabelle1!$C$1</c:f>
              <c:strCache>
                <c:ptCount val="1"/>
                <c:pt idx="0">
                  <c:v>stimme eher zu</c:v>
                </c:pt>
              </c:strCache>
            </c:strRef>
          </c:tx>
          <c:spPr>
            <a:solidFill>
              <a:schemeClr val="accent2"/>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Tabelle1!$A$10:$A$17</c:f>
              <c:strCache>
                <c:ptCount val="8"/>
                <c:pt idx="0">
                  <c:v>Familienunternehmen sind mehr an einem nachhaltigen Unternehmenserfolg orientiert als andere Unternehmen.</c:v>
                </c:pt>
                <c:pt idx="1">
                  <c:v>Familienunternehmen sind von den geopolitischen Entwicklungen stärker negativ betroffen als andere Unternehmen.</c:v>
                </c:pt>
                <c:pt idx="2">
                  <c:v>Familienunternehmen sind der Innovationsmotor der deutschen Wirtschaft.</c:v>
                </c:pt>
                <c:pt idx="3">
                  <c:v>In Familienunternehmen ist es schwer Karriere zu machen, weil die Familienmitglieder immer den Vorzug erhalten.</c:v>
                </c:pt>
                <c:pt idx="4">
                  <c:v>Familienunternehmen engagieren sich mehr für die Umwelt als andere Unternehmen.</c:v>
                </c:pt>
                <c:pt idx="5">
                  <c:v>Familienunternehmen können flexibler auf verändernde Rahmenbedingungen reagieren und Chancen auf anderen Märkten besser nutzen.</c:v>
                </c:pt>
                <c:pt idx="6">
                  <c:v>Familienunternehmen stellen die meisten Ausbildungsplätze und tragen so maßgeblich dazu bei, dass in Deutschland Fachkräfte zur Verfügung stehen.</c:v>
                </c:pt>
                <c:pt idx="7">
                  <c:v>Familienunternehmen kommen besser durch Krisenzeiten und sind resilienter.</c:v>
                </c:pt>
              </c:strCache>
            </c:strRef>
          </c:cat>
          <c:val>
            <c:numRef>
              <c:f>Tabelle1!$C$10:$C$17</c:f>
              <c:numCache>
                <c:formatCode>0%;\-0%</c:formatCode>
                <c:ptCount val="8"/>
                <c:pt idx="0">
                  <c:v>0.5</c:v>
                </c:pt>
                <c:pt idx="1">
                  <c:v>0.48</c:v>
                </c:pt>
                <c:pt idx="2">
                  <c:v>0.47</c:v>
                </c:pt>
                <c:pt idx="3">
                  <c:v>0.47</c:v>
                </c:pt>
                <c:pt idx="4">
                  <c:v>0.48</c:v>
                </c:pt>
                <c:pt idx="5">
                  <c:v>0.45</c:v>
                </c:pt>
                <c:pt idx="6">
                  <c:v>0.42</c:v>
                </c:pt>
                <c:pt idx="7" formatCode="0%">
                  <c:v>0.37</c:v>
                </c:pt>
              </c:numCache>
            </c:numRef>
          </c:val>
          <c:extLst>
            <c:ext xmlns:c16="http://schemas.microsoft.com/office/drawing/2014/chart" uri="{C3380CC4-5D6E-409C-BE32-E72D297353CC}">
              <c16:uniqueId val="{00000001-7BB5-4690-AC83-E8CB4A854CD8}"/>
            </c:ext>
          </c:extLst>
        </c:ser>
        <c:ser>
          <c:idx val="2"/>
          <c:order val="2"/>
          <c:tx>
            <c:strRef>
              <c:f>Tabelle1!$D$1</c:f>
              <c:strCache>
                <c:ptCount val="1"/>
                <c:pt idx="0">
                  <c:v>stimme eher nicht zu</c:v>
                </c:pt>
              </c:strCache>
            </c:strRef>
          </c:tx>
          <c:spPr>
            <a:solidFill>
              <a:schemeClr val="accent3"/>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Tabelle1!$A$10:$A$17</c:f>
              <c:strCache>
                <c:ptCount val="8"/>
                <c:pt idx="0">
                  <c:v>Familienunternehmen sind mehr an einem nachhaltigen Unternehmenserfolg orientiert als andere Unternehmen.</c:v>
                </c:pt>
                <c:pt idx="1">
                  <c:v>Familienunternehmen sind von den geopolitischen Entwicklungen stärker negativ betroffen als andere Unternehmen.</c:v>
                </c:pt>
                <c:pt idx="2">
                  <c:v>Familienunternehmen sind der Innovationsmotor der deutschen Wirtschaft.</c:v>
                </c:pt>
                <c:pt idx="3">
                  <c:v>In Familienunternehmen ist es schwer Karriere zu machen, weil die Familienmitglieder immer den Vorzug erhalten.</c:v>
                </c:pt>
                <c:pt idx="4">
                  <c:v>Familienunternehmen engagieren sich mehr für die Umwelt als andere Unternehmen.</c:v>
                </c:pt>
                <c:pt idx="5">
                  <c:v>Familienunternehmen können flexibler auf verändernde Rahmenbedingungen reagieren und Chancen auf anderen Märkten besser nutzen.</c:v>
                </c:pt>
                <c:pt idx="6">
                  <c:v>Familienunternehmen stellen die meisten Ausbildungsplätze und tragen so maßgeblich dazu bei, dass in Deutschland Fachkräfte zur Verfügung stehen.</c:v>
                </c:pt>
                <c:pt idx="7">
                  <c:v>Familienunternehmen kommen besser durch Krisenzeiten und sind resilienter.</c:v>
                </c:pt>
              </c:strCache>
            </c:strRef>
          </c:cat>
          <c:val>
            <c:numRef>
              <c:f>Tabelle1!$D$10:$D$17</c:f>
              <c:numCache>
                <c:formatCode>0%;\-0%</c:formatCode>
                <c:ptCount val="8"/>
                <c:pt idx="0">
                  <c:v>0.18</c:v>
                </c:pt>
                <c:pt idx="1">
                  <c:v>0.2</c:v>
                </c:pt>
                <c:pt idx="2">
                  <c:v>0.22</c:v>
                </c:pt>
                <c:pt idx="3">
                  <c:v>0.23</c:v>
                </c:pt>
                <c:pt idx="4">
                  <c:v>0.25</c:v>
                </c:pt>
                <c:pt idx="5">
                  <c:v>0.27</c:v>
                </c:pt>
                <c:pt idx="6">
                  <c:v>0.26</c:v>
                </c:pt>
                <c:pt idx="7" formatCode="0%">
                  <c:v>0.37</c:v>
                </c:pt>
              </c:numCache>
            </c:numRef>
          </c:val>
          <c:extLst>
            <c:ext xmlns:c16="http://schemas.microsoft.com/office/drawing/2014/chart" uri="{C3380CC4-5D6E-409C-BE32-E72D297353CC}">
              <c16:uniqueId val="{00000002-7BB5-4690-AC83-E8CB4A854CD8}"/>
            </c:ext>
          </c:extLst>
        </c:ser>
        <c:ser>
          <c:idx val="3"/>
          <c:order val="3"/>
          <c:tx>
            <c:strRef>
              <c:f>Tabelle1!$E$1</c:f>
              <c:strCache>
                <c:ptCount val="1"/>
                <c:pt idx="0">
                  <c:v>stimme gar nicht zu</c:v>
                </c:pt>
              </c:strCache>
            </c:strRef>
          </c:tx>
          <c:spPr>
            <a:solidFill>
              <a:schemeClr val="accent4"/>
            </a:solidFill>
            <a:ln>
              <a:noFill/>
            </a:ln>
            <a:effectLst/>
          </c:spPr>
          <c:invertIfNegative val="0"/>
          <c:dLbls>
            <c:dLbl>
              <c:idx val="0"/>
              <c:layout>
                <c:manualLayout>
                  <c:x val="4.2088698960142064E-2"/>
                  <c:y val="6.1710706175970051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1D-4392-8349-7B3BAA7FFE12}"/>
                </c:ext>
              </c:extLst>
            </c:dLbl>
            <c:dLbl>
              <c:idx val="1"/>
              <c:layout>
                <c:manualLayout>
                  <c:x val="4.208869896014206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1D-4392-8349-7B3BAA7FFE12}"/>
                </c:ext>
              </c:extLst>
            </c:dLbl>
            <c:dLbl>
              <c:idx val="2"/>
              <c:layout>
                <c:manualLayout>
                  <c:x val="4.45645047813268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1D-4392-8349-7B3BAA7FFE12}"/>
                </c:ext>
              </c:extLst>
            </c:dLbl>
            <c:dLbl>
              <c:idx val="3"/>
              <c:layout>
                <c:manualLayout>
                  <c:x val="4.45645047813268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1D-4392-8349-7B3BAA7FFE12}"/>
                </c:ext>
              </c:extLst>
            </c:dLbl>
            <c:dLbl>
              <c:idx val="4"/>
              <c:layout>
                <c:manualLayout>
                  <c:x val="4.45645047813268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1D-4392-8349-7B3BAA7FFE12}"/>
                </c:ext>
              </c:extLst>
            </c:dLbl>
            <c:dLbl>
              <c:idx val="5"/>
              <c:layout>
                <c:manualLayout>
                  <c:x val="4.704031060251171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1D-4392-8349-7B3BAA7FFE12}"/>
                </c:ext>
              </c:extLst>
            </c:dLbl>
            <c:dLbl>
              <c:idx val="6"/>
              <c:layout>
                <c:manualLayout>
                  <c:x val="5.1991922244881188E-2"/>
                  <c:y val="9.873712988155208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1D-4392-8349-7B3BAA7FFE12}"/>
                </c:ext>
              </c:extLst>
            </c:dLbl>
            <c:dLbl>
              <c:idx val="7"/>
              <c:layout>
                <c:manualLayout>
                  <c:x val="6.189514552962067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1D-4392-8349-7B3BAA7FFE12}"/>
                </c:ext>
              </c:extLst>
            </c:dLbl>
            <c:numFmt formatCode="0\ %"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Tabelle1!$A$10:$A$17</c:f>
              <c:strCache>
                <c:ptCount val="8"/>
                <c:pt idx="0">
                  <c:v>Familienunternehmen sind mehr an einem nachhaltigen Unternehmenserfolg orientiert als andere Unternehmen.</c:v>
                </c:pt>
                <c:pt idx="1">
                  <c:v>Familienunternehmen sind von den geopolitischen Entwicklungen stärker negativ betroffen als andere Unternehmen.</c:v>
                </c:pt>
                <c:pt idx="2">
                  <c:v>Familienunternehmen sind der Innovationsmotor der deutschen Wirtschaft.</c:v>
                </c:pt>
                <c:pt idx="3">
                  <c:v>In Familienunternehmen ist es schwer Karriere zu machen, weil die Familienmitglieder immer den Vorzug erhalten.</c:v>
                </c:pt>
                <c:pt idx="4">
                  <c:v>Familienunternehmen engagieren sich mehr für die Umwelt als andere Unternehmen.</c:v>
                </c:pt>
                <c:pt idx="5">
                  <c:v>Familienunternehmen können flexibler auf verändernde Rahmenbedingungen reagieren und Chancen auf anderen Märkten besser nutzen.</c:v>
                </c:pt>
                <c:pt idx="6">
                  <c:v>Familienunternehmen stellen die meisten Ausbildungsplätze und tragen so maßgeblich dazu bei, dass in Deutschland Fachkräfte zur Verfügung stehen.</c:v>
                </c:pt>
                <c:pt idx="7">
                  <c:v>Familienunternehmen kommen besser durch Krisenzeiten und sind resilienter.</c:v>
                </c:pt>
              </c:strCache>
            </c:strRef>
          </c:cat>
          <c:val>
            <c:numRef>
              <c:f>Tabelle1!$E$10:$E$17</c:f>
              <c:numCache>
                <c:formatCode>0%;\-0%</c:formatCode>
                <c:ptCount val="8"/>
                <c:pt idx="0">
                  <c:v>0.03</c:v>
                </c:pt>
                <c:pt idx="1">
                  <c:v>0.03</c:v>
                </c:pt>
                <c:pt idx="2">
                  <c:v>0.04</c:v>
                </c:pt>
                <c:pt idx="3">
                  <c:v>0.04</c:v>
                </c:pt>
                <c:pt idx="4">
                  <c:v>0.05</c:v>
                </c:pt>
                <c:pt idx="5">
                  <c:v>0.03</c:v>
                </c:pt>
                <c:pt idx="6">
                  <c:v>0.05</c:v>
                </c:pt>
                <c:pt idx="7" formatCode="0%">
                  <c:v>0.08</c:v>
                </c:pt>
              </c:numCache>
            </c:numRef>
          </c:val>
          <c:extLst>
            <c:ext xmlns:c16="http://schemas.microsoft.com/office/drawing/2014/chart" uri="{C3380CC4-5D6E-409C-BE32-E72D297353CC}">
              <c16:uniqueId val="{00000003-7BB5-4690-AC83-E8CB4A854CD8}"/>
            </c:ext>
          </c:extLst>
        </c:ser>
        <c:dLbls>
          <c:dLblPos val="ctr"/>
          <c:showLegendKey val="0"/>
          <c:showVal val="1"/>
          <c:showCatName val="0"/>
          <c:showSerName val="0"/>
          <c:showPercent val="0"/>
          <c:showBubbleSize val="0"/>
        </c:dLbls>
        <c:gapWidth val="50"/>
        <c:overlap val="100"/>
        <c:axId val="656972880"/>
        <c:axId val="656969928"/>
      </c:barChart>
      <c:catAx>
        <c:axId val="6569728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56969928"/>
        <c:crosses val="autoZero"/>
        <c:auto val="1"/>
        <c:lblAlgn val="ctr"/>
        <c:lblOffset val="100"/>
        <c:noMultiLvlLbl val="0"/>
      </c:catAx>
      <c:valAx>
        <c:axId val="656969928"/>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56972880"/>
        <c:crosses val="autoZero"/>
        <c:crossBetween val="between"/>
      </c:valAx>
      <c:spPr>
        <a:noFill/>
        <a:ln>
          <a:noFill/>
        </a:ln>
        <a:effectLst/>
      </c:spPr>
    </c:plotArea>
    <c:legend>
      <c:legendPos val="b"/>
      <c:layout>
        <c:manualLayout>
          <c:xMode val="edge"/>
          <c:yMode val="edge"/>
          <c:x val="0"/>
          <c:y val="0.94386718199949982"/>
          <c:w val="1"/>
          <c:h val="5.613276512238664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42047428019141E-3"/>
          <c:y val="0.29405639513633558"/>
          <c:w val="0.99487885237678375"/>
          <c:h val="0.44786317514331786"/>
        </c:manualLayout>
      </c:layout>
      <c:barChart>
        <c:barDir val="bar"/>
        <c:grouping val="percentStacked"/>
        <c:varyColors val="0"/>
        <c:ser>
          <c:idx val="0"/>
          <c:order val="0"/>
          <c:tx>
            <c:strRef>
              <c:f>Tabelle1!$A$2</c:f>
              <c:strCache>
                <c:ptCount val="1"/>
                <c:pt idx="0">
                  <c:v> 0 - 3</c:v>
                </c:pt>
              </c:strCache>
            </c:strRef>
          </c:tx>
          <c:invertIfNegative val="0"/>
          <c:dLbls>
            <c:numFmt formatCode="0\ %" sourceLinked="0"/>
            <c:spPr>
              <a:noFill/>
              <a:ln>
                <a:noFill/>
              </a:ln>
              <a:effectLst/>
            </c:spPr>
            <c:txPr>
              <a:bodyPr/>
              <a:lstStyle/>
              <a:p>
                <a:pPr>
                  <a:defRPr sz="1200" b="0">
                    <a:solidFill>
                      <a:schemeClr val="tx1"/>
                    </a:solidFill>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c:f>
              <c:strCache>
                <c:ptCount val="1"/>
                <c:pt idx="0">
                  <c:v>Total</c:v>
                </c:pt>
              </c:strCache>
            </c:strRef>
          </c:cat>
          <c:val>
            <c:numRef>
              <c:f>Tabelle1!$B$2</c:f>
              <c:numCache>
                <c:formatCode>0\ %</c:formatCode>
                <c:ptCount val="1"/>
                <c:pt idx="0">
                  <c:v>0.3</c:v>
                </c:pt>
              </c:numCache>
            </c:numRef>
          </c:val>
          <c:extLst>
            <c:ext xmlns:c16="http://schemas.microsoft.com/office/drawing/2014/chart" uri="{C3380CC4-5D6E-409C-BE32-E72D297353CC}">
              <c16:uniqueId val="{00000000-C055-460D-B5F4-FACB98DE351D}"/>
            </c:ext>
          </c:extLst>
        </c:ser>
        <c:ser>
          <c:idx val="1"/>
          <c:order val="1"/>
          <c:tx>
            <c:strRef>
              <c:f>Tabelle1!$A$3</c:f>
              <c:strCache>
                <c:ptCount val="1"/>
                <c:pt idx="0">
                  <c:v> 4 - 6 </c:v>
                </c:pt>
              </c:strCache>
            </c:strRef>
          </c:tx>
          <c:invertIfNegative val="0"/>
          <c:dLbls>
            <c:numFmt formatCode="0\ %" sourceLinked="0"/>
            <c:spPr>
              <a:noFill/>
              <a:ln>
                <a:noFill/>
              </a:ln>
              <a:effectLst/>
            </c:spPr>
            <c:txPr>
              <a:bodyPr anchorCtr="0"/>
              <a:lstStyle/>
              <a:p>
                <a:pPr algn="ctr">
                  <a:defRPr lang="de-DE" sz="12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c:f>
              <c:strCache>
                <c:ptCount val="1"/>
                <c:pt idx="0">
                  <c:v>Total</c:v>
                </c:pt>
              </c:strCache>
            </c:strRef>
          </c:cat>
          <c:val>
            <c:numRef>
              <c:f>Tabelle1!$B$3</c:f>
              <c:numCache>
                <c:formatCode>0\ %</c:formatCode>
                <c:ptCount val="1"/>
                <c:pt idx="0">
                  <c:v>0.37</c:v>
                </c:pt>
              </c:numCache>
            </c:numRef>
          </c:val>
          <c:extLst>
            <c:ext xmlns:c16="http://schemas.microsoft.com/office/drawing/2014/chart" uri="{C3380CC4-5D6E-409C-BE32-E72D297353CC}">
              <c16:uniqueId val="{00000001-C055-460D-B5F4-FACB98DE351D}"/>
            </c:ext>
          </c:extLst>
        </c:ser>
        <c:ser>
          <c:idx val="2"/>
          <c:order val="2"/>
          <c:tx>
            <c:strRef>
              <c:f>Tabelle1!$A$4</c:f>
              <c:strCache>
                <c:ptCount val="1"/>
                <c:pt idx="0">
                  <c:v> 7 - 10</c:v>
                </c:pt>
              </c:strCache>
            </c:strRef>
          </c:tx>
          <c:invertIfNegative val="0"/>
          <c:dLbls>
            <c:numFmt formatCode="0\ %" sourceLinked="0"/>
            <c:spPr>
              <a:noFill/>
              <a:ln>
                <a:noFill/>
              </a:ln>
              <a:effectLst/>
            </c:spPr>
            <c:txPr>
              <a:bodyPr anchorCtr="0"/>
              <a:lstStyle/>
              <a:p>
                <a:pPr algn="ctr">
                  <a:defRPr lang="de-DE" sz="12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c:f>
              <c:strCache>
                <c:ptCount val="1"/>
                <c:pt idx="0">
                  <c:v>Total</c:v>
                </c:pt>
              </c:strCache>
            </c:strRef>
          </c:cat>
          <c:val>
            <c:numRef>
              <c:f>Tabelle1!$B$4</c:f>
              <c:numCache>
                <c:formatCode>0\ %</c:formatCode>
                <c:ptCount val="1"/>
                <c:pt idx="0">
                  <c:v>0.33</c:v>
                </c:pt>
              </c:numCache>
            </c:numRef>
          </c:val>
          <c:extLst>
            <c:ext xmlns:c16="http://schemas.microsoft.com/office/drawing/2014/chart" uri="{C3380CC4-5D6E-409C-BE32-E72D297353CC}">
              <c16:uniqueId val="{00000002-C055-460D-B5F4-FACB98DE351D}"/>
            </c:ext>
          </c:extLst>
        </c:ser>
        <c:dLbls>
          <c:showLegendKey val="0"/>
          <c:showVal val="0"/>
          <c:showCatName val="0"/>
          <c:showSerName val="0"/>
          <c:showPercent val="0"/>
          <c:showBubbleSize val="0"/>
        </c:dLbls>
        <c:gapWidth val="65"/>
        <c:overlap val="100"/>
        <c:axId val="38210944"/>
        <c:axId val="38212736"/>
      </c:barChart>
      <c:catAx>
        <c:axId val="38210944"/>
        <c:scaling>
          <c:orientation val="minMax"/>
        </c:scaling>
        <c:delete val="1"/>
        <c:axPos val="l"/>
        <c:numFmt formatCode="General" sourceLinked="0"/>
        <c:majorTickMark val="out"/>
        <c:minorTickMark val="none"/>
        <c:tickLblPos val="nextTo"/>
        <c:crossAx val="38212736"/>
        <c:crosses val="autoZero"/>
        <c:auto val="1"/>
        <c:lblAlgn val="ctr"/>
        <c:lblOffset val="100"/>
        <c:noMultiLvlLbl val="0"/>
      </c:catAx>
      <c:valAx>
        <c:axId val="38212736"/>
        <c:scaling>
          <c:orientation val="minMax"/>
        </c:scaling>
        <c:delete val="1"/>
        <c:axPos val="b"/>
        <c:majorGridlines>
          <c:spPr>
            <a:ln>
              <a:noFill/>
            </a:ln>
          </c:spPr>
        </c:majorGridlines>
        <c:numFmt formatCode="0%" sourceLinked="1"/>
        <c:majorTickMark val="out"/>
        <c:minorTickMark val="none"/>
        <c:tickLblPos val="nextTo"/>
        <c:crossAx val="38210944"/>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4825177924639022"/>
          <c:w val="1"/>
          <c:h val="0.42800356112358462"/>
        </c:manualLayout>
      </c:layout>
      <c:barChart>
        <c:barDir val="bar"/>
        <c:grouping val="percentStacked"/>
        <c:varyColors val="0"/>
        <c:ser>
          <c:idx val="0"/>
          <c:order val="0"/>
          <c:tx>
            <c:strRef>
              <c:f>Tabelle1!$A$2</c:f>
              <c:strCache>
                <c:ptCount val="1"/>
                <c:pt idx="0">
                  <c:v> 0 – 3</c:v>
                </c:pt>
              </c:strCache>
            </c:strRef>
          </c:tx>
          <c:invertIfNegative val="0"/>
          <c:dLbls>
            <c:numFmt formatCode="0\ %" sourceLinked="0"/>
            <c:spPr>
              <a:noFill/>
              <a:ln>
                <a:noFill/>
              </a:ln>
              <a:effectLst/>
            </c:spPr>
            <c:txPr>
              <a:bodyPr/>
              <a:lstStyle/>
              <a:p>
                <a:pPr>
                  <a:defRPr sz="1200" b="0">
                    <a:solidFill>
                      <a:schemeClr val="tx1"/>
                    </a:solidFill>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Tabelle1!$B$1:$C$1</c:f>
              <c:strCache>
                <c:ptCount val="2"/>
                <c:pt idx="0">
                  <c:v>2021</c:v>
                </c:pt>
                <c:pt idx="1">
                  <c:v>2023</c:v>
                </c:pt>
              </c:strCache>
            </c:strRef>
          </c:cat>
          <c:val>
            <c:numRef>
              <c:f>Tabelle1!$B$2:$C$2</c:f>
              <c:numCache>
                <c:formatCode>00\ %</c:formatCode>
                <c:ptCount val="2"/>
                <c:pt idx="0" formatCode="0\ %">
                  <c:v>0.15</c:v>
                </c:pt>
                <c:pt idx="1">
                  <c:v>0.15</c:v>
                </c:pt>
              </c:numCache>
            </c:numRef>
          </c:val>
          <c:extLst>
            <c:ext xmlns:c16="http://schemas.microsoft.com/office/drawing/2014/chart" uri="{C3380CC4-5D6E-409C-BE32-E72D297353CC}">
              <c16:uniqueId val="{00000000-A0CE-4B99-8AE6-290B30FB44A3}"/>
            </c:ext>
          </c:extLst>
        </c:ser>
        <c:ser>
          <c:idx val="1"/>
          <c:order val="1"/>
          <c:tx>
            <c:strRef>
              <c:f>Tabelle1!$A$3</c:f>
              <c:strCache>
                <c:ptCount val="1"/>
                <c:pt idx="0">
                  <c:v> 4 – 6 </c:v>
                </c:pt>
              </c:strCache>
            </c:strRef>
          </c:tx>
          <c:invertIfNegative val="0"/>
          <c:dLbls>
            <c:numFmt formatCode="0\ %" sourceLinked="0"/>
            <c:spPr>
              <a:noFill/>
              <a:ln>
                <a:noFill/>
              </a:ln>
              <a:effectLst/>
            </c:spPr>
            <c:txPr>
              <a:bodyPr anchorCtr="0"/>
              <a:lstStyle/>
              <a:p>
                <a:pPr algn="ctr">
                  <a:defRPr lang="de-DE" sz="12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Tabelle1!$B$1:$C$1</c:f>
              <c:strCache>
                <c:ptCount val="2"/>
                <c:pt idx="0">
                  <c:v>2021</c:v>
                </c:pt>
                <c:pt idx="1">
                  <c:v>2023</c:v>
                </c:pt>
              </c:strCache>
            </c:strRef>
          </c:cat>
          <c:val>
            <c:numRef>
              <c:f>Tabelle1!$B$3:$C$3</c:f>
              <c:numCache>
                <c:formatCode>0%</c:formatCode>
                <c:ptCount val="2"/>
                <c:pt idx="0" formatCode="0\ %">
                  <c:v>0.39</c:v>
                </c:pt>
                <c:pt idx="1">
                  <c:v>0.46</c:v>
                </c:pt>
              </c:numCache>
            </c:numRef>
          </c:val>
          <c:extLst>
            <c:ext xmlns:c16="http://schemas.microsoft.com/office/drawing/2014/chart" uri="{C3380CC4-5D6E-409C-BE32-E72D297353CC}">
              <c16:uniqueId val="{00000001-A0CE-4B99-8AE6-290B30FB44A3}"/>
            </c:ext>
          </c:extLst>
        </c:ser>
        <c:ser>
          <c:idx val="2"/>
          <c:order val="2"/>
          <c:tx>
            <c:strRef>
              <c:f>Tabelle1!$A$4</c:f>
              <c:strCache>
                <c:ptCount val="1"/>
                <c:pt idx="0">
                  <c:v> 7 – 10</c:v>
                </c:pt>
              </c:strCache>
            </c:strRef>
          </c:tx>
          <c:invertIfNegative val="0"/>
          <c:dLbls>
            <c:numFmt formatCode="0\ %" sourceLinked="0"/>
            <c:spPr>
              <a:noFill/>
              <a:ln>
                <a:noFill/>
              </a:ln>
              <a:effectLst/>
            </c:spPr>
            <c:txPr>
              <a:bodyPr anchorCtr="0"/>
              <a:lstStyle/>
              <a:p>
                <a:pPr algn="ctr">
                  <a:defRPr lang="de-DE" sz="12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Tabelle1!$B$1:$C$1</c:f>
              <c:strCache>
                <c:ptCount val="2"/>
                <c:pt idx="0">
                  <c:v>2021</c:v>
                </c:pt>
                <c:pt idx="1">
                  <c:v>2023</c:v>
                </c:pt>
              </c:strCache>
            </c:strRef>
          </c:cat>
          <c:val>
            <c:numRef>
              <c:f>Tabelle1!$B$4:$C$4</c:f>
              <c:numCache>
                <c:formatCode>0%</c:formatCode>
                <c:ptCount val="2"/>
                <c:pt idx="0" formatCode="0\ %">
                  <c:v>0.46</c:v>
                </c:pt>
                <c:pt idx="1">
                  <c:v>0.39</c:v>
                </c:pt>
              </c:numCache>
            </c:numRef>
          </c:val>
          <c:extLst>
            <c:ext xmlns:c16="http://schemas.microsoft.com/office/drawing/2014/chart" uri="{C3380CC4-5D6E-409C-BE32-E72D297353CC}">
              <c16:uniqueId val="{00000002-A0CE-4B99-8AE6-290B30FB44A3}"/>
            </c:ext>
          </c:extLst>
        </c:ser>
        <c:dLbls>
          <c:showLegendKey val="0"/>
          <c:showVal val="0"/>
          <c:showCatName val="0"/>
          <c:showSerName val="0"/>
          <c:showPercent val="0"/>
          <c:showBubbleSize val="0"/>
        </c:dLbls>
        <c:gapWidth val="50"/>
        <c:overlap val="100"/>
        <c:axId val="38210944"/>
        <c:axId val="38212736"/>
      </c:barChart>
      <c:catAx>
        <c:axId val="38210944"/>
        <c:scaling>
          <c:orientation val="minMax"/>
        </c:scaling>
        <c:delete val="1"/>
        <c:axPos val="l"/>
        <c:numFmt formatCode="General" sourceLinked="0"/>
        <c:majorTickMark val="out"/>
        <c:minorTickMark val="none"/>
        <c:tickLblPos val="nextTo"/>
        <c:crossAx val="38212736"/>
        <c:crosses val="autoZero"/>
        <c:auto val="1"/>
        <c:lblAlgn val="ctr"/>
        <c:lblOffset val="100"/>
        <c:noMultiLvlLbl val="0"/>
      </c:catAx>
      <c:valAx>
        <c:axId val="38212736"/>
        <c:scaling>
          <c:orientation val="minMax"/>
        </c:scaling>
        <c:delete val="1"/>
        <c:axPos val="b"/>
        <c:majorGridlines>
          <c:spPr>
            <a:ln>
              <a:noFill/>
            </a:ln>
          </c:spPr>
        </c:majorGridlines>
        <c:numFmt formatCode="0%" sourceLinked="1"/>
        <c:majorTickMark val="out"/>
        <c:minorTickMark val="none"/>
        <c:tickLblPos val="nextTo"/>
        <c:crossAx val="38210944"/>
        <c:crosses val="autoZero"/>
        <c:crossBetween val="between"/>
      </c:valAx>
    </c:plotArea>
    <c:legend>
      <c:legendPos val="b"/>
      <c:layout>
        <c:manualLayout>
          <c:xMode val="edge"/>
          <c:yMode val="edge"/>
          <c:x val="6.7769266661358804E-4"/>
          <c:y val="0.8327463108716664"/>
          <c:w val="0.98136686154229735"/>
          <c:h val="0.16725342278968447"/>
        </c:manualLayout>
      </c:layout>
      <c:overlay val="0"/>
      <c:txPr>
        <a:bodyPr/>
        <a:lstStyle/>
        <a:p>
          <a:pPr>
            <a:defRPr sz="1200">
              <a:latin typeface="Arial" panose="020B0604020202020204" pitchFamily="34"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86644694745458"/>
          <c:y val="7.4112371548580899E-2"/>
          <c:w val="0.99487885237678375"/>
          <c:h val="0.92404033850461897"/>
        </c:manualLayout>
      </c:layout>
      <c:barChart>
        <c:barDir val="bar"/>
        <c:grouping val="percentStacked"/>
        <c:varyColors val="0"/>
        <c:ser>
          <c:idx val="0"/>
          <c:order val="0"/>
          <c:tx>
            <c:strRef>
              <c:f>Tabelle1!$A$2</c:f>
              <c:strCache>
                <c:ptCount val="1"/>
                <c:pt idx="0">
                  <c:v> 0 – 3</c:v>
                </c:pt>
              </c:strCache>
            </c:strRef>
          </c:tx>
          <c:invertIfNegative val="0"/>
          <c:dLbls>
            <c:numFmt formatCode="0\ %" sourceLinked="0"/>
            <c:spPr>
              <a:noFill/>
              <a:ln>
                <a:noFill/>
              </a:ln>
              <a:effectLst/>
            </c:spPr>
            <c:txPr>
              <a:bodyPr/>
              <a:lstStyle/>
              <a:p>
                <a:pPr>
                  <a:defRPr sz="1000" b="0">
                    <a:solidFill>
                      <a:schemeClr val="tx1"/>
                    </a:solidFill>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Tabelle1!$B$1:$G$1</c:f>
              <c:strCache>
                <c:ptCount val="6"/>
                <c:pt idx="0">
                  <c:v>Total</c:v>
                </c:pt>
                <c:pt idx="1">
                  <c:v>18 – 29 Jahre</c:v>
                </c:pt>
                <c:pt idx="2">
                  <c:v>30 – 39 Jahre</c:v>
                </c:pt>
                <c:pt idx="3">
                  <c:v>40 – 49 Jahre</c:v>
                </c:pt>
                <c:pt idx="4">
                  <c:v>50 – 59 Jahre</c:v>
                </c:pt>
                <c:pt idx="5">
                  <c:v>60+ Jahre</c:v>
                </c:pt>
              </c:strCache>
            </c:strRef>
          </c:cat>
          <c:val>
            <c:numRef>
              <c:f>Tabelle1!$B$2:$G$2</c:f>
              <c:numCache>
                <c:formatCode>0\ %</c:formatCode>
                <c:ptCount val="6"/>
                <c:pt idx="0">
                  <c:v>0.3</c:v>
                </c:pt>
                <c:pt idx="1">
                  <c:v>0.35</c:v>
                </c:pt>
                <c:pt idx="2">
                  <c:v>0.33</c:v>
                </c:pt>
                <c:pt idx="3">
                  <c:v>0.3</c:v>
                </c:pt>
                <c:pt idx="4">
                  <c:v>0.3</c:v>
                </c:pt>
                <c:pt idx="5">
                  <c:v>0.27999999999999997</c:v>
                </c:pt>
              </c:numCache>
            </c:numRef>
          </c:val>
          <c:extLst>
            <c:ext xmlns:c16="http://schemas.microsoft.com/office/drawing/2014/chart" uri="{C3380CC4-5D6E-409C-BE32-E72D297353CC}">
              <c16:uniqueId val="{00000000-6073-4B58-AECC-01677FF38759}"/>
            </c:ext>
          </c:extLst>
        </c:ser>
        <c:ser>
          <c:idx val="1"/>
          <c:order val="1"/>
          <c:tx>
            <c:strRef>
              <c:f>Tabelle1!$A$3</c:f>
              <c:strCache>
                <c:ptCount val="1"/>
                <c:pt idx="0">
                  <c:v> 4 – 6 </c:v>
                </c:pt>
              </c:strCache>
            </c:strRef>
          </c:tx>
          <c:invertIfNegative val="0"/>
          <c:dLbls>
            <c:numFmt formatCode="0\ %" sourceLinked="0"/>
            <c:spPr>
              <a:noFill/>
              <a:ln>
                <a:noFill/>
              </a:ln>
              <a:effectLst/>
            </c:spPr>
            <c:txPr>
              <a:bodyPr anchorCtr="0"/>
              <a:lstStyle/>
              <a:p>
                <a:pPr algn="ctr">
                  <a:defRPr lang="de-DE" sz="10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Tabelle1!$B$1:$G$1</c:f>
              <c:strCache>
                <c:ptCount val="6"/>
                <c:pt idx="0">
                  <c:v>Total</c:v>
                </c:pt>
                <c:pt idx="1">
                  <c:v>18 – 29 Jahre</c:v>
                </c:pt>
                <c:pt idx="2">
                  <c:v>30 – 39 Jahre</c:v>
                </c:pt>
                <c:pt idx="3">
                  <c:v>40 – 49 Jahre</c:v>
                </c:pt>
                <c:pt idx="4">
                  <c:v>50 – 59 Jahre</c:v>
                </c:pt>
                <c:pt idx="5">
                  <c:v>60+ Jahre</c:v>
                </c:pt>
              </c:strCache>
            </c:strRef>
          </c:cat>
          <c:val>
            <c:numRef>
              <c:f>Tabelle1!$B$3:$G$3</c:f>
              <c:numCache>
                <c:formatCode>0\ %</c:formatCode>
                <c:ptCount val="6"/>
                <c:pt idx="0">
                  <c:v>0.37</c:v>
                </c:pt>
                <c:pt idx="1">
                  <c:v>0.43</c:v>
                </c:pt>
                <c:pt idx="2">
                  <c:v>0.4</c:v>
                </c:pt>
                <c:pt idx="3">
                  <c:v>0.37</c:v>
                </c:pt>
                <c:pt idx="4">
                  <c:v>0.34</c:v>
                </c:pt>
                <c:pt idx="5">
                  <c:v>0.32</c:v>
                </c:pt>
              </c:numCache>
            </c:numRef>
          </c:val>
          <c:extLst>
            <c:ext xmlns:c16="http://schemas.microsoft.com/office/drawing/2014/chart" uri="{C3380CC4-5D6E-409C-BE32-E72D297353CC}">
              <c16:uniqueId val="{00000001-6073-4B58-AECC-01677FF38759}"/>
            </c:ext>
          </c:extLst>
        </c:ser>
        <c:ser>
          <c:idx val="2"/>
          <c:order val="2"/>
          <c:tx>
            <c:strRef>
              <c:f>Tabelle1!$A$4</c:f>
              <c:strCache>
                <c:ptCount val="1"/>
                <c:pt idx="0">
                  <c:v> 7 – 10</c:v>
                </c:pt>
              </c:strCache>
            </c:strRef>
          </c:tx>
          <c:invertIfNegative val="0"/>
          <c:dLbls>
            <c:numFmt formatCode="0\ %" sourceLinked="0"/>
            <c:spPr>
              <a:noFill/>
              <a:ln>
                <a:noFill/>
              </a:ln>
              <a:effectLst/>
            </c:spPr>
            <c:txPr>
              <a:bodyPr anchorCtr="0"/>
              <a:lstStyle/>
              <a:p>
                <a:pPr algn="ctr">
                  <a:defRPr lang="de-DE" sz="10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Tabelle1!$B$1:$G$1</c:f>
              <c:strCache>
                <c:ptCount val="6"/>
                <c:pt idx="0">
                  <c:v>Total</c:v>
                </c:pt>
                <c:pt idx="1">
                  <c:v>18 – 29 Jahre</c:v>
                </c:pt>
                <c:pt idx="2">
                  <c:v>30 – 39 Jahre</c:v>
                </c:pt>
                <c:pt idx="3">
                  <c:v>40 – 49 Jahre</c:v>
                </c:pt>
                <c:pt idx="4">
                  <c:v>50 – 59 Jahre</c:v>
                </c:pt>
                <c:pt idx="5">
                  <c:v>60+ Jahre</c:v>
                </c:pt>
              </c:strCache>
            </c:strRef>
          </c:cat>
          <c:val>
            <c:numRef>
              <c:f>Tabelle1!$B$4:$G$4</c:f>
              <c:numCache>
                <c:formatCode>0\ %</c:formatCode>
                <c:ptCount val="6"/>
                <c:pt idx="0">
                  <c:v>0.33</c:v>
                </c:pt>
                <c:pt idx="1">
                  <c:v>0.22</c:v>
                </c:pt>
                <c:pt idx="2">
                  <c:v>0.27</c:v>
                </c:pt>
                <c:pt idx="3">
                  <c:v>0.33</c:v>
                </c:pt>
                <c:pt idx="4">
                  <c:v>0.36</c:v>
                </c:pt>
                <c:pt idx="5">
                  <c:v>0.4</c:v>
                </c:pt>
              </c:numCache>
            </c:numRef>
          </c:val>
          <c:extLst>
            <c:ext xmlns:c16="http://schemas.microsoft.com/office/drawing/2014/chart" uri="{C3380CC4-5D6E-409C-BE32-E72D297353CC}">
              <c16:uniqueId val="{00000002-6073-4B58-AECC-01677FF38759}"/>
            </c:ext>
          </c:extLst>
        </c:ser>
        <c:dLbls>
          <c:showLegendKey val="0"/>
          <c:showVal val="0"/>
          <c:showCatName val="0"/>
          <c:showSerName val="0"/>
          <c:showPercent val="0"/>
          <c:showBubbleSize val="0"/>
        </c:dLbls>
        <c:gapWidth val="60"/>
        <c:overlap val="100"/>
        <c:axId val="38210944"/>
        <c:axId val="38212736"/>
      </c:barChart>
      <c:catAx>
        <c:axId val="38210944"/>
        <c:scaling>
          <c:orientation val="maxMin"/>
        </c:scaling>
        <c:delete val="0"/>
        <c:axPos val="l"/>
        <c:numFmt formatCode="General" sourceLinked="0"/>
        <c:majorTickMark val="out"/>
        <c:minorTickMark val="none"/>
        <c:tickLblPos val="nextTo"/>
        <c:spPr>
          <a:ln>
            <a:noFill/>
          </a:ln>
        </c:spPr>
        <c:txPr>
          <a:bodyPr/>
          <a:lstStyle/>
          <a:p>
            <a:pPr>
              <a:defRPr sz="1100"/>
            </a:pPr>
            <a:endParaRPr lang="de-DE"/>
          </a:p>
        </c:txPr>
        <c:crossAx val="38212736"/>
        <c:crosses val="autoZero"/>
        <c:auto val="1"/>
        <c:lblAlgn val="ctr"/>
        <c:lblOffset val="100"/>
        <c:noMultiLvlLbl val="0"/>
      </c:catAx>
      <c:valAx>
        <c:axId val="38212736"/>
        <c:scaling>
          <c:orientation val="minMax"/>
        </c:scaling>
        <c:delete val="1"/>
        <c:axPos val="t"/>
        <c:majorGridlines>
          <c:spPr>
            <a:ln>
              <a:noFill/>
            </a:ln>
          </c:spPr>
        </c:majorGridlines>
        <c:numFmt formatCode="0%" sourceLinked="1"/>
        <c:majorTickMark val="out"/>
        <c:minorTickMark val="none"/>
        <c:tickLblPos val="nextTo"/>
        <c:crossAx val="38210944"/>
        <c:crosses val="autoZero"/>
        <c:crossBetween val="between"/>
      </c:valAx>
    </c:plotArea>
    <c:legend>
      <c:legendPos val="t"/>
      <c:layout>
        <c:manualLayout>
          <c:xMode val="edge"/>
          <c:yMode val="edge"/>
          <c:x val="0.10830120052157199"/>
          <c:y val="2.1457849686918145E-2"/>
          <c:w val="0.89169879947842801"/>
          <c:h val="6.8936580508612996E-2"/>
        </c:manualLayout>
      </c:layout>
      <c:overlay val="0"/>
      <c:txPr>
        <a:bodyPr/>
        <a:lstStyle/>
        <a:p>
          <a:pPr>
            <a:defRPr sz="1200">
              <a:latin typeface="Arial" panose="020B0604020202020204" pitchFamily="34"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974422522526847"/>
          <c:y val="0"/>
          <c:w val="0.57686922320722245"/>
          <c:h val="0.998884336006297"/>
        </c:manualLayout>
      </c:layout>
      <c:barChart>
        <c:barDir val="bar"/>
        <c:grouping val="clustered"/>
        <c:varyColors val="0"/>
        <c:ser>
          <c:idx val="0"/>
          <c:order val="0"/>
          <c:tx>
            <c:strRef>
              <c:f>Tabelle1!$B$1</c:f>
              <c:strCache>
                <c:ptCount val="1"/>
                <c:pt idx="0">
                  <c:v>Total</c:v>
                </c:pt>
              </c:strCache>
            </c:strRef>
          </c:tx>
          <c:spPr>
            <a:effectLst/>
          </c:spPr>
          <c:invertIfNegative val="0"/>
          <c:dPt>
            <c:idx val="9"/>
            <c:invertIfNegative val="0"/>
            <c:bubble3D val="0"/>
            <c:spPr>
              <a:solidFill>
                <a:schemeClr val="accent2"/>
              </a:solidFill>
              <a:effectLst/>
            </c:spPr>
            <c:extLst>
              <c:ext xmlns:c16="http://schemas.microsoft.com/office/drawing/2014/chart" uri="{C3380CC4-5D6E-409C-BE32-E72D297353CC}">
                <c16:uniqueId val="{00000001-4DBB-46AD-AB1D-C2923B2342D5}"/>
              </c:ext>
            </c:extLst>
          </c:dPt>
          <c:dLbls>
            <c:numFmt formatCode="0\ %" sourceLinked="0"/>
            <c:spPr>
              <a:noFill/>
              <a:ln>
                <a:noFill/>
              </a:ln>
              <a:effectLst/>
            </c:spPr>
            <c:txPr>
              <a:bodyPr/>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Tabelle1!$A$2:$A$11</c:f>
              <c:strCache>
                <c:ptCount val="10"/>
                <c:pt idx="0">
                  <c:v>hohe bürokratische Auflagen (z. B. EU-Regelungen, Dokumentationspflichten)</c:v>
                </c:pt>
                <c:pt idx="1">
                  <c:v>hohe Steuerlast und Abgabenbelastung</c:v>
                </c:pt>
                <c:pt idx="2">
                  <c:v>lange Genehmigungsprozesse (z. B. bei Bauanträgen, Investitionsvorhaben)</c:v>
                </c:pt>
                <c:pt idx="3">
                  <c:v>Fachkräftemangel aufgrund fehlender Ausbildungsinitiativen oder Zuwanderungshemmnisse</c:v>
                </c:pt>
                <c:pt idx="4">
                  <c:v>strenge bzw. unflexible Umwelt- und Klimaschutzvorgaben</c:v>
                </c:pt>
                <c:pt idx="5">
                  <c:v>fehlende politische Planungs- und Rechtssicherheit</c:v>
                </c:pt>
                <c:pt idx="6">
                  <c:v>geopolitische Risiken (z.B. Kriege, Sanktionen, Handelskriege)</c:v>
                </c:pt>
                <c:pt idx="7">
                  <c:v>unzureichende Infrastruktur (z. B. Verkehr, Glasfaserausbau etc.)</c:v>
                </c:pt>
                <c:pt idx="8">
                  <c:v>häufige Arbeitskämpfe / Streiks mit wirtschaftlichen Auswirkungen</c:v>
                </c:pt>
                <c:pt idx="9">
                  <c:v>nichts davon</c:v>
                </c:pt>
              </c:strCache>
            </c:strRef>
          </c:cat>
          <c:val>
            <c:numRef>
              <c:f>Tabelle1!$B$2:$B$11</c:f>
              <c:numCache>
                <c:formatCode>0%;\-0%</c:formatCode>
                <c:ptCount val="10"/>
                <c:pt idx="0">
                  <c:v>0.56000000000000005</c:v>
                </c:pt>
                <c:pt idx="1">
                  <c:v>0.5</c:v>
                </c:pt>
                <c:pt idx="2">
                  <c:v>0.49</c:v>
                </c:pt>
                <c:pt idx="3">
                  <c:v>0.46</c:v>
                </c:pt>
                <c:pt idx="4">
                  <c:v>0.31</c:v>
                </c:pt>
                <c:pt idx="5">
                  <c:v>0.3</c:v>
                </c:pt>
                <c:pt idx="6">
                  <c:v>0.28999999999999998</c:v>
                </c:pt>
                <c:pt idx="7">
                  <c:v>0.26</c:v>
                </c:pt>
                <c:pt idx="8">
                  <c:v>0.18</c:v>
                </c:pt>
                <c:pt idx="9">
                  <c:v>0.05</c:v>
                </c:pt>
              </c:numCache>
            </c:numRef>
          </c:val>
          <c:extLst>
            <c:ext xmlns:c16="http://schemas.microsoft.com/office/drawing/2014/chart" uri="{C3380CC4-5D6E-409C-BE32-E72D297353CC}">
              <c16:uniqueId val="{00000002-4DBB-46AD-AB1D-C2923B2342D5}"/>
            </c:ext>
          </c:extLst>
        </c:ser>
        <c:dLbls>
          <c:showLegendKey val="0"/>
          <c:showVal val="0"/>
          <c:showCatName val="0"/>
          <c:showSerName val="0"/>
          <c:showPercent val="0"/>
          <c:showBubbleSize val="0"/>
        </c:dLbls>
        <c:gapWidth val="41"/>
        <c:axId val="132381696"/>
        <c:axId val="132395776"/>
      </c:barChart>
      <c:catAx>
        <c:axId val="132381696"/>
        <c:scaling>
          <c:orientation val="maxMin"/>
        </c:scaling>
        <c:delete val="1"/>
        <c:axPos val="l"/>
        <c:numFmt formatCode="General" sourceLinked="0"/>
        <c:majorTickMark val="out"/>
        <c:minorTickMark val="none"/>
        <c:tickLblPos val="none"/>
        <c:crossAx val="132395776"/>
        <c:crosses val="autoZero"/>
        <c:auto val="0"/>
        <c:lblAlgn val="ctr"/>
        <c:lblOffset val="100"/>
        <c:tickLblSkip val="1"/>
        <c:noMultiLvlLbl val="0"/>
      </c:catAx>
      <c:valAx>
        <c:axId val="132395776"/>
        <c:scaling>
          <c:orientation val="minMax"/>
          <c:max val="0.60000000000000009"/>
          <c:min val="0"/>
        </c:scaling>
        <c:delete val="1"/>
        <c:axPos val="b"/>
        <c:majorGridlines>
          <c:spPr>
            <a:ln>
              <a:noFill/>
            </a:ln>
          </c:spPr>
        </c:majorGridlines>
        <c:numFmt formatCode="0%" sourceLinked="0"/>
        <c:majorTickMark val="out"/>
        <c:minorTickMark val="none"/>
        <c:tickLblPos val="nextTo"/>
        <c:crossAx val="132381696"/>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11457002968385"/>
          <c:y val="0"/>
          <c:w val="0.47527606504463765"/>
          <c:h val="0.998884336006297"/>
        </c:manualLayout>
      </c:layout>
      <c:barChart>
        <c:barDir val="bar"/>
        <c:grouping val="clustered"/>
        <c:varyColors val="0"/>
        <c:ser>
          <c:idx val="0"/>
          <c:order val="0"/>
          <c:tx>
            <c:strRef>
              <c:f>Tabelle1!$B$1</c:f>
              <c:strCache>
                <c:ptCount val="1"/>
                <c:pt idx="0">
                  <c:v>Total</c:v>
                </c:pt>
              </c:strCache>
            </c:strRef>
          </c:tx>
          <c:spPr>
            <a:effectLst/>
          </c:spPr>
          <c:invertIfNegative val="0"/>
          <c:dPt>
            <c:idx val="6"/>
            <c:invertIfNegative val="0"/>
            <c:bubble3D val="0"/>
            <c:spPr>
              <a:solidFill>
                <a:schemeClr val="accent2"/>
              </a:solidFill>
              <a:effectLst/>
            </c:spPr>
            <c:extLst>
              <c:ext xmlns:c16="http://schemas.microsoft.com/office/drawing/2014/chart" uri="{C3380CC4-5D6E-409C-BE32-E72D297353CC}">
                <c16:uniqueId val="{00000001-18DE-46FD-B571-7F31DD18A571}"/>
              </c:ext>
            </c:extLst>
          </c:dPt>
          <c:dLbls>
            <c:numFmt formatCode="0\ %" sourceLinked="0"/>
            <c:spPr>
              <a:noFill/>
              <a:ln>
                <a:noFill/>
              </a:ln>
              <a:effectLst/>
            </c:spPr>
            <c:txPr>
              <a:bodyPr/>
              <a:lstStyle/>
              <a:p>
                <a:pPr>
                  <a:defRPr sz="10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Familienunternehmen sollten insgesamt steuerlich entlastet werden, um Investitionen und Standortbindung zu fördern.</c:v>
                </c:pt>
                <c:pt idx="1">
                  <c:v>Betrieblich gebundenes Vermögen (z. B. Maschinen, Immobilien) sollte bei der Erbschaftsteuer stärker geschont werden als privates Kapitalvermögen.</c:v>
                </c:pt>
                <c:pt idx="2">
                  <c:v>Statt Erbschaften zu besteuern, sollte der Fokus stärker auf der Besteuerung von laufenden Unternehmensgewinnen liegen.</c:v>
                </c:pt>
                <c:pt idx="3">
                  <c:v>Die Erbschaftsteuer sollte bei Unternehmensnachfolgen ganz entfallen, wenn das Unternehmen fortgeführt wird.</c:v>
                </c:pt>
                <c:pt idx="4">
                  <c:v>Es ist richtig, dass Erbschaften - auch bei Unternehmen - grundsätzlich besteuert werden, unabhängig davon, ob das Vermögen privat der betrieblich gebunden ist.</c:v>
                </c:pt>
                <c:pt idx="5">
                  <c:v>Es sollte keine Änderungen an der aktuellen Erbschaftsteuer geben.</c:v>
                </c:pt>
                <c:pt idx="6">
                  <c:v>weiß nicht</c:v>
                </c:pt>
              </c:strCache>
            </c:strRef>
          </c:cat>
          <c:val>
            <c:numRef>
              <c:f>Tabelle1!$B$2:$B$8</c:f>
              <c:numCache>
                <c:formatCode>0%;\-0%</c:formatCode>
                <c:ptCount val="7"/>
                <c:pt idx="0">
                  <c:v>0.36</c:v>
                </c:pt>
                <c:pt idx="1">
                  <c:v>0.32</c:v>
                </c:pt>
                <c:pt idx="2">
                  <c:v>0.28000000000000003</c:v>
                </c:pt>
                <c:pt idx="3">
                  <c:v>0.27</c:v>
                </c:pt>
                <c:pt idx="4">
                  <c:v>0.22</c:v>
                </c:pt>
                <c:pt idx="5">
                  <c:v>0.05</c:v>
                </c:pt>
                <c:pt idx="6">
                  <c:v>0.13</c:v>
                </c:pt>
              </c:numCache>
            </c:numRef>
          </c:val>
          <c:extLst>
            <c:ext xmlns:c16="http://schemas.microsoft.com/office/drawing/2014/chart" uri="{C3380CC4-5D6E-409C-BE32-E72D297353CC}">
              <c16:uniqueId val="{00000002-18DE-46FD-B571-7F31DD18A571}"/>
            </c:ext>
          </c:extLst>
        </c:ser>
        <c:dLbls>
          <c:showLegendKey val="0"/>
          <c:showVal val="0"/>
          <c:showCatName val="0"/>
          <c:showSerName val="0"/>
          <c:showPercent val="0"/>
          <c:showBubbleSize val="0"/>
        </c:dLbls>
        <c:gapWidth val="41"/>
        <c:axId val="132381696"/>
        <c:axId val="132395776"/>
      </c:barChart>
      <c:catAx>
        <c:axId val="132381696"/>
        <c:scaling>
          <c:orientation val="maxMin"/>
        </c:scaling>
        <c:delete val="1"/>
        <c:axPos val="l"/>
        <c:numFmt formatCode="General" sourceLinked="0"/>
        <c:majorTickMark val="out"/>
        <c:minorTickMark val="none"/>
        <c:tickLblPos val="none"/>
        <c:crossAx val="132395776"/>
        <c:crosses val="autoZero"/>
        <c:auto val="0"/>
        <c:lblAlgn val="ctr"/>
        <c:lblOffset val="100"/>
        <c:tickLblSkip val="1"/>
        <c:noMultiLvlLbl val="0"/>
      </c:catAx>
      <c:valAx>
        <c:axId val="132395776"/>
        <c:scaling>
          <c:orientation val="minMax"/>
          <c:max val="0.4"/>
          <c:min val="0"/>
        </c:scaling>
        <c:delete val="1"/>
        <c:axPos val="b"/>
        <c:majorGridlines>
          <c:spPr>
            <a:ln>
              <a:noFill/>
            </a:ln>
          </c:spPr>
        </c:majorGridlines>
        <c:numFmt formatCode="0%" sourceLinked="0"/>
        <c:majorTickMark val="out"/>
        <c:minorTickMark val="none"/>
        <c:tickLblPos val="nextTo"/>
        <c:crossAx val="132381696"/>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684541483997797"/>
          <c:h val="0.99907125831812538"/>
        </c:manualLayout>
      </c:layout>
      <c:barChart>
        <c:barDir val="bar"/>
        <c:grouping val="clustered"/>
        <c:varyColors val="0"/>
        <c:ser>
          <c:idx val="0"/>
          <c:order val="0"/>
          <c:tx>
            <c:strRef>
              <c:f>Tabelle1!$B$1</c:f>
              <c:strCache>
                <c:ptCount val="1"/>
                <c:pt idx="0">
                  <c:v>Konzerne</c:v>
                </c:pt>
              </c:strCache>
            </c:strRef>
          </c:tx>
          <c:spPr>
            <a:solidFill>
              <a:srgbClr val="FE7C39"/>
            </a:solidFill>
            <a:effectLst/>
          </c:spPr>
          <c:invertIfNegative val="0"/>
          <c:dLbls>
            <c:numFmt formatCode="0\ %" sourceLinked="0"/>
            <c:spPr>
              <a:noFill/>
              <a:ln>
                <a:noFill/>
              </a:ln>
              <a:effectLst/>
            </c:spPr>
            <c:txPr>
              <a:bodyPr vertOverflow="overflow" horzOverflow="overflow" wrap="none" lIns="0" tIns="0" rIns="0" bIns="0">
                <a:spAutoFit/>
              </a:bodyPr>
              <a:lstStyle/>
              <a:p>
                <a:pPr>
                  <a:defRPr sz="9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Tabelle1!$A$2:$A$13</c:f>
              <c:strCache>
                <c:ptCount val="12"/>
                <c:pt idx="0">
                  <c:v>regionale Verwurzelung</c:v>
                </c:pt>
                <c:pt idx="1">
                  <c:v>eigenverantwortliches Arbeiten/ eigene Freiräume</c:v>
                </c:pt>
                <c:pt idx="2">
                  <c:v>flache Hierarchien</c:v>
                </c:pt>
                <c:pt idx="3">
                  <c:v>Familienfreundlichkeit (z.B. Kita-Plätze, flexible Arbeitszeiten, Angebote zur Work-Life-Balance)</c:v>
                </c:pt>
                <c:pt idx="4">
                  <c:v>Einbindung der Mitarbeitenden in Entscheidungen</c:v>
                </c:pt>
                <c:pt idx="5">
                  <c:v>faire Arbeitsbedingungen</c:v>
                </c:pt>
                <c:pt idx="6">
                  <c:v>offene Arbeitskultur (d.h. Kritikfähigkeit, Mitarbeiter-Gespräche etc.)</c:v>
                </c:pt>
                <c:pt idx="7">
                  <c:v>sinnstiftende Arbeit</c:v>
                </c:pt>
                <c:pt idx="8">
                  <c:v>Flexibilität (d.h. Fähigkeit zur Veränderung etablierter Strukturen, Verfahren etc.)</c:v>
                </c:pt>
                <c:pt idx="9">
                  <c:v>attraktive Produkte</c:v>
                </c:pt>
                <c:pt idx="10">
                  <c:v>Nachhaltigkeit</c:v>
                </c:pt>
                <c:pt idx="11">
                  <c:v>sichere Arbeitsplätze</c:v>
                </c:pt>
              </c:strCache>
            </c:strRef>
          </c:cat>
          <c:val>
            <c:numRef>
              <c:f>Tabelle1!$B$2:$B$13</c:f>
              <c:numCache>
                <c:formatCode>0%;\-0%</c:formatCode>
                <c:ptCount val="12"/>
                <c:pt idx="0">
                  <c:v>0.1</c:v>
                </c:pt>
                <c:pt idx="1">
                  <c:v>0.13</c:v>
                </c:pt>
                <c:pt idx="2">
                  <c:v>0.1</c:v>
                </c:pt>
                <c:pt idx="3">
                  <c:v>0.22</c:v>
                </c:pt>
                <c:pt idx="4">
                  <c:v>0.14000000000000001</c:v>
                </c:pt>
                <c:pt idx="5">
                  <c:v>0.18</c:v>
                </c:pt>
                <c:pt idx="6">
                  <c:v>0.18</c:v>
                </c:pt>
                <c:pt idx="7">
                  <c:v>0.13</c:v>
                </c:pt>
                <c:pt idx="8">
                  <c:v>0.22</c:v>
                </c:pt>
                <c:pt idx="9">
                  <c:v>0.28000000000000003</c:v>
                </c:pt>
                <c:pt idx="10">
                  <c:v>0.15</c:v>
                </c:pt>
                <c:pt idx="11">
                  <c:v>0.25</c:v>
                </c:pt>
              </c:numCache>
            </c:numRef>
          </c:val>
          <c:extLst>
            <c:ext xmlns:c16="http://schemas.microsoft.com/office/drawing/2014/chart" uri="{C3380CC4-5D6E-409C-BE32-E72D297353CC}">
              <c16:uniqueId val="{00000000-01AD-4666-9AFB-F773A55C0B64}"/>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684541483997797"/>
          <c:h val="0.99907125831812538"/>
        </c:manualLayout>
      </c:layout>
      <c:barChart>
        <c:barDir val="bar"/>
        <c:grouping val="clustered"/>
        <c:varyColors val="0"/>
        <c:ser>
          <c:idx val="0"/>
          <c:order val="0"/>
          <c:tx>
            <c:strRef>
              <c:f>Tabelle1!$B$1</c:f>
              <c:strCache>
                <c:ptCount val="1"/>
                <c:pt idx="0">
                  <c:v>Familienunternehmen</c:v>
                </c:pt>
              </c:strCache>
            </c:strRef>
          </c:tx>
          <c:spPr>
            <a:solidFill>
              <a:srgbClr val="FD5108"/>
            </a:solidFill>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8709583227090651"/>
                      <c:h val="4.6325173512656755E-2"/>
                    </c:manualLayout>
                  </c15:layout>
                </c:ext>
                <c:ext xmlns:c16="http://schemas.microsoft.com/office/drawing/2014/chart" uri="{C3380CC4-5D6E-409C-BE32-E72D297353CC}">
                  <c16:uniqueId val="{00000000-0BA7-417C-B31C-4F58E37D0608}"/>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1-0BA7-417C-B31C-4F58E37D0608}"/>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2-0BA7-417C-B31C-4F58E37D0608}"/>
                </c:ext>
              </c:extLst>
            </c:dLbl>
            <c:dLbl>
              <c:idx val="4"/>
              <c:numFmt formatCode="0\ %" sourceLinked="0"/>
              <c:spPr>
                <a:noFill/>
                <a:ln>
                  <a:noFill/>
                </a:ln>
                <a:effectLst/>
              </c:spPr>
              <c:txPr>
                <a:bodyPr vertOverflow="overflow" horzOverflow="overflow" wrap="none" lIns="0" tIns="0" rIns="0" bIns="0">
                  <a:noAutofit/>
                </a:bodyPr>
                <a:lstStyle/>
                <a:p>
                  <a:pPr>
                    <a:defRPr sz="900">
                      <a:latin typeface="+mn-lt"/>
                    </a:defRPr>
                  </a:pPr>
                  <a:endParaRPr lang="de-D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0015340072546615"/>
                      <c:h val="4.1182067437543823E-2"/>
                    </c:manualLayout>
                  </c15:layout>
                </c:ext>
                <c:ext xmlns:c16="http://schemas.microsoft.com/office/drawing/2014/chart" uri="{C3380CC4-5D6E-409C-BE32-E72D297353CC}">
                  <c16:uniqueId val="{00000003-0BA7-417C-B31C-4F58E37D0608}"/>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3001534007254662"/>
                      <c:h val="4.6325173512656755E-2"/>
                    </c:manualLayout>
                  </c15:layout>
                </c:ext>
                <c:ext xmlns:c16="http://schemas.microsoft.com/office/drawing/2014/chart" uri="{C3380CC4-5D6E-409C-BE32-E72D297353CC}">
                  <c16:uniqueId val="{00000004-0BA7-417C-B31C-4F58E37D0608}"/>
                </c:ext>
              </c:extLst>
            </c:dLbl>
            <c:dLbl>
              <c:idx val="8"/>
              <c:dLblPos val="outEnd"/>
              <c:showLegendKey val="0"/>
              <c:showVal val="1"/>
              <c:showCatName val="0"/>
              <c:showSerName val="0"/>
              <c:showPercent val="0"/>
              <c:showBubbleSize val="0"/>
              <c:extLst>
                <c:ext xmlns:c15="http://schemas.microsoft.com/office/drawing/2012/chart" uri="{CE6537A1-D6FC-4f65-9D91-7224C49458BB}">
                  <c15:layout>
                    <c:manualLayout>
                      <c:w val="0.28709583227090651"/>
                      <c:h val="4.6325173512656755E-2"/>
                    </c:manualLayout>
                  </c15:layout>
                </c:ext>
                <c:ext xmlns:c16="http://schemas.microsoft.com/office/drawing/2014/chart" uri="{C3380CC4-5D6E-409C-BE32-E72D297353CC}">
                  <c16:uniqueId val="{00000005-0BA7-417C-B31C-4F58E37D0608}"/>
                </c:ext>
              </c:extLst>
            </c:dLbl>
            <c:dLbl>
              <c:idx val="9"/>
              <c:dLblPos val="outEnd"/>
              <c:showLegendKey val="0"/>
              <c:showVal val="1"/>
              <c:showCatName val="0"/>
              <c:showSerName val="0"/>
              <c:showPercent val="0"/>
              <c:showBubbleSize val="0"/>
              <c:extLst>
                <c:ext xmlns:c15="http://schemas.microsoft.com/office/drawing/2012/chart" uri="{CE6537A1-D6FC-4f65-9D91-7224C49458BB}">
                  <c15:layout>
                    <c:manualLayout>
                      <c:w val="0.37849881145282416"/>
                      <c:h val="4.6325173512656755E-2"/>
                    </c:manualLayout>
                  </c15:layout>
                </c:ext>
                <c:ext xmlns:c16="http://schemas.microsoft.com/office/drawing/2014/chart" uri="{C3380CC4-5D6E-409C-BE32-E72D297353CC}">
                  <c16:uniqueId val="{00000006-0BA7-417C-B31C-4F58E37D0608}"/>
                </c:ext>
              </c:extLst>
            </c:dLbl>
            <c:dLbl>
              <c:idx val="10"/>
              <c:dLblPos val="outEnd"/>
              <c:showLegendKey val="0"/>
              <c:showVal val="1"/>
              <c:showCatName val="0"/>
              <c:showSerName val="0"/>
              <c:showPercent val="0"/>
              <c:showBubbleSize val="0"/>
              <c:extLst>
                <c:ext xmlns:c15="http://schemas.microsoft.com/office/drawing/2012/chart" uri="{CE6537A1-D6FC-4f65-9D91-7224C49458BB}">
                  <c15:layout>
                    <c:manualLayout>
                      <c:w val="0.2609806953617872"/>
                      <c:h val="4.6325173512656755E-2"/>
                    </c:manualLayout>
                  </c15:layout>
                </c:ext>
                <c:ext xmlns:c16="http://schemas.microsoft.com/office/drawing/2014/chart" uri="{C3380CC4-5D6E-409C-BE32-E72D297353CC}">
                  <c16:uniqueId val="{00000007-0BA7-417C-B31C-4F58E37D0608}"/>
                </c:ext>
              </c:extLst>
            </c:dLbl>
            <c:dLbl>
              <c:idx val="12"/>
              <c:dLblPos val="outEnd"/>
              <c:showLegendKey val="0"/>
              <c:showVal val="1"/>
              <c:showCatName val="0"/>
              <c:showSerName val="0"/>
              <c:showPercent val="0"/>
              <c:showBubbleSize val="0"/>
              <c:extLst>
                <c:ext xmlns:c15="http://schemas.microsoft.com/office/drawing/2012/chart" uri="{CE6537A1-D6FC-4f65-9D91-7224C49458BB}">
                  <c15:layout>
                    <c:manualLayout>
                      <c:w val="0.28709583227090651"/>
                      <c:h val="4.6325173512656755E-2"/>
                    </c:manualLayout>
                  </c15:layout>
                </c:ext>
                <c:ext xmlns:c16="http://schemas.microsoft.com/office/drawing/2014/chart" uri="{C3380CC4-5D6E-409C-BE32-E72D297353CC}">
                  <c16:uniqueId val="{00000008-0BA7-417C-B31C-4F58E37D0608}"/>
                </c:ext>
              </c:extLst>
            </c:dLbl>
            <c:dLbl>
              <c:idx val="14"/>
              <c:dLblPos val="outEnd"/>
              <c:showLegendKey val="0"/>
              <c:showVal val="1"/>
              <c:showCatName val="0"/>
              <c:showSerName val="0"/>
              <c:showPercent val="0"/>
              <c:showBubbleSize val="0"/>
              <c:extLst>
                <c:ext xmlns:c15="http://schemas.microsoft.com/office/drawing/2012/chart" uri="{CE6537A1-D6FC-4f65-9D91-7224C49458BB}">
                  <c15:layout>
                    <c:manualLayout>
                      <c:w val="0.33932610608914515"/>
                      <c:h val="4.6325173512656755E-2"/>
                    </c:manualLayout>
                  </c15:layout>
                </c:ext>
                <c:ext xmlns:c16="http://schemas.microsoft.com/office/drawing/2014/chart" uri="{C3380CC4-5D6E-409C-BE32-E72D297353CC}">
                  <c16:uniqueId val="{00000009-0BA7-417C-B31C-4F58E37D0608}"/>
                </c:ext>
              </c:extLst>
            </c:dLbl>
            <c:dLbl>
              <c:idx val="15"/>
              <c:dLblPos val="outEnd"/>
              <c:showLegendKey val="0"/>
              <c:showVal val="1"/>
              <c:showCatName val="0"/>
              <c:showSerName val="0"/>
              <c:showPercent val="0"/>
              <c:showBubbleSize val="0"/>
              <c:extLst>
                <c:ext xmlns:c15="http://schemas.microsoft.com/office/drawing/2012/chart" uri="{CE6537A1-D6FC-4f65-9D91-7224C49458BB}">
                  <c15:layout>
                    <c:manualLayout>
                      <c:w val="0.37849881145282416"/>
                      <c:h val="4.6325173512656755E-2"/>
                    </c:manualLayout>
                  </c15:layout>
                </c:ext>
                <c:ext xmlns:c16="http://schemas.microsoft.com/office/drawing/2014/chart" uri="{C3380CC4-5D6E-409C-BE32-E72D297353CC}">
                  <c16:uniqueId val="{0000000A-0BA7-417C-B31C-4F58E37D0608}"/>
                </c:ext>
              </c:extLst>
            </c:dLbl>
            <c:dLbl>
              <c:idx val="16"/>
              <c:dLblPos val="outEnd"/>
              <c:showLegendKey val="0"/>
              <c:showVal val="1"/>
              <c:showCatName val="0"/>
              <c:showSerName val="0"/>
              <c:showPercent val="0"/>
              <c:showBubbleSize val="0"/>
              <c:extLst>
                <c:ext xmlns:c15="http://schemas.microsoft.com/office/drawing/2012/chart" uri="{CE6537A1-D6FC-4f65-9D91-7224C49458BB}">
                  <c15:layout>
                    <c:manualLayout>
                      <c:w val="0.31321096918002583"/>
                      <c:h val="4.6325173512656755E-2"/>
                    </c:manualLayout>
                  </c15:layout>
                </c:ext>
                <c:ext xmlns:c16="http://schemas.microsoft.com/office/drawing/2014/chart" uri="{C3380CC4-5D6E-409C-BE32-E72D297353CC}">
                  <c16:uniqueId val="{0000000B-0BA7-417C-B31C-4F58E37D0608}"/>
                </c:ext>
              </c:extLst>
            </c:dLbl>
            <c:dLbl>
              <c:idx val="17"/>
              <c:dLblPos val="outEnd"/>
              <c:showLegendKey val="0"/>
              <c:showVal val="1"/>
              <c:showCatName val="0"/>
              <c:showSerName val="0"/>
              <c:showPercent val="0"/>
              <c:showBubbleSize val="0"/>
              <c:extLst>
                <c:ext xmlns:c15="http://schemas.microsoft.com/office/drawing/2012/chart" uri="{CE6537A1-D6FC-4f65-9D91-7224C49458BB}">
                  <c15:layout>
                    <c:manualLayout>
                      <c:w val="0.32626853763458546"/>
                      <c:h val="4.6325173512656755E-2"/>
                    </c:manualLayout>
                  </c15:layout>
                </c:ext>
                <c:ext xmlns:c16="http://schemas.microsoft.com/office/drawing/2014/chart" uri="{C3380CC4-5D6E-409C-BE32-E72D297353CC}">
                  <c16:uniqueId val="{0000000C-0BA7-417C-B31C-4F58E37D0608}"/>
                </c:ext>
              </c:extLst>
            </c:dLbl>
            <c:dLbl>
              <c:idx val="18"/>
              <c:dLblPos val="outEnd"/>
              <c:showLegendKey val="0"/>
              <c:showVal val="1"/>
              <c:showCatName val="0"/>
              <c:showSerName val="0"/>
              <c:showPercent val="0"/>
              <c:showBubbleSize val="0"/>
              <c:extLst>
                <c:ext xmlns:c15="http://schemas.microsoft.com/office/drawing/2012/chart" uri="{CE6537A1-D6FC-4f65-9D91-7224C49458BB}">
                  <c15:layout>
                    <c:manualLayout>
                      <c:w val="0.31321096918002583"/>
                      <c:h val="4.6325173512656755E-2"/>
                    </c:manualLayout>
                  </c15:layout>
                </c:ext>
                <c:ext xmlns:c16="http://schemas.microsoft.com/office/drawing/2014/chart" uri="{C3380CC4-5D6E-409C-BE32-E72D297353CC}">
                  <c16:uniqueId val="{0000000D-0BA7-417C-B31C-4F58E37D0608}"/>
                </c:ext>
              </c:extLst>
            </c:dLbl>
            <c:dLbl>
              <c:idx val="19"/>
              <c:dLblPos val="outEnd"/>
              <c:showLegendKey val="0"/>
              <c:showVal val="1"/>
              <c:showCatName val="0"/>
              <c:showSerName val="0"/>
              <c:showPercent val="0"/>
              <c:showBubbleSize val="0"/>
              <c:extLst>
                <c:ext xmlns:c15="http://schemas.microsoft.com/office/drawing/2012/chart" uri="{CE6537A1-D6FC-4f65-9D91-7224C49458BB}">
                  <c15:layout>
                    <c:manualLayout>
                      <c:w val="0.36544124299826447"/>
                      <c:h val="4.6325173512656755E-2"/>
                    </c:manualLayout>
                  </c15:layout>
                </c:ext>
                <c:ext xmlns:c16="http://schemas.microsoft.com/office/drawing/2014/chart" uri="{C3380CC4-5D6E-409C-BE32-E72D297353CC}">
                  <c16:uniqueId val="{0000000E-0BA7-417C-B31C-4F58E37D0608}"/>
                </c:ext>
              </c:extLst>
            </c:dLbl>
            <c:dLbl>
              <c:idx val="20"/>
              <c:dLblPos val="outEnd"/>
              <c:showLegendKey val="0"/>
              <c:showVal val="1"/>
              <c:showCatName val="0"/>
              <c:showSerName val="0"/>
              <c:showPercent val="0"/>
              <c:showBubbleSize val="0"/>
              <c:extLst>
                <c:ext xmlns:c15="http://schemas.microsoft.com/office/drawing/2012/chart" uri="{CE6537A1-D6FC-4f65-9D91-7224C49458BB}">
                  <c15:layout>
                    <c:manualLayout>
                      <c:w val="0.32626853763458546"/>
                      <c:h val="4.6325173512656755E-2"/>
                    </c:manualLayout>
                  </c15:layout>
                </c:ext>
                <c:ext xmlns:c16="http://schemas.microsoft.com/office/drawing/2014/chart" uri="{C3380CC4-5D6E-409C-BE32-E72D297353CC}">
                  <c16:uniqueId val="{0000000F-0BA7-417C-B31C-4F58E37D0608}"/>
                </c:ext>
              </c:extLst>
            </c:dLbl>
            <c:dLbl>
              <c:idx val="21"/>
              <c:dLblPos val="outEnd"/>
              <c:showLegendKey val="0"/>
              <c:showVal val="1"/>
              <c:showCatName val="0"/>
              <c:showSerName val="0"/>
              <c:showPercent val="0"/>
              <c:showBubbleSize val="0"/>
              <c:extLst>
                <c:ext xmlns:c15="http://schemas.microsoft.com/office/drawing/2012/chart" uri="{CE6537A1-D6FC-4f65-9D91-7224C49458BB}">
                  <c15:layout>
                    <c:manualLayout>
                      <c:w val="0.33932610608914515"/>
                      <c:h val="4.6325173512656755E-2"/>
                    </c:manualLayout>
                  </c15:layout>
                </c:ext>
                <c:ext xmlns:c16="http://schemas.microsoft.com/office/drawing/2014/chart" uri="{C3380CC4-5D6E-409C-BE32-E72D297353CC}">
                  <c16:uniqueId val="{00000010-0BA7-417C-B31C-4F58E37D0608}"/>
                </c:ext>
              </c:extLst>
            </c:dLbl>
            <c:numFmt formatCode="0\ %" sourceLinked="0"/>
            <c:spPr>
              <a:noFill/>
              <a:ln>
                <a:noFill/>
              </a:ln>
              <a:effectLst/>
            </c:spPr>
            <c:txPr>
              <a:bodyPr vertOverflow="overflow" horzOverflow="overflow" wrap="none" lIns="0" tIns="0" rIns="0" bIns="0">
                <a:spAutoFit/>
              </a:bodyPr>
              <a:lstStyle/>
              <a:p>
                <a:pPr>
                  <a:defRPr sz="900">
                    <a:latin typeface="+mn-lt"/>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Tabelle1!$A$14:$A$24</c:f>
              <c:strCache>
                <c:ptCount val="11"/>
                <c:pt idx="0">
                  <c:v>tolerante/inklusive Unternehmenskultur (Diversität)</c:v>
                </c:pt>
                <c:pt idx="1">
                  <c:v>attraktive Standorte</c:v>
                </c:pt>
                <c:pt idx="2">
                  <c:v>Homeoffice und Flexworkmodelle</c:v>
                </c:pt>
                <c:pt idx="3">
                  <c:v>Bekanntheit</c:v>
                </c:pt>
                <c:pt idx="4">
                  <c:v>Innovationsstärke</c:v>
                </c:pt>
                <c:pt idx="5">
                  <c:v>moderne Arbeitsbedingungen (z. B. technische Ausstattung)</c:v>
                </c:pt>
                <c:pt idx="6">
                  <c:v>Weiterbildungsmöglichkeiten</c:v>
                </c:pt>
                <c:pt idx="7">
                  <c:v>attraktive Gehälter</c:v>
                </c:pt>
                <c:pt idx="8">
                  <c:v>Karrieremöglichkeiten</c:v>
                </c:pt>
                <c:pt idx="9">
                  <c:v>internationale Karrierechancen/Einsatzmöglichkeiten</c:v>
                </c:pt>
                <c:pt idx="10">
                  <c:v>Aufstellung als Arbeitgeber insgesamt</c:v>
                </c:pt>
              </c:strCache>
            </c:strRef>
          </c:cat>
          <c:val>
            <c:numRef>
              <c:f>Tabelle1!$B$14:$B$24</c:f>
              <c:numCache>
                <c:formatCode>0%;\-0%</c:formatCode>
                <c:ptCount val="11"/>
                <c:pt idx="0">
                  <c:v>0.19</c:v>
                </c:pt>
                <c:pt idx="1">
                  <c:v>0.18</c:v>
                </c:pt>
                <c:pt idx="2">
                  <c:v>0.14000000000000001</c:v>
                </c:pt>
                <c:pt idx="3">
                  <c:v>0.13</c:v>
                </c:pt>
                <c:pt idx="4">
                  <c:v>0.12</c:v>
                </c:pt>
                <c:pt idx="5">
                  <c:v>0.11</c:v>
                </c:pt>
                <c:pt idx="6">
                  <c:v>0.11</c:v>
                </c:pt>
                <c:pt idx="7">
                  <c:v>0.11</c:v>
                </c:pt>
                <c:pt idx="8">
                  <c:v>0.1</c:v>
                </c:pt>
                <c:pt idx="9">
                  <c:v>7.0000000000000007E-2</c:v>
                </c:pt>
                <c:pt idx="10" formatCode="00\ %">
                  <c:v>0.21</c:v>
                </c:pt>
              </c:numCache>
            </c:numRef>
          </c:val>
          <c:extLst>
            <c:ext xmlns:c16="http://schemas.microsoft.com/office/drawing/2014/chart" uri="{C3380CC4-5D6E-409C-BE32-E72D297353CC}">
              <c16:uniqueId val="{00000011-0BA7-417C-B31C-4F58E37D0608}"/>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684541483997797"/>
          <c:h val="0.99907125831812538"/>
        </c:manualLayout>
      </c:layout>
      <c:barChart>
        <c:barDir val="bar"/>
        <c:grouping val="clustered"/>
        <c:varyColors val="0"/>
        <c:ser>
          <c:idx val="0"/>
          <c:order val="0"/>
          <c:tx>
            <c:strRef>
              <c:f>Tabelle1!$B$1</c:f>
              <c:strCache>
                <c:ptCount val="1"/>
                <c:pt idx="0">
                  <c:v>Konzerne</c:v>
                </c:pt>
              </c:strCache>
            </c:strRef>
          </c:tx>
          <c:spPr>
            <a:solidFill>
              <a:srgbClr val="FE7C39"/>
            </a:solidFill>
            <a:effectLst/>
          </c:spPr>
          <c:invertIfNegative val="0"/>
          <c:dLbls>
            <c:numFmt formatCode="0\ %" sourceLinked="0"/>
            <c:spPr>
              <a:noFill/>
              <a:ln>
                <a:noFill/>
              </a:ln>
              <a:effectLst/>
            </c:spPr>
            <c:txPr>
              <a:bodyPr vertOverflow="overflow" horzOverflow="overflow" wrap="none" lIns="0" tIns="0" rIns="0" bIns="0">
                <a:spAutoFit/>
              </a:bodyPr>
              <a:lstStyle/>
              <a:p>
                <a:pPr>
                  <a:defRPr sz="9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Tabelle1!$A$14:$A$24</c:f>
              <c:strCache>
                <c:ptCount val="11"/>
                <c:pt idx="0">
                  <c:v>tolerante/inklusive Unternehmenskultur (Diversität)</c:v>
                </c:pt>
                <c:pt idx="1">
                  <c:v>attraktive Standorte</c:v>
                </c:pt>
                <c:pt idx="2">
                  <c:v>Homeoffice und Flexworkmodelle</c:v>
                </c:pt>
                <c:pt idx="3">
                  <c:v>Bekanntheit</c:v>
                </c:pt>
                <c:pt idx="4">
                  <c:v>Innovationsstärke</c:v>
                </c:pt>
                <c:pt idx="5">
                  <c:v>moderne Arbeitsbedingungen (z. B. technische Ausstattung)</c:v>
                </c:pt>
                <c:pt idx="6">
                  <c:v>Weiterbildungsmöglichkeiten</c:v>
                </c:pt>
                <c:pt idx="7">
                  <c:v>attraktive Gehälter</c:v>
                </c:pt>
                <c:pt idx="8">
                  <c:v>Karrieremöglichkeiten</c:v>
                </c:pt>
                <c:pt idx="9">
                  <c:v>internationale Karrierechancen/Einsatzmöglichkeiten</c:v>
                </c:pt>
                <c:pt idx="10">
                  <c:v>Aufstellung als Arbeitgeber insgesamt</c:v>
                </c:pt>
              </c:strCache>
            </c:strRef>
          </c:cat>
          <c:val>
            <c:numRef>
              <c:f>Tabelle1!$B$14:$B$24</c:f>
              <c:numCache>
                <c:formatCode>0%;\-0%</c:formatCode>
                <c:ptCount val="11"/>
                <c:pt idx="0">
                  <c:v>0.2</c:v>
                </c:pt>
                <c:pt idx="1">
                  <c:v>0.37</c:v>
                </c:pt>
                <c:pt idx="2">
                  <c:v>0.32</c:v>
                </c:pt>
                <c:pt idx="3">
                  <c:v>0.55000000000000004</c:v>
                </c:pt>
                <c:pt idx="4">
                  <c:v>0.28000000000000003</c:v>
                </c:pt>
                <c:pt idx="5">
                  <c:v>0.42</c:v>
                </c:pt>
                <c:pt idx="6">
                  <c:v>0.46</c:v>
                </c:pt>
                <c:pt idx="7">
                  <c:v>0.47</c:v>
                </c:pt>
                <c:pt idx="8">
                  <c:v>0.51</c:v>
                </c:pt>
                <c:pt idx="9">
                  <c:v>0.56000000000000005</c:v>
                </c:pt>
                <c:pt idx="10">
                  <c:v>0.31</c:v>
                </c:pt>
              </c:numCache>
            </c:numRef>
          </c:val>
          <c:extLst>
            <c:ext xmlns:c16="http://schemas.microsoft.com/office/drawing/2014/chart" uri="{C3380CC4-5D6E-409C-BE32-E72D297353CC}">
              <c16:uniqueId val="{00000000-EC3D-452F-992D-ABF10BE198A4}"/>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3221204516682743"/>
          <c:h val="0.99907125831812538"/>
        </c:manualLayout>
      </c:layout>
      <c:barChart>
        <c:barDir val="bar"/>
        <c:grouping val="clustered"/>
        <c:varyColors val="0"/>
        <c:ser>
          <c:idx val="0"/>
          <c:order val="0"/>
          <c:tx>
            <c:strRef>
              <c:f>Tabelle1!$B$1</c:f>
              <c:strCache>
                <c:ptCount val="1"/>
                <c:pt idx="0">
                  <c:v>Start-up Unternehmen</c:v>
                </c:pt>
              </c:strCache>
            </c:strRef>
          </c:tx>
          <c:spPr>
            <a:solidFill>
              <a:srgbClr val="FFAA72"/>
            </a:solidFill>
            <a:effectLst/>
          </c:spPr>
          <c:invertIfNegative val="0"/>
          <c:dLbls>
            <c:numFmt formatCode="0\ %" sourceLinked="0"/>
            <c:spPr>
              <a:noFill/>
              <a:ln>
                <a:noFill/>
              </a:ln>
              <a:effectLst/>
            </c:spPr>
            <c:txPr>
              <a:bodyPr wrap="none" lIns="72000" tIns="0" rIns="0" bIns="0"/>
              <a:lstStyle/>
              <a:p>
                <a:pPr>
                  <a:defRPr sz="900">
                    <a:latin typeface="+mn-lt"/>
                  </a:defRPr>
                </a:pPr>
                <a:endParaRPr lang="de-DE"/>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Tabelle1!$A$14:$A$24</c:f>
              <c:strCache>
                <c:ptCount val="11"/>
                <c:pt idx="0">
                  <c:v>tolerante/inklusive Unternehmenskultur (Diversität)</c:v>
                </c:pt>
                <c:pt idx="1">
                  <c:v>attraktive Standorte</c:v>
                </c:pt>
                <c:pt idx="2">
                  <c:v>Homeoffice und Flexworkmodelle</c:v>
                </c:pt>
                <c:pt idx="3">
                  <c:v>Bekanntheit</c:v>
                </c:pt>
                <c:pt idx="4">
                  <c:v>Innovationsstärke</c:v>
                </c:pt>
                <c:pt idx="5">
                  <c:v>moderne Arbeitsbedingungen (z. B. technische Ausstattung)</c:v>
                </c:pt>
                <c:pt idx="6">
                  <c:v>Weiterbildungsmöglichkeiten</c:v>
                </c:pt>
                <c:pt idx="7">
                  <c:v>attraktive Gehälter</c:v>
                </c:pt>
                <c:pt idx="8">
                  <c:v>Karrieremöglichkeiten</c:v>
                </c:pt>
                <c:pt idx="9">
                  <c:v>internationale Karrierechancen/Einsatzmöglichkeiten</c:v>
                </c:pt>
                <c:pt idx="10">
                  <c:v>Aufstellung als Arbeitgeber insgesamt</c:v>
                </c:pt>
              </c:strCache>
            </c:strRef>
          </c:cat>
          <c:val>
            <c:numRef>
              <c:f>Tabelle1!$B$14:$B$24</c:f>
              <c:numCache>
                <c:formatCode>0%;\-0%</c:formatCode>
                <c:ptCount val="11"/>
                <c:pt idx="0">
                  <c:v>0.21</c:v>
                </c:pt>
                <c:pt idx="1">
                  <c:v>0.14000000000000001</c:v>
                </c:pt>
                <c:pt idx="2">
                  <c:v>0.23</c:v>
                </c:pt>
                <c:pt idx="3">
                  <c:v>0.08</c:v>
                </c:pt>
                <c:pt idx="4">
                  <c:v>0.33</c:v>
                </c:pt>
                <c:pt idx="5">
                  <c:v>0.26</c:v>
                </c:pt>
                <c:pt idx="6">
                  <c:v>0.11</c:v>
                </c:pt>
                <c:pt idx="7">
                  <c:v>0.1</c:v>
                </c:pt>
                <c:pt idx="8">
                  <c:v>0.15</c:v>
                </c:pt>
                <c:pt idx="9">
                  <c:v>0.12</c:v>
                </c:pt>
                <c:pt idx="10">
                  <c:v>0.11</c:v>
                </c:pt>
              </c:numCache>
            </c:numRef>
          </c:val>
          <c:extLst>
            <c:ext xmlns:c16="http://schemas.microsoft.com/office/drawing/2014/chart" uri="{C3380CC4-5D6E-409C-BE32-E72D297353CC}">
              <c16:uniqueId val="{00000000-9CBB-4903-93F7-5389795ABCE4}"/>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2774367670242E-2"/>
          <c:y val="9.2874168187464005E-4"/>
          <c:w val="0.9451570421803045"/>
          <c:h val="0.99907125831812538"/>
        </c:manualLayout>
      </c:layout>
      <c:barChart>
        <c:barDir val="bar"/>
        <c:grouping val="clustered"/>
        <c:varyColors val="0"/>
        <c:ser>
          <c:idx val="0"/>
          <c:order val="0"/>
          <c:tx>
            <c:strRef>
              <c:f>Tabelle1!$B$1</c:f>
              <c:strCache>
                <c:ptCount val="1"/>
                <c:pt idx="0">
                  <c:v>Nichtregierungsorganisationen (NGO)</c:v>
                </c:pt>
              </c:strCache>
            </c:strRef>
          </c:tx>
          <c:spPr>
            <a:solidFill>
              <a:srgbClr val="A1A8B3"/>
            </a:solidFill>
            <a:effectLst/>
          </c:spPr>
          <c:invertIfNegative val="0"/>
          <c:dLbls>
            <c:numFmt formatCode="0\ %" sourceLinked="0"/>
            <c:spPr>
              <a:noFill/>
              <a:ln>
                <a:noFill/>
              </a:ln>
              <a:effectLst/>
            </c:spPr>
            <c:txPr>
              <a:bodyPr wrap="none" lIns="72000" tIns="0" rIns="0" bIns="0"/>
              <a:lstStyle/>
              <a:p>
                <a:pPr>
                  <a:defRPr sz="9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Tabelle1!$A$14:$A$24</c:f>
              <c:strCache>
                <c:ptCount val="11"/>
                <c:pt idx="0">
                  <c:v>tolerante/inklusive Unternehmenskultur (Diversität)</c:v>
                </c:pt>
                <c:pt idx="1">
                  <c:v>attraktive Standorte</c:v>
                </c:pt>
                <c:pt idx="2">
                  <c:v>Homeoffice und Flexworkmodelle</c:v>
                </c:pt>
                <c:pt idx="3">
                  <c:v>Bekanntheit</c:v>
                </c:pt>
                <c:pt idx="4">
                  <c:v>Innovationsstärke</c:v>
                </c:pt>
                <c:pt idx="5">
                  <c:v>moderne Arbeitsbedingungen (z. B. technische Ausstattung)</c:v>
                </c:pt>
                <c:pt idx="6">
                  <c:v>Weiterbildungsmöglichkeiten</c:v>
                </c:pt>
                <c:pt idx="7">
                  <c:v>attraktive Gehälter</c:v>
                </c:pt>
                <c:pt idx="8">
                  <c:v>Karrieremöglichkeiten</c:v>
                </c:pt>
                <c:pt idx="9">
                  <c:v>internationale Karrierechancen/Einsatzmöglichkeiten</c:v>
                </c:pt>
                <c:pt idx="10">
                  <c:v>Aufstellung als Arbeitgeber insgesamt</c:v>
                </c:pt>
              </c:strCache>
            </c:strRef>
          </c:cat>
          <c:val>
            <c:numRef>
              <c:f>Tabelle1!$B$14:$B$24</c:f>
              <c:numCache>
                <c:formatCode>0%;\-0%</c:formatCode>
                <c:ptCount val="11"/>
                <c:pt idx="0">
                  <c:v>0.14000000000000001</c:v>
                </c:pt>
                <c:pt idx="1">
                  <c:v>0.06</c:v>
                </c:pt>
                <c:pt idx="2">
                  <c:v>7.0000000000000007E-2</c:v>
                </c:pt>
                <c:pt idx="3">
                  <c:v>0.06</c:v>
                </c:pt>
                <c:pt idx="4">
                  <c:v>7.0000000000000007E-2</c:v>
                </c:pt>
                <c:pt idx="5">
                  <c:v>0.06</c:v>
                </c:pt>
                <c:pt idx="6">
                  <c:v>7.0000000000000007E-2</c:v>
                </c:pt>
                <c:pt idx="7">
                  <c:v>0.06</c:v>
                </c:pt>
                <c:pt idx="8">
                  <c:v>0.05</c:v>
                </c:pt>
                <c:pt idx="9">
                  <c:v>0.1</c:v>
                </c:pt>
                <c:pt idx="10">
                  <c:v>7.0000000000000007E-2</c:v>
                </c:pt>
              </c:numCache>
            </c:numRef>
          </c:val>
          <c:extLst>
            <c:ext xmlns:c16="http://schemas.microsoft.com/office/drawing/2014/chart" uri="{C3380CC4-5D6E-409C-BE32-E72D297353CC}">
              <c16:uniqueId val="{00000000-BDFA-42CB-B51A-977CFD748DA0}"/>
            </c:ext>
          </c:extLst>
        </c:ser>
        <c:dLbls>
          <c:showLegendKey val="0"/>
          <c:showVal val="0"/>
          <c:showCatName val="0"/>
          <c:showSerName val="0"/>
          <c:showPercent val="0"/>
          <c:showBubbleSize val="0"/>
        </c:dLbls>
        <c:gapWidth val="40"/>
        <c:axId val="137019392"/>
        <c:axId val="137020928"/>
      </c:barChart>
      <c:catAx>
        <c:axId val="137019392"/>
        <c:scaling>
          <c:orientation val="maxMin"/>
        </c:scaling>
        <c:delete val="0"/>
        <c:axPos val="l"/>
        <c:numFmt formatCode="General" sourceLinked="0"/>
        <c:majorTickMark val="out"/>
        <c:minorTickMark val="none"/>
        <c:tickLblPos val="none"/>
        <c:spPr>
          <a:ln>
            <a:noFill/>
          </a:ln>
        </c:spPr>
        <c:txPr>
          <a:bodyPr/>
          <a:lstStyle/>
          <a:p>
            <a:pPr algn="r">
              <a:defRPr sz="1100">
                <a:latin typeface="+mj-lt"/>
              </a:defRPr>
            </a:pPr>
            <a:endParaRPr lang="de-DE"/>
          </a:p>
        </c:txPr>
        <c:crossAx val="137020928"/>
        <c:crosses val="autoZero"/>
        <c:auto val="0"/>
        <c:lblAlgn val="ctr"/>
        <c:lblOffset val="100"/>
        <c:tickLblSkip val="1"/>
        <c:noMultiLvlLbl val="0"/>
      </c:catAx>
      <c:valAx>
        <c:axId val="137020928"/>
        <c:scaling>
          <c:orientation val="minMax"/>
          <c:max val="1"/>
          <c:min val="0"/>
        </c:scaling>
        <c:delete val="1"/>
        <c:axPos val="b"/>
        <c:majorGridlines>
          <c:spPr>
            <a:ln>
              <a:noFill/>
            </a:ln>
          </c:spPr>
        </c:majorGridlines>
        <c:numFmt formatCode="0%" sourceLinked="0"/>
        <c:majorTickMark val="out"/>
        <c:minorTickMark val="none"/>
        <c:tickLblPos val="none"/>
        <c:crossAx val="137019392"/>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FD109_19888D06.xml><?xml version="1.0" encoding="utf-8"?>
<p188:cmLst xmlns:a="http://schemas.openxmlformats.org/drawingml/2006/main" xmlns:r="http://schemas.openxmlformats.org/officeDocument/2006/relationships" xmlns:p188="http://schemas.microsoft.com/office/powerpoint/2018/8/main">
  <p188:cm id="{23995D27-BB8A-42DD-8AD1-75EAD2215292}" authorId="{710E6DA9-AC08-E55A-FA2E-8C84BF71F547}" created="2025-07-29T10:28:54.086" startDate="2025-07-29T10:28:54.086" dueDate="2025-07-29T10:28:54.086" assignedTo="{710E6DA9-AC08-E55A-FA2E-8C84BF71F547}" title="@Christina Müller (DE) : Sollten wir hier noch ergänzen, dass bei den anderen Unternehmenstypen, die Wahrnehmung der regionalen Verwurzelung etwas zugenommen hat?">
    <ac:deMkLst xmlns:ac="http://schemas.microsoft.com/office/drawing/2013/main/command">
      <pc:docMk xmlns:pc="http://schemas.microsoft.com/office/powerpoint/2013/main/command"/>
      <pc:sldMk xmlns:pc="http://schemas.microsoft.com/office/powerpoint/2013/main/command" cId="428379398" sldId="2147471625"/>
      <ac:spMk id="28" creationId="{52EBA305-E96A-E55B-0BF0-0536FBDBF13D}"/>
    </ac:deMkLst>
    <p188:replyLst>
      <p188:reply id="{5CEE5524-C96C-463A-B726-3AE2356E9AB6}" authorId="{35DD2F53-50B6-F942-4F84-862BED8A140A}" created="2025-07-29T11:19:13.489">
        <p188:txBody>
          <a:bodyPr/>
          <a:lstStyle/>
          <a:p>
            <a:r>
              <a:rPr lang="de-DE"/>
              <a:t>[@Simone Huth (DE)] Das bedingt sich ja. Ich würde das nicht hervorheben. </a:t>
            </a:r>
          </a:p>
        </p188:txBody>
      </p188:reply>
      <p188:reply id="{575EBA1A-A6AC-4CFA-BA17-7E68974C1E14}" authorId="{35DD2F53-50B6-F942-4F84-862BED8A140A}" created="2025-07-29T11:20:14.308">
        <p188:txBody>
          <a:bodyPr/>
          <a:lstStyle/>
          <a:p>
            <a:r>
              <a:rPr lang="de-DE"/>
              <a:t>Ich finde die Tabelle in dieser Form schwer lesbar. Wir sollten zwischen den Unternehmenstypen dickere Linien ziehen. Ich habe das hier mal gemacht</a:t>
            </a:r>
          </a:p>
        </p188:txBody>
      </p188:reply>
    </p188:replyLst>
    <p188:txBody>
      <a:bodyPr/>
      <a:lstStyle/>
      <a:p>
        <a:r>
          <a:rPr lang="en-US"/>
          <a:t>[@Christina Müller (DE)] : Sollten wir hier noch ergänzen, dass bei den anderen Unternehmenstypen, die Wahrnehmung der regionalen Verwurzelung etwas zugenommen hat?</a:t>
        </a:r>
      </a:p>
    </p188:txBody>
    <p188:extLst>
      <p:ext xmlns:p="http://schemas.openxmlformats.org/presentationml/2006/main" uri="{5BB2D875-25FF-4072-B9AC-8F64D62656EB}">
        <p228:taskDetails xmlns:p228="http://schemas.microsoft.com/office/powerpoint/2022/08/main">
          <p228:history>
            <p228:event time="2025-07-29T10:28:54.086" id="{9751E369-414D-414E-A1EB-15D658241471}">
              <p228:atrbtn authorId="{710E6DA9-AC08-E55A-FA2E-8C84BF71F547}"/>
              <p228:anchr>
                <p228:comment id="{23995D27-BB8A-42DD-8AD1-75EAD2215292}"/>
              </p228:anchr>
              <p228:add/>
            </p228:event>
            <p228:event time="2025-07-29T10:28:54.086" id="{0F7EA559-92DE-4058-94EA-F40F5097A8DE}">
              <p228:atrbtn authorId="{710E6DA9-AC08-E55A-FA2E-8C84BF71F547}"/>
              <p228:anchr>
                <p228:comment id="{23995D27-BB8A-42DD-8AD1-75EAD2215292}"/>
              </p228:anchr>
              <p228:asgn authorId="{35DD2F53-50B6-F942-4F84-862BED8A140A}"/>
            </p228:event>
            <p228:event time="2025-07-29T10:28:54.086" id="{D0B23B44-3338-4CFB-ACEE-4DB1749F0A83}">
              <p228:atrbtn authorId="{710E6DA9-AC08-E55A-FA2E-8C84BF71F547}"/>
              <p228:anchr>
                <p228:comment id="{23995D27-BB8A-42DD-8AD1-75EAD2215292}"/>
              </p228:anchr>
              <p228:title val="@Christina Müller (DE) : Sollten wir hier noch ergänzen, dass bei den anderen Unternehmenstypen, die Wahrnehmung der regionalen Verwurzelung etwas zugenommen hat?"/>
            </p228:event>
            <p228:event time="2025-07-29T10:28:54.086" id="{DEC6BB9F-AA00-4E3D-807A-E73196592398}">
              <p228:atrbtn authorId="{710E6DA9-AC08-E55A-FA2E-8C84BF71F547}"/>
              <p228:anchr>
                <p228:comment id="{23995D27-BB8A-42DD-8AD1-75EAD2215292}"/>
              </p228:anchr>
              <p228:date stDt="2025-07-29T10:28:54.086" endDt="2025-07-29T10:28:54.086"/>
            </p228:event>
            <p228:event time="2025-07-29T11:19:13.489" id="{C4942DD3-5914-4A5B-B051-5C9BE6B79488}">
              <p228:atrbtn authorId="{35DD2F53-50B6-F942-4F84-862BED8A140A}"/>
              <p228:anchr>
                <p228:comment id="{5CEE5524-C96C-463A-B726-3AE2356E9AB6}"/>
              </p228:anchr>
              <p228:unasgnAll/>
            </p228:event>
            <p228:event time="2025-07-29T11:19:13.489" id="{A3093A65-6CD3-432A-AB70-5F5A7A692982}">
              <p228:atrbtn authorId="{35DD2F53-50B6-F942-4F84-862BED8A140A}"/>
              <p228:anchr>
                <p228:comment id="{5CEE5524-C96C-463A-B726-3AE2356E9AB6}"/>
              </p228:anchr>
              <p228:asgn authorId="{710E6DA9-AC08-E55A-FA2E-8C84BF71F547}"/>
            </p228:event>
          </p228:history>
        </p228:taskDetails>
      </p:ext>
    </p188:extLst>
  </p188:cm>
</p188:cmLst>
</file>

<file path=ppt/comments/modernComment_7FFFD110_21D3AC07.xml><?xml version="1.0" encoding="utf-8"?>
<p188:cmLst xmlns:a="http://schemas.openxmlformats.org/drawingml/2006/main" xmlns:r="http://schemas.openxmlformats.org/officeDocument/2006/relationships" xmlns:p188="http://schemas.microsoft.com/office/powerpoint/2018/8/main">
  <p188:cm id="{15DB9CC1-7874-4D37-99E9-A4F0A51393F4}" authorId="{9770ABC9-3315-0F0C-DD10-61E02844E18C}" created="2025-07-25T18:34:42.629">
    <pc:sldMkLst xmlns:pc="http://schemas.microsoft.com/office/powerpoint/2013/main/command">
      <pc:docMk/>
      <pc:sldMk cId="567520263" sldId="2147471632"/>
    </pc:sldMkLst>
    <p188:pos x="5191125" y="4464050"/>
    <p188:txBody>
      <a:bodyPr/>
      <a:lstStyle/>
      <a:p>
        <a:r>
          <a:rPr lang="en-US"/>
          <a:t>Reihen getauscht, um mit Vorseite konsistent zu machen! Bitte prüfen!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FBEB4EF7-6755-4417-96B3-8A9D9B3986FB}" type="datetimeFigureOut">
              <a:rPr lang="en-US" smtClean="0"/>
              <a:pPr/>
              <a:t>8/5/2025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338F507-FFAD-4585-99E0-9DC17883AD4F}" type="slidenum">
              <a:rPr lang="en-US" smtClean="0"/>
              <a:pPr/>
              <a:t>‹#›</a:t>
            </a:fld>
            <a:endParaRPr lang="en-US"/>
          </a:p>
        </p:txBody>
      </p:sp>
    </p:spTree>
    <p:extLst>
      <p:ext uri="{BB962C8B-B14F-4D97-AF65-F5344CB8AC3E}">
        <p14:creationId xmlns:p14="http://schemas.microsoft.com/office/powerpoint/2010/main" val="176239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8C4C564F-54DF-8C5F-8208-487AC945D740}"/>
              </a:ext>
            </a:extLst>
          </p:cNvPr>
          <p:cNvPicPr/>
          <p:nvPr userDrawn="1"/>
        </p:nvPicPr>
        <p:blipFill>
          <a:blip r:embed="rId2" cstate="print">
            <a:extLst>
              <a:ext uri="{28A0092B-C50C-407E-A947-70E740481C1C}">
                <a14:useLocalDpi xmlns:a14="http://schemas.microsoft.com/office/drawing/2010/main"/>
              </a:ext>
            </a:extLst>
          </a:blip>
          <a:srcRect/>
          <a:stretch/>
        </p:blipFill>
        <p:spPr>
          <a:xfrm>
            <a:off x="3049" y="1715"/>
            <a:ext cx="12188951" cy="6856285"/>
          </a:xfrm>
          <a:prstGeom prst="rect">
            <a:avLst/>
          </a:prstGeom>
        </p:spPr>
      </p:pic>
      <p:sp>
        <p:nvSpPr>
          <p:cNvPr id="2" name="Title 1">
            <a:extLst>
              <a:ext uri="{FF2B5EF4-FFF2-40B4-BE49-F238E27FC236}">
                <a16:creationId xmlns:a16="http://schemas.microsoft.com/office/drawing/2014/main" id="{5AEF2F32-23D2-85EF-3071-5C6939DCE4A4}"/>
              </a:ext>
            </a:extLst>
          </p:cNvPr>
          <p:cNvSpPr>
            <a:spLocks noGrp="1"/>
          </p:cNvSpPr>
          <p:nvPr>
            <p:ph type="ctrTitle"/>
          </p:nvPr>
        </p:nvSpPr>
        <p:spPr>
          <a:xfrm>
            <a:off x="401904" y="1963495"/>
            <a:ext cx="5664555" cy="1828800"/>
          </a:xfrm>
        </p:spPr>
        <p:txBody>
          <a:bodyPr anchor="t" anchorCtr="0"/>
          <a:lstStyle>
            <a:lvl1pPr algn="l">
              <a:lnSpc>
                <a:spcPct val="80000"/>
              </a:lnSpc>
              <a:spcBef>
                <a:spcPts val="1400"/>
              </a:spcBef>
              <a:defRPr sz="4800" b="0"/>
            </a:lvl1pPr>
          </a:lstStyle>
          <a:p>
            <a:r>
              <a:rPr lang="en-US"/>
              <a:t>Click to edit Master title style</a:t>
            </a:r>
          </a:p>
        </p:txBody>
      </p:sp>
      <p:sp>
        <p:nvSpPr>
          <p:cNvPr id="5" name="Subtitle 2">
            <a:extLst>
              <a:ext uri="{FF2B5EF4-FFF2-40B4-BE49-F238E27FC236}">
                <a16:creationId xmlns:a16="http://schemas.microsoft.com/office/drawing/2014/main" id="{98AB6ED3-C5F6-877C-DAED-BEF7F304594B}"/>
              </a:ext>
            </a:extLst>
          </p:cNvPr>
          <p:cNvSpPr>
            <a:spLocks noGrp="1"/>
          </p:cNvSpPr>
          <p:nvPr>
            <p:ph type="subTitle" idx="1" hasCustomPrompt="1"/>
          </p:nvPr>
        </p:nvSpPr>
        <p:spPr>
          <a:xfrm>
            <a:off x="401903" y="6054487"/>
            <a:ext cx="4684447" cy="453228"/>
          </a:xfrm>
        </p:spPr>
        <p:txBody>
          <a:bodyPr/>
          <a:lstStyle>
            <a:lvl1pPr marL="0" indent="0" algn="l">
              <a:lnSpc>
                <a:spcPct val="100000"/>
              </a:lnSpc>
              <a:spcBef>
                <a:spcPts val="100"/>
              </a:spcBef>
              <a:spcAft>
                <a:spcPts val="0"/>
              </a:spcAft>
              <a:buNone/>
              <a:defRPr sz="1400" b="0"/>
            </a:lvl1pPr>
            <a:lvl2pPr marL="0" indent="0" algn="l">
              <a:lnSpc>
                <a:spcPct val="100000"/>
              </a:lnSpc>
              <a:spcBef>
                <a:spcPts val="100"/>
              </a:spcBef>
              <a:buNone/>
              <a:defRPr sz="1400" b="1">
                <a:latin typeface="+mn-lt"/>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pic>
        <p:nvPicPr>
          <p:cNvPr id="14" name="Graphic 13">
            <a:extLst>
              <a:ext uri="{FF2B5EF4-FFF2-40B4-BE49-F238E27FC236}">
                <a16:creationId xmlns:a16="http://schemas.microsoft.com/office/drawing/2014/main" id="{FB11A3AB-4A69-E082-016E-71E3453713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3391" y="383381"/>
            <a:ext cx="1064007" cy="517902"/>
          </a:xfrm>
          <a:prstGeom prst="rect">
            <a:avLst/>
          </a:prstGeom>
        </p:spPr>
      </p:pic>
    </p:spTree>
    <p:extLst>
      <p:ext uri="{BB962C8B-B14F-4D97-AF65-F5344CB8AC3E}">
        <p14:creationId xmlns:p14="http://schemas.microsoft.com/office/powerpoint/2010/main" val="3992618841"/>
      </p:ext>
    </p:extLst>
  </p:cSld>
  <p:clrMapOvr>
    <a:masterClrMapping/>
  </p:clrMapOvr>
  <p:extLst>
    <p:ext uri="{DCECCB84-F9BA-43D5-87BE-67443E8EF086}">
      <p15:sldGuideLst xmlns:p15="http://schemas.microsoft.com/office/powerpoint/2012/main">
        <p15:guide id="9"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4" name="Picture Placeholder 14">
            <a:extLst>
              <a:ext uri="{FF2B5EF4-FFF2-40B4-BE49-F238E27FC236}">
                <a16:creationId xmlns:a16="http://schemas.microsoft.com/office/drawing/2014/main" id="{50A2C7B7-9D29-E058-E1D5-11CACA152562}"/>
              </a:ext>
              <a:ext uri="{C183D7F6-B498-43B3-948B-1728B52AA6E4}">
                <adec:decorative xmlns:adec="http://schemas.microsoft.com/office/drawing/2017/decorative" val="1"/>
              </a:ext>
            </a:extLst>
          </p:cNvPr>
          <p:cNvSpPr>
            <a:spLocks noGrp="1"/>
          </p:cNvSpPr>
          <p:nvPr>
            <p:ph type="pic" sz="quarter" idx="10"/>
          </p:nvPr>
        </p:nvSpPr>
        <p:spPr>
          <a:xfrm>
            <a:off x="0" y="0"/>
            <a:ext cx="12188951" cy="6858001"/>
          </a:xfrm>
          <a:solidFill>
            <a:schemeClr val="bg1">
              <a:lumMod val="85000"/>
            </a:schemeClr>
          </a:solidFill>
        </p:spPr>
        <p:txBody>
          <a:bodyPr tIns="1554480"/>
          <a:lstStyle>
            <a:lvl1pPr algn="ctr">
              <a:defRPr/>
            </a:lvl1pPr>
          </a:lstStyle>
          <a:p>
            <a:r>
              <a:rPr lang="en-US"/>
              <a:t>Click icon to add picture</a:t>
            </a:r>
          </a:p>
        </p:txBody>
      </p:sp>
      <p:sp>
        <p:nvSpPr>
          <p:cNvPr id="2" name="Title 1">
            <a:extLst>
              <a:ext uri="{FF2B5EF4-FFF2-40B4-BE49-F238E27FC236}">
                <a16:creationId xmlns:a16="http://schemas.microsoft.com/office/drawing/2014/main" id="{B4539E65-4ABC-F7FC-FCE0-B29255497D5B}"/>
              </a:ext>
            </a:extLst>
          </p:cNvPr>
          <p:cNvSpPr>
            <a:spLocks noGrp="1"/>
          </p:cNvSpPr>
          <p:nvPr>
            <p:ph type="title"/>
          </p:nvPr>
        </p:nvSpPr>
        <p:spPr>
          <a:xfrm>
            <a:off x="402430" y="3372236"/>
            <a:ext cx="5641183" cy="1414180"/>
          </a:xfrm>
        </p:spPr>
        <p:txBody>
          <a:bodyPr anchor="b"/>
          <a:lstStyle>
            <a:lvl1pPr>
              <a:lnSpc>
                <a:spcPct val="80000"/>
              </a:lnSpc>
              <a:spcBef>
                <a:spcPts val="1400"/>
              </a:spcBef>
              <a:defRPr sz="4800" b="0"/>
            </a:lvl1pPr>
          </a:lstStyle>
          <a:p>
            <a:r>
              <a:rPr lang="en-US"/>
              <a:t>Click to edit Master title style</a:t>
            </a:r>
          </a:p>
        </p:txBody>
      </p:sp>
      <p:sp>
        <p:nvSpPr>
          <p:cNvPr id="3" name="Text Placeholder 2">
            <a:extLst>
              <a:ext uri="{FF2B5EF4-FFF2-40B4-BE49-F238E27FC236}">
                <a16:creationId xmlns:a16="http://schemas.microsoft.com/office/drawing/2014/main" id="{B2BDD4AC-270A-4483-7315-655B46AA98C3}"/>
              </a:ext>
            </a:extLst>
          </p:cNvPr>
          <p:cNvSpPr>
            <a:spLocks noGrp="1"/>
          </p:cNvSpPr>
          <p:nvPr>
            <p:ph type="body" idx="1" hasCustomPrompt="1"/>
          </p:nvPr>
        </p:nvSpPr>
        <p:spPr>
          <a:xfrm>
            <a:off x="8193823" y="576072"/>
            <a:ext cx="3462095" cy="4308872"/>
          </a:xfrm>
        </p:spPr>
        <p:txBody>
          <a:bodyPr wrap="square">
            <a:spAutoFit/>
          </a:bodyPr>
          <a:lstStyle>
            <a:lvl1pPr marL="0" indent="0" algn="r">
              <a:lnSpc>
                <a:spcPct val="80000"/>
              </a:lnSpc>
              <a:spcBef>
                <a:spcPts val="0"/>
              </a:spcBef>
              <a:spcAft>
                <a:spcPts val="0"/>
              </a:spcAft>
              <a:buNone/>
              <a:defRPr sz="35000" b="0" kern="100" spc="-50" baseline="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
        <p:nvSpPr>
          <p:cNvPr id="10" name="Text Placeholder 9">
            <a:extLst>
              <a:ext uri="{FF2B5EF4-FFF2-40B4-BE49-F238E27FC236}">
                <a16:creationId xmlns:a16="http://schemas.microsoft.com/office/drawing/2014/main" id="{8BF9F556-4510-F7DD-B333-C401D75BD796}"/>
              </a:ext>
            </a:extLst>
          </p:cNvPr>
          <p:cNvSpPr>
            <a:spLocks noGrp="1"/>
          </p:cNvSpPr>
          <p:nvPr>
            <p:ph type="body" sz="quarter" idx="11"/>
          </p:nvPr>
        </p:nvSpPr>
        <p:spPr>
          <a:xfrm>
            <a:off x="402432" y="5029715"/>
            <a:ext cx="5641182" cy="990083"/>
          </a:xfrm>
        </p:spPr>
        <p:txBody>
          <a:bodyPr/>
          <a:lstStyle>
            <a:lvl1pPr>
              <a:defRPr sz="1300" b="0">
                <a:latin typeface="+mj-lt"/>
              </a:defRPr>
            </a:lvl1pPr>
          </a:lstStyle>
          <a:p>
            <a:pPr lvl="0"/>
            <a:r>
              <a:rPr lang="en-US"/>
              <a:t>Click to edit Master text styles</a:t>
            </a:r>
          </a:p>
        </p:txBody>
      </p:sp>
      <p:sp>
        <p:nvSpPr>
          <p:cNvPr id="16" name="Text Placeholder 15">
            <a:extLst>
              <a:ext uri="{FF2B5EF4-FFF2-40B4-BE49-F238E27FC236}">
                <a16:creationId xmlns:a16="http://schemas.microsoft.com/office/drawing/2014/main" id="{AFBC73D5-BBD4-6DEA-ABD4-C7C99DE36B66}"/>
              </a:ext>
            </a:extLst>
          </p:cNvPr>
          <p:cNvSpPr>
            <a:spLocks noGrp="1"/>
          </p:cNvSpPr>
          <p:nvPr>
            <p:ph type="body" sz="quarter" idx="12" hasCustomPrompt="1"/>
          </p:nvPr>
        </p:nvSpPr>
        <p:spPr>
          <a:xfrm>
            <a:off x="394728" y="6501384"/>
            <a:ext cx="365760" cy="161583"/>
          </a:xfrm>
        </p:spPr>
        <p:txBody>
          <a:bodyPr>
            <a:noAutofit/>
          </a:bodyPr>
          <a:lstStyle>
            <a:lvl1pPr>
              <a:defRPr sz="1050"/>
            </a:lvl1pPr>
          </a:lstStyle>
          <a:p>
            <a:pPr lvl="0"/>
            <a:r>
              <a:rPr lang="en-US"/>
              <a:t>PwC</a:t>
            </a:r>
          </a:p>
        </p:txBody>
      </p:sp>
      <p:sp>
        <p:nvSpPr>
          <p:cNvPr id="7" name="Footer Placeholder 4">
            <a:extLst>
              <a:ext uri="{FF2B5EF4-FFF2-40B4-BE49-F238E27FC236}">
                <a16:creationId xmlns:a16="http://schemas.microsoft.com/office/drawing/2014/main" id="{F14AAF1B-63A7-87FB-CF3E-274298F4B36A}"/>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8" name="Slide Number Placeholder 13">
            <a:extLst>
              <a:ext uri="{FF2B5EF4-FFF2-40B4-BE49-F238E27FC236}">
                <a16:creationId xmlns:a16="http://schemas.microsoft.com/office/drawing/2014/main" id="{06EDDF0F-F4F8-2669-FD63-410B84DD24E8}"/>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51863867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239A05D4-BAD9-49A7-3229-41686BA7F455}"/>
              </a:ext>
            </a:extLst>
          </p:cNvPr>
          <p:cNvSpPr>
            <a:spLocks noGrp="1"/>
          </p:cNvSpPr>
          <p:nvPr>
            <p:ph type="pic" sz="quarter" idx="11"/>
          </p:nvPr>
        </p:nvSpPr>
        <p:spPr>
          <a:xfrm>
            <a:off x="-1" y="0"/>
            <a:ext cx="7531331" cy="6858000"/>
          </a:xfrm>
          <a:solidFill>
            <a:schemeClr val="bg2"/>
          </a:solidFill>
        </p:spPr>
        <p:txBody>
          <a:bodyPr tIns="1554480"/>
          <a:lstStyle>
            <a:lvl1pPr algn="ctr">
              <a:defRPr/>
            </a:lvl1pPr>
          </a:lstStyle>
          <a:p>
            <a:r>
              <a:rPr lang="en-US"/>
              <a:t>Click icon to add picture</a:t>
            </a:r>
          </a:p>
        </p:txBody>
      </p:sp>
      <p:sp>
        <p:nvSpPr>
          <p:cNvPr id="4" name="Title 1">
            <a:extLst>
              <a:ext uri="{FF2B5EF4-FFF2-40B4-BE49-F238E27FC236}">
                <a16:creationId xmlns:a16="http://schemas.microsoft.com/office/drawing/2014/main" id="{9E03C5ED-E0DF-61C8-7A95-440C9FF7F1FA}"/>
              </a:ext>
            </a:extLst>
          </p:cNvPr>
          <p:cNvSpPr>
            <a:spLocks noGrp="1"/>
          </p:cNvSpPr>
          <p:nvPr>
            <p:ph type="title"/>
          </p:nvPr>
        </p:nvSpPr>
        <p:spPr>
          <a:xfrm>
            <a:off x="8077199" y="919162"/>
            <a:ext cx="3712881" cy="1938337"/>
          </a:xfrm>
        </p:spPr>
        <p:txBody>
          <a:bodyPr/>
          <a:lstStyle>
            <a:lvl1pPr>
              <a:defRPr sz="4000"/>
            </a:lvl1pPr>
          </a:lstStyle>
          <a:p>
            <a:r>
              <a:rPr lang="en-US"/>
              <a:t>Click to edit Master title style</a:t>
            </a:r>
          </a:p>
        </p:txBody>
      </p:sp>
      <p:sp>
        <p:nvSpPr>
          <p:cNvPr id="5" name="Content Placeholder 2">
            <a:extLst>
              <a:ext uri="{FF2B5EF4-FFF2-40B4-BE49-F238E27FC236}">
                <a16:creationId xmlns:a16="http://schemas.microsoft.com/office/drawing/2014/main" id="{7518CD4E-B949-EF88-4945-7E36C0015725}"/>
              </a:ext>
            </a:extLst>
          </p:cNvPr>
          <p:cNvSpPr>
            <a:spLocks noGrp="1"/>
          </p:cNvSpPr>
          <p:nvPr>
            <p:ph idx="1"/>
          </p:nvPr>
        </p:nvSpPr>
        <p:spPr>
          <a:xfrm>
            <a:off x="8077199" y="2971800"/>
            <a:ext cx="3724275" cy="2967038"/>
          </a:xfrm>
        </p:spPr>
        <p:txBody>
          <a:bodyPr/>
          <a:lstStyle>
            <a:lvl1pPr>
              <a:lnSpc>
                <a:spcPct val="125000"/>
              </a:lnSpc>
              <a:defRPr sz="1600" b="0">
                <a:latin typeface="+mj-lt"/>
              </a:defRPr>
            </a:lvl1pPr>
            <a:lvl2pPr marL="166688" indent="0">
              <a:defRPr/>
            </a:lvl2pPr>
            <a:lvl3pPr marL="346075" indent="0">
              <a:buNone/>
              <a:defRPr/>
            </a:lvl3pPr>
            <a:lvl4pPr marL="512763" indent="0">
              <a:buNone/>
              <a:defRPr/>
            </a:lvl4pPr>
            <a:lvl5pPr marL="69215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66FD55F7-3664-B826-100E-876C20C01969}"/>
              </a:ext>
            </a:extLst>
          </p:cNvPr>
          <p:cNvSpPr txBox="1"/>
          <p:nvPr userDrawn="1"/>
        </p:nvSpPr>
        <p:spPr>
          <a:xfrm>
            <a:off x="7630559" y="6501384"/>
            <a:ext cx="431483" cy="161583"/>
          </a:xfrm>
          <a:prstGeom prst="rect">
            <a:avLst/>
          </a:prstGeom>
          <a:noFill/>
        </p:spPr>
        <p:txBody>
          <a:bodyPr wrap="square" lIns="0" tIns="0" rIns="0" bIns="0" rtlCol="0">
            <a:spAutoFit/>
          </a:bodyPr>
          <a:lstStyle/>
          <a:p>
            <a:pPr algn="l"/>
            <a:r>
              <a:rPr lang="en-US" sz="1050" b="1">
                <a:solidFill>
                  <a:schemeClr val="tx1"/>
                </a:solidFill>
              </a:rPr>
              <a:t>PwC</a:t>
            </a:r>
          </a:p>
        </p:txBody>
      </p:sp>
      <p:sp>
        <p:nvSpPr>
          <p:cNvPr id="6" name="Footer Placeholder 4">
            <a:extLst>
              <a:ext uri="{FF2B5EF4-FFF2-40B4-BE49-F238E27FC236}">
                <a16:creationId xmlns:a16="http://schemas.microsoft.com/office/drawing/2014/main" id="{14885F81-E071-1548-5442-718A5D278509}"/>
              </a:ext>
            </a:extLst>
          </p:cNvPr>
          <p:cNvSpPr>
            <a:spLocks noGrp="1"/>
          </p:cNvSpPr>
          <p:nvPr>
            <p:ph type="ftr" sz="quarter" idx="3"/>
          </p:nvPr>
        </p:nvSpPr>
        <p:spPr>
          <a:xfrm>
            <a:off x="8077199" y="6501384"/>
            <a:ext cx="3200400"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2" name="Slide Number Placeholder 13">
            <a:extLst>
              <a:ext uri="{FF2B5EF4-FFF2-40B4-BE49-F238E27FC236}">
                <a16:creationId xmlns:a16="http://schemas.microsoft.com/office/drawing/2014/main" id="{3BE7552A-3D06-4BDA-8BCC-BB2CCD97B459}"/>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167628250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239A05D4-BAD9-49A7-3229-41686BA7F455}"/>
              </a:ext>
            </a:extLst>
          </p:cNvPr>
          <p:cNvSpPr>
            <a:spLocks noGrp="1"/>
          </p:cNvSpPr>
          <p:nvPr>
            <p:ph type="pic" sz="quarter" idx="11"/>
          </p:nvPr>
        </p:nvSpPr>
        <p:spPr>
          <a:xfrm>
            <a:off x="-1" y="0"/>
            <a:ext cx="6620719" cy="6858000"/>
          </a:xfrm>
          <a:solidFill>
            <a:schemeClr val="bg2"/>
          </a:solidFill>
        </p:spPr>
        <p:txBody>
          <a:bodyPr tIns="1554480"/>
          <a:lstStyle>
            <a:lvl1pPr algn="ctr">
              <a:defRPr/>
            </a:lvl1pPr>
          </a:lstStyle>
          <a:p>
            <a:r>
              <a:rPr lang="en-US"/>
              <a:t>Click icon to add picture</a:t>
            </a:r>
          </a:p>
        </p:txBody>
      </p:sp>
      <p:sp>
        <p:nvSpPr>
          <p:cNvPr id="4" name="Title 1">
            <a:extLst>
              <a:ext uri="{FF2B5EF4-FFF2-40B4-BE49-F238E27FC236}">
                <a16:creationId xmlns:a16="http://schemas.microsoft.com/office/drawing/2014/main" id="{9E03C5ED-E0DF-61C8-7A95-440C9FF7F1FA}"/>
              </a:ext>
            </a:extLst>
          </p:cNvPr>
          <p:cNvSpPr>
            <a:spLocks noGrp="1"/>
          </p:cNvSpPr>
          <p:nvPr>
            <p:ph type="title"/>
          </p:nvPr>
        </p:nvSpPr>
        <p:spPr>
          <a:xfrm>
            <a:off x="7118351" y="919162"/>
            <a:ext cx="4671730" cy="1938337"/>
          </a:xfrm>
        </p:spPr>
        <p:txBody>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9D3BCDA1-5DA8-C359-F2B1-BC10C803662B}"/>
              </a:ext>
            </a:extLst>
          </p:cNvPr>
          <p:cNvSpPr>
            <a:spLocks noGrp="1"/>
          </p:cNvSpPr>
          <p:nvPr>
            <p:ph idx="1"/>
          </p:nvPr>
        </p:nvSpPr>
        <p:spPr>
          <a:xfrm>
            <a:off x="7118351" y="2971800"/>
            <a:ext cx="4671729" cy="2967038"/>
          </a:xfrm>
        </p:spPr>
        <p:txBody>
          <a:bodyPr/>
          <a:lstStyle>
            <a:lvl1pPr marL="166688" indent="-166688">
              <a:lnSpc>
                <a:spcPct val="125000"/>
              </a:lnSpc>
              <a:buFont typeface="Arial" panose="020B0604020202020204" pitchFamily="34" charset="0"/>
              <a:buChar char="•"/>
              <a:defRPr sz="1600" b="0">
                <a:latin typeface="+mj-lt"/>
              </a:defRPr>
            </a:lvl1pPr>
            <a:lvl2pPr marL="346075" indent="-179388">
              <a:buFont typeface="Georgia" panose="02040502050405020303" pitchFamily="18" charset="0"/>
              <a:buChar char="–"/>
              <a:defRPr/>
            </a:lvl2pPr>
            <a:lvl3pPr marL="512763" indent="-166688">
              <a:defRPr/>
            </a:lvl3pPr>
            <a:lvl4pPr marL="692150" indent="-179388">
              <a:defRPr/>
            </a:lvl4pPr>
            <a:lvl5pPr marL="858838" indent="-1666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66FD55F7-3664-B826-100E-876C20C01969}"/>
              </a:ext>
            </a:extLst>
          </p:cNvPr>
          <p:cNvSpPr txBox="1"/>
          <p:nvPr userDrawn="1"/>
        </p:nvSpPr>
        <p:spPr>
          <a:xfrm>
            <a:off x="7118351" y="6501384"/>
            <a:ext cx="431483" cy="161583"/>
          </a:xfrm>
          <a:prstGeom prst="rect">
            <a:avLst/>
          </a:prstGeom>
          <a:noFill/>
        </p:spPr>
        <p:txBody>
          <a:bodyPr wrap="square" lIns="0" tIns="0" rIns="0" bIns="0" rtlCol="0">
            <a:spAutoFit/>
          </a:bodyPr>
          <a:lstStyle/>
          <a:p>
            <a:pPr algn="l"/>
            <a:r>
              <a:rPr lang="en-US" sz="1050" b="1">
                <a:solidFill>
                  <a:schemeClr val="tx1"/>
                </a:solidFill>
              </a:rPr>
              <a:t>PwC</a:t>
            </a:r>
          </a:p>
        </p:txBody>
      </p:sp>
      <p:sp>
        <p:nvSpPr>
          <p:cNvPr id="6" name="Footer Placeholder 4">
            <a:extLst>
              <a:ext uri="{FF2B5EF4-FFF2-40B4-BE49-F238E27FC236}">
                <a16:creationId xmlns:a16="http://schemas.microsoft.com/office/drawing/2014/main" id="{14885F81-E071-1548-5442-718A5D278509}"/>
              </a:ext>
            </a:extLst>
          </p:cNvPr>
          <p:cNvSpPr>
            <a:spLocks noGrp="1"/>
          </p:cNvSpPr>
          <p:nvPr>
            <p:ph type="ftr" sz="quarter" idx="3"/>
          </p:nvPr>
        </p:nvSpPr>
        <p:spPr>
          <a:xfrm>
            <a:off x="7569600" y="6501384"/>
            <a:ext cx="3657600"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2" name="Slide Number Placeholder 13">
            <a:extLst>
              <a:ext uri="{FF2B5EF4-FFF2-40B4-BE49-F238E27FC236}">
                <a16:creationId xmlns:a16="http://schemas.microsoft.com/office/drawing/2014/main" id="{3BE7552A-3D06-4BDA-8BCC-BB2CCD97B459}"/>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428965795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239A05D4-BAD9-49A7-3229-41686BA7F455}"/>
              </a:ext>
              <a:ext uri="{C183D7F6-B498-43B3-948B-1728B52AA6E4}">
                <adec:decorative xmlns:adec="http://schemas.microsoft.com/office/drawing/2017/decorative" val="1"/>
              </a:ext>
            </a:extLst>
          </p:cNvPr>
          <p:cNvSpPr>
            <a:spLocks noGrp="1"/>
          </p:cNvSpPr>
          <p:nvPr>
            <p:ph type="pic" sz="quarter" idx="11"/>
          </p:nvPr>
        </p:nvSpPr>
        <p:spPr>
          <a:xfrm>
            <a:off x="-2" y="0"/>
            <a:ext cx="5648448" cy="6858000"/>
          </a:xfrm>
          <a:solidFill>
            <a:schemeClr val="bg2"/>
          </a:solidFill>
        </p:spPr>
        <p:txBody>
          <a:bodyPr tIns="1554480"/>
          <a:lstStyle>
            <a:lvl1pPr algn="ctr">
              <a:defRPr/>
            </a:lvl1pPr>
          </a:lstStyle>
          <a:p>
            <a:r>
              <a:rPr lang="en-US"/>
              <a:t>Click icon to add picture</a:t>
            </a:r>
          </a:p>
        </p:txBody>
      </p:sp>
      <p:sp>
        <p:nvSpPr>
          <p:cNvPr id="4" name="Title 1">
            <a:extLst>
              <a:ext uri="{FF2B5EF4-FFF2-40B4-BE49-F238E27FC236}">
                <a16:creationId xmlns:a16="http://schemas.microsoft.com/office/drawing/2014/main" id="{9E03C5ED-E0DF-61C8-7A95-440C9FF7F1FA}"/>
              </a:ext>
            </a:extLst>
          </p:cNvPr>
          <p:cNvSpPr>
            <a:spLocks noGrp="1"/>
          </p:cNvSpPr>
          <p:nvPr>
            <p:ph type="title"/>
          </p:nvPr>
        </p:nvSpPr>
        <p:spPr>
          <a:xfrm>
            <a:off x="6169488" y="400051"/>
            <a:ext cx="5632168" cy="917574"/>
          </a:xfrm>
        </p:spPr>
        <p:txBody>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9D3BCDA1-5DA8-C359-F2B1-BC10C803662B}"/>
              </a:ext>
            </a:extLst>
          </p:cNvPr>
          <p:cNvSpPr>
            <a:spLocks noGrp="1"/>
          </p:cNvSpPr>
          <p:nvPr>
            <p:ph idx="1"/>
          </p:nvPr>
        </p:nvSpPr>
        <p:spPr>
          <a:xfrm>
            <a:off x="6169488" y="1946275"/>
            <a:ext cx="5632167" cy="3992563"/>
          </a:xfrm>
        </p:spPr>
        <p:txBody>
          <a:bodyPr/>
          <a:lstStyle>
            <a:lvl1pPr marL="166688" indent="-166688">
              <a:lnSpc>
                <a:spcPct val="125000"/>
              </a:lnSpc>
              <a:buFont typeface="Arial" panose="020B0604020202020204" pitchFamily="34" charset="0"/>
              <a:buChar char="•"/>
              <a:defRPr sz="1600" b="0">
                <a:latin typeface="+mj-lt"/>
              </a:defRPr>
            </a:lvl1pPr>
            <a:lvl2pPr marL="346075" indent="-179388">
              <a:buFont typeface="Georgia" panose="02040502050405020303" pitchFamily="18" charset="0"/>
              <a:buChar char="–"/>
              <a:defRPr/>
            </a:lvl2pPr>
            <a:lvl3pPr marL="512763" indent="-166688">
              <a:defRPr/>
            </a:lvl3pPr>
            <a:lvl4pPr marL="692150" indent="-179388">
              <a:defRPr/>
            </a:lvl4pPr>
            <a:lvl5pPr marL="858838" indent="-1666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66FD55F7-3664-B826-100E-876C20C01969}"/>
              </a:ext>
            </a:extLst>
          </p:cNvPr>
          <p:cNvSpPr txBox="1"/>
          <p:nvPr userDrawn="1"/>
        </p:nvSpPr>
        <p:spPr>
          <a:xfrm>
            <a:off x="6157913" y="6501384"/>
            <a:ext cx="431483" cy="161583"/>
          </a:xfrm>
          <a:prstGeom prst="rect">
            <a:avLst/>
          </a:prstGeom>
          <a:noFill/>
        </p:spPr>
        <p:txBody>
          <a:bodyPr wrap="square" lIns="0" tIns="0" rIns="0" bIns="0" rtlCol="0">
            <a:spAutoFit/>
          </a:bodyPr>
          <a:lstStyle/>
          <a:p>
            <a:pPr algn="l"/>
            <a:r>
              <a:rPr lang="en-US" sz="1050" b="1">
                <a:solidFill>
                  <a:schemeClr val="tx1"/>
                </a:solidFill>
              </a:rPr>
              <a:t>PwC</a:t>
            </a:r>
          </a:p>
        </p:txBody>
      </p:sp>
      <p:sp>
        <p:nvSpPr>
          <p:cNvPr id="6" name="Footer Placeholder 4">
            <a:extLst>
              <a:ext uri="{FF2B5EF4-FFF2-40B4-BE49-F238E27FC236}">
                <a16:creationId xmlns:a16="http://schemas.microsoft.com/office/drawing/2014/main" id="{14885F81-E071-1548-5442-718A5D278509}"/>
              </a:ext>
            </a:extLst>
          </p:cNvPr>
          <p:cNvSpPr>
            <a:spLocks noGrp="1"/>
          </p:cNvSpPr>
          <p:nvPr>
            <p:ph type="ftr" sz="quarter" idx="3"/>
          </p:nvPr>
        </p:nvSpPr>
        <p:spPr>
          <a:xfrm>
            <a:off x="6640116" y="6501384"/>
            <a:ext cx="4663440"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2" name="Slide Number Placeholder 13">
            <a:extLst>
              <a:ext uri="{FF2B5EF4-FFF2-40B4-BE49-F238E27FC236}">
                <a16:creationId xmlns:a16="http://schemas.microsoft.com/office/drawing/2014/main" id="{3BE7552A-3D06-4BDA-8BCC-BB2CCD97B459}"/>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209026704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hoto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239A05D4-BAD9-49A7-3229-41686BA7F455}"/>
              </a:ext>
              <a:ext uri="{C183D7F6-B498-43B3-948B-1728B52AA6E4}">
                <adec:decorative xmlns:adec="http://schemas.microsoft.com/office/drawing/2017/decorative" val="1"/>
              </a:ext>
            </a:extLst>
          </p:cNvPr>
          <p:cNvSpPr>
            <a:spLocks noGrp="1"/>
          </p:cNvSpPr>
          <p:nvPr>
            <p:ph type="pic" sz="quarter" idx="11"/>
          </p:nvPr>
        </p:nvSpPr>
        <p:spPr>
          <a:xfrm>
            <a:off x="-2" y="0"/>
            <a:ext cx="4676174" cy="6858000"/>
          </a:xfrm>
          <a:solidFill>
            <a:schemeClr val="bg2"/>
          </a:solidFill>
        </p:spPr>
        <p:txBody>
          <a:bodyPr tIns="1554480"/>
          <a:lstStyle>
            <a:lvl1pPr algn="ctr">
              <a:defRPr/>
            </a:lvl1pPr>
          </a:lstStyle>
          <a:p>
            <a:r>
              <a:rPr lang="en-US"/>
              <a:t>Click icon to add picture</a:t>
            </a:r>
          </a:p>
        </p:txBody>
      </p:sp>
      <p:sp>
        <p:nvSpPr>
          <p:cNvPr id="4" name="Title 1">
            <a:extLst>
              <a:ext uri="{FF2B5EF4-FFF2-40B4-BE49-F238E27FC236}">
                <a16:creationId xmlns:a16="http://schemas.microsoft.com/office/drawing/2014/main" id="{9E03C5ED-E0DF-61C8-7A95-440C9FF7F1FA}"/>
              </a:ext>
            </a:extLst>
          </p:cNvPr>
          <p:cNvSpPr>
            <a:spLocks noGrp="1"/>
          </p:cNvSpPr>
          <p:nvPr>
            <p:ph type="title"/>
          </p:nvPr>
        </p:nvSpPr>
        <p:spPr>
          <a:xfrm>
            <a:off x="5199063" y="400051"/>
            <a:ext cx="6602593" cy="917574"/>
          </a:xfrm>
        </p:spPr>
        <p:txBody>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9D3BCDA1-5DA8-C359-F2B1-BC10C803662B}"/>
              </a:ext>
            </a:extLst>
          </p:cNvPr>
          <p:cNvSpPr>
            <a:spLocks noGrp="1"/>
          </p:cNvSpPr>
          <p:nvPr>
            <p:ph idx="1"/>
          </p:nvPr>
        </p:nvSpPr>
        <p:spPr>
          <a:xfrm>
            <a:off x="5199064" y="1946275"/>
            <a:ext cx="6602592" cy="3992563"/>
          </a:xfrm>
        </p:spPr>
        <p:txBody>
          <a:bodyPr/>
          <a:lstStyle>
            <a:lvl1pPr marL="166688" indent="-166688">
              <a:lnSpc>
                <a:spcPct val="125000"/>
              </a:lnSpc>
              <a:buFont typeface="Arial" panose="020B0604020202020204" pitchFamily="34" charset="0"/>
              <a:buChar char="•"/>
              <a:defRPr sz="1600" b="0">
                <a:latin typeface="+mj-lt"/>
              </a:defRPr>
            </a:lvl1pPr>
            <a:lvl2pPr marL="346075" indent="-179388">
              <a:buFont typeface="Georgia" panose="02040502050405020303" pitchFamily="18" charset="0"/>
              <a:buChar char="–"/>
              <a:defRPr/>
            </a:lvl2pPr>
            <a:lvl3pPr marL="512763" indent="-166688">
              <a:defRPr/>
            </a:lvl3pPr>
            <a:lvl4pPr marL="692150" indent="-179388">
              <a:defRPr/>
            </a:lvl4pPr>
            <a:lvl5pPr marL="858838" indent="-1666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66FD55F7-3664-B826-100E-876C20C01969}"/>
              </a:ext>
            </a:extLst>
          </p:cNvPr>
          <p:cNvSpPr txBox="1"/>
          <p:nvPr userDrawn="1"/>
        </p:nvSpPr>
        <p:spPr>
          <a:xfrm>
            <a:off x="6157913" y="6497441"/>
            <a:ext cx="431483" cy="161583"/>
          </a:xfrm>
          <a:prstGeom prst="rect">
            <a:avLst/>
          </a:prstGeom>
          <a:noFill/>
        </p:spPr>
        <p:txBody>
          <a:bodyPr wrap="square" lIns="0" tIns="0" rIns="0" bIns="0" rtlCol="0">
            <a:spAutoFit/>
          </a:bodyPr>
          <a:lstStyle/>
          <a:p>
            <a:pPr algn="l"/>
            <a:r>
              <a:rPr lang="en-US" sz="1050" b="1">
                <a:solidFill>
                  <a:schemeClr val="tx1"/>
                </a:solidFill>
              </a:rPr>
              <a:t>PwC</a:t>
            </a:r>
          </a:p>
        </p:txBody>
      </p:sp>
      <p:sp>
        <p:nvSpPr>
          <p:cNvPr id="6" name="Footer Placeholder 4">
            <a:extLst>
              <a:ext uri="{FF2B5EF4-FFF2-40B4-BE49-F238E27FC236}">
                <a16:creationId xmlns:a16="http://schemas.microsoft.com/office/drawing/2014/main" id="{14885F81-E071-1548-5442-718A5D278509}"/>
              </a:ext>
            </a:extLst>
          </p:cNvPr>
          <p:cNvSpPr>
            <a:spLocks noGrp="1"/>
          </p:cNvSpPr>
          <p:nvPr>
            <p:ph type="ftr" sz="quarter" idx="3"/>
          </p:nvPr>
        </p:nvSpPr>
        <p:spPr>
          <a:xfrm>
            <a:off x="6640116" y="6497441"/>
            <a:ext cx="4663440"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2" name="Slide Number Placeholder 13">
            <a:extLst>
              <a:ext uri="{FF2B5EF4-FFF2-40B4-BE49-F238E27FC236}">
                <a16:creationId xmlns:a16="http://schemas.microsoft.com/office/drawing/2014/main" id="{3BE7552A-3D06-4BDA-8BCC-BB2CCD97B459}"/>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374225787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hoto 5">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03C5ED-E0DF-61C8-7A95-440C9FF7F1FA}"/>
              </a:ext>
            </a:extLst>
          </p:cNvPr>
          <p:cNvSpPr>
            <a:spLocks noGrp="1"/>
          </p:cNvSpPr>
          <p:nvPr>
            <p:ph type="title"/>
          </p:nvPr>
        </p:nvSpPr>
        <p:spPr>
          <a:xfrm>
            <a:off x="401920" y="400051"/>
            <a:ext cx="4274253" cy="1428750"/>
          </a:xfrm>
        </p:spPr>
        <p:txBody>
          <a:bodyPr/>
          <a:lstStyle>
            <a:lvl1pPr>
              <a:defRPr sz="4000"/>
            </a:lvl1pPr>
          </a:lstStyle>
          <a:p>
            <a:r>
              <a:rPr lang="en-US"/>
              <a:t>Click to edit Master title style</a:t>
            </a:r>
          </a:p>
        </p:txBody>
      </p:sp>
      <p:sp>
        <p:nvSpPr>
          <p:cNvPr id="8" name="Picture Placeholder 14">
            <a:extLst>
              <a:ext uri="{FF2B5EF4-FFF2-40B4-BE49-F238E27FC236}">
                <a16:creationId xmlns:a16="http://schemas.microsoft.com/office/drawing/2014/main" id="{239A05D4-BAD9-49A7-3229-41686BA7F455}"/>
              </a:ext>
              <a:ext uri="{C183D7F6-B498-43B3-948B-1728B52AA6E4}">
                <adec:decorative xmlns:adec="http://schemas.microsoft.com/office/drawing/2017/decorative" val="1"/>
              </a:ext>
            </a:extLst>
          </p:cNvPr>
          <p:cNvSpPr>
            <a:spLocks noGrp="1"/>
          </p:cNvSpPr>
          <p:nvPr>
            <p:ph type="pic" sz="quarter" idx="11"/>
          </p:nvPr>
        </p:nvSpPr>
        <p:spPr>
          <a:xfrm>
            <a:off x="401920" y="1956003"/>
            <a:ext cx="4274253" cy="3982835"/>
          </a:xfrm>
          <a:solidFill>
            <a:schemeClr val="bg2"/>
          </a:solidFill>
        </p:spPr>
        <p:txBody>
          <a:bodyPr tIns="1554480"/>
          <a:lstStyle>
            <a:lvl1pPr algn="ctr">
              <a:defRPr/>
            </a:lvl1pPr>
          </a:lstStyle>
          <a:p>
            <a:r>
              <a:rPr lang="en-US"/>
              <a:t>Click icon to add picture</a:t>
            </a:r>
          </a:p>
        </p:txBody>
      </p:sp>
      <p:sp>
        <p:nvSpPr>
          <p:cNvPr id="3" name="Content Placeholder 2">
            <a:extLst>
              <a:ext uri="{FF2B5EF4-FFF2-40B4-BE49-F238E27FC236}">
                <a16:creationId xmlns:a16="http://schemas.microsoft.com/office/drawing/2014/main" id="{9D3BCDA1-5DA8-C359-F2B1-BC10C803662B}"/>
              </a:ext>
            </a:extLst>
          </p:cNvPr>
          <p:cNvSpPr>
            <a:spLocks noGrp="1"/>
          </p:cNvSpPr>
          <p:nvPr>
            <p:ph idx="1"/>
          </p:nvPr>
        </p:nvSpPr>
        <p:spPr>
          <a:xfrm>
            <a:off x="5199063" y="400051"/>
            <a:ext cx="6591017" cy="5538787"/>
          </a:xfrm>
        </p:spPr>
        <p:txBody>
          <a:bodyPr/>
          <a:lstStyle>
            <a:lvl1pPr marL="166688" indent="-166688">
              <a:lnSpc>
                <a:spcPct val="125000"/>
              </a:lnSpc>
              <a:buFont typeface="Arial" panose="020B0604020202020204" pitchFamily="34" charset="0"/>
              <a:buChar char="•"/>
              <a:defRPr sz="1600" b="0">
                <a:latin typeface="+mj-lt"/>
              </a:defRPr>
            </a:lvl1pPr>
            <a:lvl2pPr marL="346075" indent="-179388">
              <a:buFont typeface="Georgia" panose="02040502050405020303" pitchFamily="18" charset="0"/>
              <a:buChar char="–"/>
              <a:defRPr/>
            </a:lvl2pPr>
            <a:lvl3pPr marL="512763" indent="-166688">
              <a:defRPr/>
            </a:lvl3pPr>
            <a:lvl4pPr marL="692150" indent="-179388">
              <a:defRPr/>
            </a:lvl4pPr>
            <a:lvl5pPr marL="858838" indent="-1666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E38019E0-279D-A4EC-36F3-E0B1A717FCF6}"/>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7" name="Slide Number Placeholder 13">
            <a:extLst>
              <a:ext uri="{FF2B5EF4-FFF2-40B4-BE49-F238E27FC236}">
                <a16:creationId xmlns:a16="http://schemas.microsoft.com/office/drawing/2014/main" id="{B8872EE6-00EE-7E3B-FF0A-4031AD0A1F41}"/>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307721119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6A14-ADD8-5266-1DE1-0BDFE2DFE348}"/>
              </a:ext>
            </a:extLst>
          </p:cNvPr>
          <p:cNvSpPr>
            <a:spLocks noGrp="1"/>
          </p:cNvSpPr>
          <p:nvPr>
            <p:ph type="title"/>
          </p:nvPr>
        </p:nvSpPr>
        <p:spPr>
          <a:xfrm>
            <a:off x="403052" y="2699173"/>
            <a:ext cx="4182718" cy="2492990"/>
          </a:xfrm>
        </p:spPr>
        <p:txBody>
          <a:bodyPr wrap="square" anchor="b" anchorCtr="0">
            <a:spAutoFit/>
          </a:bodyPr>
          <a:lstStyle>
            <a:lvl1pPr>
              <a:defRPr sz="6000" b="0">
                <a:solidFill>
                  <a:schemeClr val="tx1"/>
                </a:solidFill>
              </a:defRPr>
            </a:lvl1pPr>
          </a:lstStyle>
          <a:p>
            <a:r>
              <a:rPr lang="en-US"/>
              <a:t>Click to edit Master title style</a:t>
            </a:r>
          </a:p>
        </p:txBody>
      </p:sp>
      <p:sp>
        <p:nvSpPr>
          <p:cNvPr id="7" name="Table Placeholder 6">
            <a:extLst>
              <a:ext uri="{FF2B5EF4-FFF2-40B4-BE49-F238E27FC236}">
                <a16:creationId xmlns:a16="http://schemas.microsoft.com/office/drawing/2014/main" id="{D73A66C0-F670-A68E-E8AB-864BA888682B}"/>
              </a:ext>
            </a:extLst>
          </p:cNvPr>
          <p:cNvSpPr>
            <a:spLocks noGrp="1"/>
          </p:cNvSpPr>
          <p:nvPr>
            <p:ph type="tbl" sz="quarter" idx="10"/>
          </p:nvPr>
        </p:nvSpPr>
        <p:spPr>
          <a:xfrm>
            <a:off x="5209696" y="794063"/>
            <a:ext cx="6589884" cy="3328416"/>
          </a:xfrm>
        </p:spPr>
        <p:txBody>
          <a:bodyPr tIns="457200"/>
          <a:lstStyle>
            <a:lvl1pPr algn="ctr">
              <a:defRPr sz="1800"/>
            </a:lvl1pPr>
          </a:lstStyle>
          <a:p>
            <a:r>
              <a:rPr lang="en-US"/>
              <a:t>Click icon to add table</a:t>
            </a:r>
          </a:p>
        </p:txBody>
      </p:sp>
      <p:sp>
        <p:nvSpPr>
          <p:cNvPr id="3" name="Footer Placeholder 4">
            <a:extLst>
              <a:ext uri="{FF2B5EF4-FFF2-40B4-BE49-F238E27FC236}">
                <a16:creationId xmlns:a16="http://schemas.microsoft.com/office/drawing/2014/main" id="{65C0038A-3A68-0DB9-64FC-6F889D75D388}"/>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6" name="Slide Number Placeholder 13">
            <a:extLst>
              <a:ext uri="{FF2B5EF4-FFF2-40B4-BE49-F238E27FC236}">
                <a16:creationId xmlns:a16="http://schemas.microsoft.com/office/drawing/2014/main" id="{97BC8435-1364-314D-C920-74E9DEDB1E4C}"/>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153718570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2">
    <p:bg>
      <p:bgPr>
        <a:solidFill>
          <a:srgbClr val="FFE8D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6A14-ADD8-5266-1DE1-0BDFE2DFE348}"/>
              </a:ext>
            </a:extLst>
          </p:cNvPr>
          <p:cNvSpPr>
            <a:spLocks noGrp="1"/>
          </p:cNvSpPr>
          <p:nvPr>
            <p:ph type="title"/>
          </p:nvPr>
        </p:nvSpPr>
        <p:spPr>
          <a:xfrm>
            <a:off x="403052" y="2697480"/>
            <a:ext cx="4182718" cy="2492990"/>
          </a:xfrm>
        </p:spPr>
        <p:txBody>
          <a:bodyPr wrap="square" anchor="b" anchorCtr="0">
            <a:spAutoFit/>
          </a:bodyPr>
          <a:lstStyle>
            <a:lvl1pPr>
              <a:defRPr sz="6000" b="0">
                <a:solidFill>
                  <a:schemeClr val="tx1"/>
                </a:solidFill>
              </a:defRPr>
            </a:lvl1pPr>
          </a:lstStyle>
          <a:p>
            <a:r>
              <a:rPr lang="en-US"/>
              <a:t>Click to edit Master title style</a:t>
            </a:r>
          </a:p>
        </p:txBody>
      </p:sp>
      <p:sp>
        <p:nvSpPr>
          <p:cNvPr id="4" name="Footer Placeholder 4">
            <a:extLst>
              <a:ext uri="{FF2B5EF4-FFF2-40B4-BE49-F238E27FC236}">
                <a16:creationId xmlns:a16="http://schemas.microsoft.com/office/drawing/2014/main" id="{EE189DEE-6989-9A74-BDE8-CA73B91086F4}"/>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7" name="Slide Number Placeholder 13">
            <a:extLst>
              <a:ext uri="{FF2B5EF4-FFF2-40B4-BE49-F238E27FC236}">
                <a16:creationId xmlns:a16="http://schemas.microsoft.com/office/drawing/2014/main" id="{6DE5500C-FE6E-579B-63C3-09F6ADCF909F}"/>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
        <p:nvSpPr>
          <p:cNvPr id="8" name="Text Placeholder 8">
            <a:extLst>
              <a:ext uri="{FF2B5EF4-FFF2-40B4-BE49-F238E27FC236}">
                <a16:creationId xmlns:a16="http://schemas.microsoft.com/office/drawing/2014/main" id="{DD78BEAF-F2F8-DC26-B864-8F8182138069}"/>
              </a:ext>
            </a:extLst>
          </p:cNvPr>
          <p:cNvSpPr>
            <a:spLocks noGrp="1"/>
          </p:cNvSpPr>
          <p:nvPr>
            <p:ph type="body" sz="quarter" idx="12"/>
          </p:nvPr>
        </p:nvSpPr>
        <p:spPr>
          <a:xfrm>
            <a:off x="5209696" y="786384"/>
            <a:ext cx="5754687" cy="3195638"/>
          </a:xfrm>
        </p:spPr>
        <p:txBody>
          <a:bodyPr tIns="73152"/>
          <a:lstStyle>
            <a:lvl1pPr marL="647700" indent="-552450">
              <a:lnSpc>
                <a:spcPct val="100000"/>
              </a:lnSpc>
              <a:spcBef>
                <a:spcPts val="500"/>
              </a:spcBef>
              <a:spcAft>
                <a:spcPts val="500"/>
              </a:spcAft>
              <a:tabLst/>
              <a:defRPr sz="2800" b="0">
                <a:latin typeface="+mj-lt"/>
              </a:defRPr>
            </a:lvl1pPr>
            <a:lvl2pPr marL="690563" indent="-573088">
              <a:lnSpc>
                <a:spcPct val="100000"/>
              </a:lnSpc>
              <a:spcBef>
                <a:spcPts val="0"/>
              </a:spcBef>
              <a:spcAft>
                <a:spcPts val="0"/>
              </a:spcAft>
              <a:tabLst/>
              <a:defRPr sz="2800"/>
            </a:lvl2pPr>
          </a:lstStyle>
          <a:p>
            <a:pPr lvl="0"/>
            <a:r>
              <a:rPr lang="en-US"/>
              <a:t>Click to edit Master text styles</a:t>
            </a:r>
          </a:p>
        </p:txBody>
      </p:sp>
    </p:spTree>
    <p:extLst>
      <p:ext uri="{BB962C8B-B14F-4D97-AF65-F5344CB8AC3E}">
        <p14:creationId xmlns:p14="http://schemas.microsoft.com/office/powerpoint/2010/main" val="170368448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6A14-ADD8-5266-1DE1-0BDFE2DFE348}"/>
              </a:ext>
            </a:extLst>
          </p:cNvPr>
          <p:cNvSpPr>
            <a:spLocks noGrp="1"/>
          </p:cNvSpPr>
          <p:nvPr>
            <p:ph type="title"/>
          </p:nvPr>
        </p:nvSpPr>
        <p:spPr>
          <a:xfrm>
            <a:off x="403052" y="2697480"/>
            <a:ext cx="4182718" cy="2492990"/>
          </a:xfrm>
        </p:spPr>
        <p:txBody>
          <a:bodyPr wrap="square" anchor="b" anchorCtr="0">
            <a:spAutoFit/>
          </a:bodyPr>
          <a:lstStyle>
            <a:lvl1pPr>
              <a:defRPr sz="6000" b="0">
                <a:solidFill>
                  <a:schemeClr val="tx1"/>
                </a:solidFill>
              </a:defRPr>
            </a:lvl1pPr>
          </a:lstStyle>
          <a:p>
            <a:r>
              <a:rPr lang="en-US"/>
              <a:t>Click to edit Master title style</a:t>
            </a:r>
          </a:p>
        </p:txBody>
      </p:sp>
      <p:sp>
        <p:nvSpPr>
          <p:cNvPr id="7" name="Table Placeholder 6">
            <a:extLst>
              <a:ext uri="{FF2B5EF4-FFF2-40B4-BE49-F238E27FC236}">
                <a16:creationId xmlns:a16="http://schemas.microsoft.com/office/drawing/2014/main" id="{D73A66C0-F670-A68E-E8AB-864BA888682B}"/>
              </a:ext>
            </a:extLst>
          </p:cNvPr>
          <p:cNvSpPr>
            <a:spLocks noGrp="1"/>
          </p:cNvSpPr>
          <p:nvPr>
            <p:ph type="tbl" sz="quarter" idx="10"/>
          </p:nvPr>
        </p:nvSpPr>
        <p:spPr>
          <a:xfrm>
            <a:off x="3177701" y="818982"/>
            <a:ext cx="4324869" cy="2685354"/>
          </a:xfrm>
        </p:spPr>
        <p:txBody>
          <a:bodyPr tIns="457200"/>
          <a:lstStyle>
            <a:lvl1pPr algn="ctr">
              <a:defRPr sz="1800"/>
            </a:lvl1pPr>
          </a:lstStyle>
          <a:p>
            <a:r>
              <a:rPr lang="en-US"/>
              <a:t>Click icon to add table</a:t>
            </a:r>
          </a:p>
        </p:txBody>
      </p:sp>
      <p:sp>
        <p:nvSpPr>
          <p:cNvPr id="6" name="Table Placeholder 6">
            <a:extLst>
              <a:ext uri="{FF2B5EF4-FFF2-40B4-BE49-F238E27FC236}">
                <a16:creationId xmlns:a16="http://schemas.microsoft.com/office/drawing/2014/main" id="{CE0852A2-F289-0299-38DA-54988A9CF403}"/>
              </a:ext>
            </a:extLst>
          </p:cNvPr>
          <p:cNvSpPr>
            <a:spLocks noGrp="1"/>
          </p:cNvSpPr>
          <p:nvPr>
            <p:ph type="tbl" sz="quarter" idx="11"/>
          </p:nvPr>
        </p:nvSpPr>
        <p:spPr>
          <a:xfrm>
            <a:off x="7711065" y="818982"/>
            <a:ext cx="4324869" cy="2685354"/>
          </a:xfrm>
        </p:spPr>
        <p:txBody>
          <a:bodyPr tIns="457200"/>
          <a:lstStyle>
            <a:lvl1pPr algn="ctr">
              <a:defRPr sz="1800"/>
            </a:lvl1pPr>
          </a:lstStyle>
          <a:p>
            <a:r>
              <a:rPr lang="en-US"/>
              <a:t>Click icon to add table</a:t>
            </a:r>
          </a:p>
        </p:txBody>
      </p:sp>
      <p:sp>
        <p:nvSpPr>
          <p:cNvPr id="3" name="Footer Placeholder 4">
            <a:extLst>
              <a:ext uri="{FF2B5EF4-FFF2-40B4-BE49-F238E27FC236}">
                <a16:creationId xmlns:a16="http://schemas.microsoft.com/office/drawing/2014/main" id="{8D3D9662-5F2D-57D9-7407-78275144A67E}"/>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8" name="Slide Number Placeholder 13">
            <a:extLst>
              <a:ext uri="{FF2B5EF4-FFF2-40B4-BE49-F238E27FC236}">
                <a16:creationId xmlns:a16="http://schemas.microsoft.com/office/drawing/2014/main" id="{417BEBC1-805D-DD3E-7FB7-E733D35B8EFF}"/>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292976516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4">
    <p:bg>
      <p:bgPr>
        <a:solidFill>
          <a:srgbClr val="FFE8D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6A14-ADD8-5266-1DE1-0BDFE2DFE348}"/>
              </a:ext>
            </a:extLst>
          </p:cNvPr>
          <p:cNvSpPr>
            <a:spLocks noGrp="1"/>
          </p:cNvSpPr>
          <p:nvPr>
            <p:ph type="title"/>
          </p:nvPr>
        </p:nvSpPr>
        <p:spPr>
          <a:xfrm>
            <a:off x="403052" y="2697480"/>
            <a:ext cx="4182718" cy="2492990"/>
          </a:xfrm>
        </p:spPr>
        <p:txBody>
          <a:bodyPr wrap="square" anchor="b" anchorCtr="0">
            <a:spAutoFit/>
          </a:bodyPr>
          <a:lstStyle>
            <a:lvl1pPr>
              <a:defRPr sz="6000" b="0">
                <a:solidFill>
                  <a:schemeClr val="tx1"/>
                </a:solidFill>
              </a:defRPr>
            </a:lvl1pPr>
          </a:lstStyle>
          <a:p>
            <a:r>
              <a:rPr lang="en-US"/>
              <a:t>Click to edit Master title style</a:t>
            </a:r>
          </a:p>
        </p:txBody>
      </p:sp>
      <p:sp>
        <p:nvSpPr>
          <p:cNvPr id="3" name="Footer Placeholder 4">
            <a:extLst>
              <a:ext uri="{FF2B5EF4-FFF2-40B4-BE49-F238E27FC236}">
                <a16:creationId xmlns:a16="http://schemas.microsoft.com/office/drawing/2014/main" id="{0EEDD237-2AD5-3154-E113-01E98DC0986B}"/>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8" name="Slide Number Placeholder 13">
            <a:extLst>
              <a:ext uri="{FF2B5EF4-FFF2-40B4-BE49-F238E27FC236}">
                <a16:creationId xmlns:a16="http://schemas.microsoft.com/office/drawing/2014/main" id="{C3079065-EEA7-BD3F-374F-2BD4FA174130}"/>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
        <p:nvSpPr>
          <p:cNvPr id="13" name="Text Placeholder 8">
            <a:extLst>
              <a:ext uri="{FF2B5EF4-FFF2-40B4-BE49-F238E27FC236}">
                <a16:creationId xmlns:a16="http://schemas.microsoft.com/office/drawing/2014/main" id="{D9EB10B1-191A-630B-CAE5-F7CB250CA41E}"/>
              </a:ext>
            </a:extLst>
          </p:cNvPr>
          <p:cNvSpPr>
            <a:spLocks noGrp="1"/>
          </p:cNvSpPr>
          <p:nvPr>
            <p:ph type="body" sz="quarter" idx="12"/>
          </p:nvPr>
        </p:nvSpPr>
        <p:spPr>
          <a:xfrm>
            <a:off x="3281363" y="917575"/>
            <a:ext cx="4224722" cy="2589534"/>
          </a:xfrm>
        </p:spPr>
        <p:txBody>
          <a:bodyPr lIns="91440"/>
          <a:lstStyle>
            <a:lvl1pPr marL="292608" indent="-573088">
              <a:lnSpc>
                <a:spcPct val="100000"/>
              </a:lnSpc>
              <a:spcBef>
                <a:spcPts val="700"/>
              </a:spcBef>
              <a:spcAft>
                <a:spcPts val="700"/>
              </a:spcAft>
              <a:tabLst/>
              <a:defRPr sz="1800" b="0">
                <a:latin typeface="+mj-lt"/>
              </a:defRPr>
            </a:lvl1pPr>
            <a:lvl2pPr marL="690563" indent="-573088">
              <a:lnSpc>
                <a:spcPct val="100000"/>
              </a:lnSpc>
              <a:spcBef>
                <a:spcPts val="0"/>
              </a:spcBef>
              <a:spcAft>
                <a:spcPts val="0"/>
              </a:spcAft>
              <a:tabLst/>
              <a:defRPr sz="2800"/>
            </a:lvl2pPr>
          </a:lstStyle>
          <a:p>
            <a:pPr lvl="0"/>
            <a:r>
              <a:rPr lang="en-US"/>
              <a:t>Click to edit Master text styles</a:t>
            </a:r>
          </a:p>
        </p:txBody>
      </p:sp>
      <p:sp>
        <p:nvSpPr>
          <p:cNvPr id="16" name="Text Placeholder 8">
            <a:extLst>
              <a:ext uri="{FF2B5EF4-FFF2-40B4-BE49-F238E27FC236}">
                <a16:creationId xmlns:a16="http://schemas.microsoft.com/office/drawing/2014/main" id="{FB735FB7-5411-F2F1-D974-F773B1B8360F}"/>
              </a:ext>
            </a:extLst>
          </p:cNvPr>
          <p:cNvSpPr>
            <a:spLocks noGrp="1"/>
          </p:cNvSpPr>
          <p:nvPr>
            <p:ph type="body" sz="quarter" idx="13"/>
          </p:nvPr>
        </p:nvSpPr>
        <p:spPr>
          <a:xfrm>
            <a:off x="7708392" y="917575"/>
            <a:ext cx="4224722" cy="2589534"/>
          </a:xfrm>
        </p:spPr>
        <p:txBody>
          <a:bodyPr lIns="91440"/>
          <a:lstStyle>
            <a:lvl1pPr marL="393192" indent="-676656">
              <a:lnSpc>
                <a:spcPct val="100000"/>
              </a:lnSpc>
              <a:spcBef>
                <a:spcPts val="700"/>
              </a:spcBef>
              <a:spcAft>
                <a:spcPts val="700"/>
              </a:spcAft>
              <a:tabLst>
                <a:tab pos="225425" algn="r"/>
              </a:tabLst>
              <a:defRPr sz="1800" b="0">
                <a:latin typeface="+mj-lt"/>
              </a:defRPr>
            </a:lvl1pPr>
            <a:lvl2pPr marL="690563" indent="-573088">
              <a:lnSpc>
                <a:spcPct val="100000"/>
              </a:lnSpc>
              <a:spcBef>
                <a:spcPts val="0"/>
              </a:spcBef>
              <a:spcAft>
                <a:spcPts val="0"/>
              </a:spcAft>
              <a:tabLst/>
              <a:defRPr sz="2800"/>
            </a:lvl2pPr>
          </a:lstStyle>
          <a:p>
            <a:pPr lvl="0"/>
            <a:r>
              <a:rPr lang="en-US"/>
              <a:t>Click to edit Master text styles</a:t>
            </a:r>
          </a:p>
        </p:txBody>
      </p:sp>
    </p:spTree>
    <p:extLst>
      <p:ext uri="{BB962C8B-B14F-4D97-AF65-F5344CB8AC3E}">
        <p14:creationId xmlns:p14="http://schemas.microsoft.com/office/powerpoint/2010/main" val="27125161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E0745CB-2FF7-A852-6865-A8F426EE1202}"/>
              </a:ext>
            </a:extLst>
          </p:cNvPr>
          <p:cNvSpPr>
            <a:spLocks noGrp="1"/>
          </p:cNvSpPr>
          <p:nvPr>
            <p:ph type="pic" sz="quarter" idx="10" hasCustomPrompt="1"/>
          </p:nvPr>
        </p:nvSpPr>
        <p:spPr>
          <a:xfrm>
            <a:off x="0" y="0"/>
            <a:ext cx="12192000" cy="6858000"/>
          </a:xfrm>
          <a:solidFill>
            <a:schemeClr val="bg2"/>
          </a:solidFill>
        </p:spPr>
        <p:txBody>
          <a:bodyPr anchor="ctr"/>
          <a:lstStyle>
            <a:lvl1pPr algn="ctr">
              <a:defRPr/>
            </a:lvl1pPr>
          </a:lstStyle>
          <a:p>
            <a:r>
              <a:rPr lang="en-US"/>
              <a:t>Click icon to add cover image</a:t>
            </a:r>
          </a:p>
          <a:p>
            <a:endParaRPr lang="en-US"/>
          </a:p>
        </p:txBody>
      </p:sp>
      <p:sp>
        <p:nvSpPr>
          <p:cNvPr id="2" name="Title 1">
            <a:extLst>
              <a:ext uri="{FF2B5EF4-FFF2-40B4-BE49-F238E27FC236}">
                <a16:creationId xmlns:a16="http://schemas.microsoft.com/office/drawing/2014/main" id="{5AEF2F32-23D2-85EF-3071-5C6939DCE4A4}"/>
              </a:ext>
            </a:extLst>
          </p:cNvPr>
          <p:cNvSpPr>
            <a:spLocks noGrp="1"/>
          </p:cNvSpPr>
          <p:nvPr>
            <p:ph type="ctrTitle"/>
          </p:nvPr>
        </p:nvSpPr>
        <p:spPr>
          <a:xfrm>
            <a:off x="401904" y="1963495"/>
            <a:ext cx="5664555" cy="1828800"/>
          </a:xfrm>
        </p:spPr>
        <p:txBody>
          <a:bodyPr anchor="t" anchorCtr="0"/>
          <a:lstStyle>
            <a:lvl1pPr algn="l">
              <a:lnSpc>
                <a:spcPct val="80000"/>
              </a:lnSpc>
              <a:spcBef>
                <a:spcPts val="1400"/>
              </a:spcBef>
              <a:defRPr sz="4800" b="0"/>
            </a:lvl1pPr>
          </a:lstStyle>
          <a:p>
            <a:r>
              <a:rPr lang="en-US"/>
              <a:t>Click to edit Master title style</a:t>
            </a:r>
          </a:p>
        </p:txBody>
      </p:sp>
      <p:sp>
        <p:nvSpPr>
          <p:cNvPr id="5" name="Subtitle 2">
            <a:extLst>
              <a:ext uri="{FF2B5EF4-FFF2-40B4-BE49-F238E27FC236}">
                <a16:creationId xmlns:a16="http://schemas.microsoft.com/office/drawing/2014/main" id="{98AB6ED3-C5F6-877C-DAED-BEF7F304594B}"/>
              </a:ext>
            </a:extLst>
          </p:cNvPr>
          <p:cNvSpPr>
            <a:spLocks noGrp="1"/>
          </p:cNvSpPr>
          <p:nvPr>
            <p:ph type="subTitle" idx="1" hasCustomPrompt="1"/>
          </p:nvPr>
        </p:nvSpPr>
        <p:spPr>
          <a:xfrm>
            <a:off x="401903" y="6054487"/>
            <a:ext cx="4684447" cy="453228"/>
          </a:xfrm>
        </p:spPr>
        <p:txBody>
          <a:bodyPr/>
          <a:lstStyle>
            <a:lvl1pPr marL="0" indent="0" algn="l">
              <a:lnSpc>
                <a:spcPct val="100000"/>
              </a:lnSpc>
              <a:spcBef>
                <a:spcPts val="100"/>
              </a:spcBef>
              <a:spcAft>
                <a:spcPts val="0"/>
              </a:spcAft>
              <a:buNone/>
              <a:defRPr sz="1400" b="0"/>
            </a:lvl1pPr>
            <a:lvl2pPr marL="0" indent="0" algn="l">
              <a:lnSpc>
                <a:spcPct val="100000"/>
              </a:lnSpc>
              <a:spcBef>
                <a:spcPts val="100"/>
              </a:spcBef>
              <a:buNone/>
              <a:defRPr sz="1400" b="1">
                <a:latin typeface="+mn-lt"/>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pic>
        <p:nvPicPr>
          <p:cNvPr id="14" name="Graphic 13">
            <a:extLst>
              <a:ext uri="{FF2B5EF4-FFF2-40B4-BE49-F238E27FC236}">
                <a16:creationId xmlns:a16="http://schemas.microsoft.com/office/drawing/2014/main" id="{FB11A3AB-4A69-E082-016E-71E3453713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3391" y="383381"/>
            <a:ext cx="1064007" cy="517902"/>
          </a:xfrm>
          <a:prstGeom prst="rect">
            <a:avLst/>
          </a:prstGeom>
        </p:spPr>
      </p:pic>
    </p:spTree>
    <p:extLst>
      <p:ext uri="{BB962C8B-B14F-4D97-AF65-F5344CB8AC3E}">
        <p14:creationId xmlns:p14="http://schemas.microsoft.com/office/powerpoint/2010/main" val="2821426171"/>
      </p:ext>
    </p:extLst>
  </p:cSld>
  <p:clrMapOvr>
    <a:masterClrMapping/>
  </p:clrMapOvr>
  <p:extLst>
    <p:ext uri="{DCECCB84-F9BA-43D5-87BE-67443E8EF086}">
      <p15:sldGuideLst xmlns:p15="http://schemas.microsoft.com/office/powerpoint/2012/main">
        <p15:guide id="9"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0FCB0834-B748-0F65-C02A-23EC83C03DC2}"/>
              </a:ext>
            </a:extLst>
          </p:cNvPr>
          <p:cNvSpPr>
            <a:spLocks noGrp="1"/>
          </p:cNvSpPr>
          <p:nvPr>
            <p:ph type="title"/>
          </p:nvPr>
        </p:nvSpPr>
        <p:spPr>
          <a:xfrm>
            <a:off x="397666" y="402336"/>
            <a:ext cx="6606383" cy="1295399"/>
          </a:xfrm>
          <a:prstGeom prst="rect">
            <a:avLst/>
          </a:prstGeom>
        </p:spPr>
        <p:txBody>
          <a:bodyPr vert="horz" lIns="0" tIns="0" rIns="0" bIns="0" rtlCol="0" anchor="t" anchorCtr="0">
            <a:noAutofit/>
          </a:bodyPr>
          <a:lstStyle/>
          <a:p>
            <a:r>
              <a:rPr lang="en-US"/>
              <a:t>Click to edit Master title style</a:t>
            </a:r>
          </a:p>
        </p:txBody>
      </p:sp>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397665" y="1946276"/>
            <a:ext cx="6606383" cy="4000502"/>
          </a:xfrm>
        </p:spPr>
        <p:txBody>
          <a:bodyPr/>
          <a:lstStyle>
            <a:lvl1pPr>
              <a:spcAft>
                <a:spcPts val="1200"/>
              </a:spcAft>
              <a:defRPr sz="1500"/>
            </a:lvl1pPr>
            <a:lvl2pPr>
              <a:defRPr sz="1200">
                <a:latin typeface="+mj-lt"/>
              </a:defRPr>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4C6EFB28-C390-D7A6-7D24-D312EAB54677}"/>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6" name="Slide Number Placeholder 13">
            <a:extLst>
              <a:ext uri="{FF2B5EF4-FFF2-40B4-BE49-F238E27FC236}">
                <a16:creationId xmlns:a16="http://schemas.microsoft.com/office/drawing/2014/main" id="{B0DF1CAE-AD0F-3704-E516-EFF052A2880B}"/>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157281868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161467A-7063-86D7-24E8-072DC8FE58E7}"/>
              </a:ext>
            </a:extLst>
          </p:cNvPr>
          <p:cNvSpPr>
            <a:spLocks noGrp="1"/>
          </p:cNvSpPr>
          <p:nvPr>
            <p:ph type="title"/>
          </p:nvPr>
        </p:nvSpPr>
        <p:spPr>
          <a:xfrm>
            <a:off x="397666" y="402336"/>
            <a:ext cx="11403809" cy="946148"/>
          </a:xfrm>
          <a:prstGeom prst="rect">
            <a:avLst/>
          </a:prstGeom>
        </p:spPr>
        <p:txBody>
          <a:bodyPr vert="horz" lIns="0" tIns="0" rIns="0" bIns="0" rtlCol="0" anchor="t" anchorCtr="0">
            <a:noAutofit/>
          </a:bodyPr>
          <a:lstStyle/>
          <a:p>
            <a:r>
              <a:rPr lang="en-US"/>
              <a:t>Click to edit Master title style</a:t>
            </a:r>
          </a:p>
        </p:txBody>
      </p:sp>
      <p:sp>
        <p:nvSpPr>
          <p:cNvPr id="10" name="Content Placeholder 2">
            <a:extLst>
              <a:ext uri="{FF2B5EF4-FFF2-40B4-BE49-F238E27FC236}">
                <a16:creationId xmlns:a16="http://schemas.microsoft.com/office/drawing/2014/main" id="{A861B7B6-46DE-D3F1-62FD-E7B058FA4F47}"/>
              </a:ext>
            </a:extLst>
          </p:cNvPr>
          <p:cNvSpPr>
            <a:spLocks noGrp="1"/>
          </p:cNvSpPr>
          <p:nvPr>
            <p:ph idx="1"/>
          </p:nvPr>
        </p:nvSpPr>
        <p:spPr>
          <a:xfrm>
            <a:off x="412905" y="1946276"/>
            <a:ext cx="4673445" cy="3992562"/>
          </a:xfrm>
        </p:spPr>
        <p:txBody>
          <a:bodyPr/>
          <a:lstStyle>
            <a:lvl1pPr>
              <a:spcAft>
                <a:spcPts val="1200"/>
              </a:spcAft>
              <a:defRPr sz="1500"/>
            </a:lvl1pPr>
            <a:lvl2pPr>
              <a:defRPr sz="1200">
                <a:latin typeface="+mj-lt"/>
              </a:defRPr>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F42546D2-619E-D256-A62A-62019DAA4778}"/>
              </a:ext>
            </a:extLst>
          </p:cNvPr>
          <p:cNvSpPr>
            <a:spLocks noGrp="1"/>
          </p:cNvSpPr>
          <p:nvPr>
            <p:ph idx="10"/>
          </p:nvPr>
        </p:nvSpPr>
        <p:spPr>
          <a:xfrm>
            <a:off x="6166005" y="1946276"/>
            <a:ext cx="4673445" cy="3992562"/>
          </a:xfrm>
        </p:spPr>
        <p:txBody>
          <a:bodyPr/>
          <a:lstStyle>
            <a:lvl1pPr>
              <a:spcAft>
                <a:spcPts val="1200"/>
              </a:spcAft>
              <a:defRPr sz="1500"/>
            </a:lvl1pPr>
            <a:lvl2pPr>
              <a:defRPr sz="1200">
                <a:latin typeface="+mj-lt"/>
              </a:defRPr>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FB51044C-932D-8FC3-B3AB-1F32819D3877}"/>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5" name="Slide Number Placeholder 13">
            <a:extLst>
              <a:ext uri="{FF2B5EF4-FFF2-40B4-BE49-F238E27FC236}">
                <a16:creationId xmlns:a16="http://schemas.microsoft.com/office/drawing/2014/main" id="{A24DD9E3-0BCC-FF96-2B5A-1C600C721A91}"/>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100570245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161467A-7063-86D7-24E8-072DC8FE58E7}"/>
              </a:ext>
            </a:extLst>
          </p:cNvPr>
          <p:cNvSpPr>
            <a:spLocks noGrp="1"/>
          </p:cNvSpPr>
          <p:nvPr>
            <p:ph type="title"/>
          </p:nvPr>
        </p:nvSpPr>
        <p:spPr>
          <a:xfrm>
            <a:off x="397668" y="3492184"/>
            <a:ext cx="3840957" cy="2454594"/>
          </a:xfrm>
          <a:prstGeom prst="rect">
            <a:avLst/>
          </a:prstGeom>
        </p:spPr>
        <p:txBody>
          <a:bodyPr vert="horz" lIns="0" tIns="0" rIns="0" bIns="0" rtlCol="0" anchor="t" anchorCtr="0">
            <a:noAutofit/>
          </a:bodyPr>
          <a:lstStyle/>
          <a:p>
            <a:r>
              <a:rPr lang="en-US"/>
              <a:t>Click to edit Master title style</a:t>
            </a:r>
          </a:p>
        </p:txBody>
      </p:sp>
      <p:sp>
        <p:nvSpPr>
          <p:cNvPr id="6" name="Picture Placeholder 14">
            <a:extLst>
              <a:ext uri="{FF2B5EF4-FFF2-40B4-BE49-F238E27FC236}">
                <a16:creationId xmlns:a16="http://schemas.microsoft.com/office/drawing/2014/main" id="{CA843832-4448-8151-AB96-D139EF4338B9}"/>
              </a:ext>
              <a:ext uri="{C183D7F6-B498-43B3-948B-1728B52AA6E4}">
                <adec:decorative xmlns:adec="http://schemas.microsoft.com/office/drawing/2017/decorative" val="1"/>
              </a:ext>
            </a:extLst>
          </p:cNvPr>
          <p:cNvSpPr>
            <a:spLocks noGrp="1"/>
          </p:cNvSpPr>
          <p:nvPr>
            <p:ph type="pic" sz="quarter" idx="11"/>
          </p:nvPr>
        </p:nvSpPr>
        <p:spPr>
          <a:xfrm>
            <a:off x="5201444" y="402432"/>
            <a:ext cx="3649948" cy="4510882"/>
          </a:xfrm>
          <a:solidFill>
            <a:schemeClr val="bg2"/>
          </a:solidFill>
        </p:spPr>
        <p:txBody>
          <a:bodyPr tIns="1554480"/>
          <a:lstStyle>
            <a:lvl1pPr algn="ctr">
              <a:defRPr/>
            </a:lvl1pPr>
          </a:lstStyle>
          <a:p>
            <a:r>
              <a:rPr lang="en-US"/>
              <a:t>Click icon to add picture</a:t>
            </a:r>
          </a:p>
        </p:txBody>
      </p:sp>
      <p:sp>
        <p:nvSpPr>
          <p:cNvPr id="5" name="Content Placeholder 2">
            <a:extLst>
              <a:ext uri="{FF2B5EF4-FFF2-40B4-BE49-F238E27FC236}">
                <a16:creationId xmlns:a16="http://schemas.microsoft.com/office/drawing/2014/main" id="{BFFD3C8C-DE95-11CF-E112-F1CDEBBBAF20}"/>
              </a:ext>
            </a:extLst>
          </p:cNvPr>
          <p:cNvSpPr>
            <a:spLocks noGrp="1"/>
          </p:cNvSpPr>
          <p:nvPr>
            <p:ph idx="10"/>
          </p:nvPr>
        </p:nvSpPr>
        <p:spPr>
          <a:xfrm>
            <a:off x="9037638" y="371478"/>
            <a:ext cx="2514282" cy="2486022"/>
          </a:xfrm>
        </p:spPr>
        <p:txBody>
          <a:bodyPr/>
          <a:lstStyle>
            <a:lvl1pPr>
              <a:spcAft>
                <a:spcPts val="1200"/>
              </a:spcAft>
              <a:defRPr lang="en-US" sz="1500" b="1" kern="1200" dirty="0" smtClean="0">
                <a:solidFill>
                  <a:schemeClr val="tx1"/>
                </a:solidFill>
                <a:latin typeface="+mn-lt"/>
                <a:ea typeface="+mn-ea"/>
                <a:cs typeface="+mn-cs"/>
              </a:defRPr>
            </a:lvl1pPr>
            <a:lvl2pPr>
              <a:defRPr sz="1200">
                <a:latin typeface="+mj-lt"/>
              </a:defRPr>
            </a:lvl2pPr>
            <a:lvl3pPr>
              <a:defRPr sz="1200"/>
            </a:lvl3pPr>
            <a:lvl4pPr>
              <a:defRPr sz="1200"/>
            </a:lvl4pPr>
            <a:lvl5pPr>
              <a:defRPr sz="1200"/>
            </a:lvl5pPr>
          </a:lstStyle>
          <a:p>
            <a:pPr marL="0" lvl="0" indent="0" algn="l" defTabSz="914400" rtl="0" eaLnBrk="1" latinLnBrk="0" hangingPunct="1">
              <a:lnSpc>
                <a:spcPct val="100000"/>
              </a:lnSpc>
              <a:spcBef>
                <a:spcPts val="300"/>
              </a:spcBef>
              <a:spcAft>
                <a:spcPts val="1200"/>
              </a:spcAft>
              <a:buFont typeface="Arial" panose="020B0604020202020204" pitchFamily="34" charset="0"/>
              <a:buNone/>
            </a:pPr>
            <a:r>
              <a:rPr lang="en-US"/>
              <a:t>Click to edit Master text styles</a:t>
            </a:r>
          </a:p>
          <a:p>
            <a:pPr marL="0" lvl="1" indent="0" algn="l" defTabSz="914400" rtl="0" eaLnBrk="1" latinLnBrk="0" hangingPunct="1">
              <a:lnSpc>
                <a:spcPct val="100000"/>
              </a:lnSpc>
              <a:spcBef>
                <a:spcPts val="300"/>
              </a:spcBef>
              <a:spcAft>
                <a:spcPts val="1200"/>
              </a:spcAft>
              <a:buFont typeface="Arial" panose="020B0604020202020204" pitchFamily="34" charset="0"/>
              <a:buNone/>
            </a:pPr>
            <a:r>
              <a:rPr lang="en-US"/>
              <a:t>Second level</a:t>
            </a:r>
          </a:p>
        </p:txBody>
      </p:sp>
      <p:sp>
        <p:nvSpPr>
          <p:cNvPr id="3" name="Footer Placeholder 4">
            <a:extLst>
              <a:ext uri="{FF2B5EF4-FFF2-40B4-BE49-F238E27FC236}">
                <a16:creationId xmlns:a16="http://schemas.microsoft.com/office/drawing/2014/main" id="{DF56AB70-B001-F407-DDA0-8274B08150B7}"/>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7" name="Slide Number Placeholder 13">
            <a:extLst>
              <a:ext uri="{FF2B5EF4-FFF2-40B4-BE49-F238E27FC236}">
                <a16:creationId xmlns:a16="http://schemas.microsoft.com/office/drawing/2014/main" id="{BB0E27A5-BC84-EBC4-82C5-E8CF838E4353}"/>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33910005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with Two Images">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161467A-7063-86D7-24E8-072DC8FE58E7}"/>
              </a:ext>
            </a:extLst>
          </p:cNvPr>
          <p:cNvSpPr>
            <a:spLocks noGrp="1"/>
          </p:cNvSpPr>
          <p:nvPr>
            <p:ph type="title"/>
          </p:nvPr>
        </p:nvSpPr>
        <p:spPr>
          <a:xfrm>
            <a:off x="397667" y="402336"/>
            <a:ext cx="3840958" cy="5566886"/>
          </a:xfrm>
          <a:prstGeom prst="rect">
            <a:avLst/>
          </a:prstGeom>
        </p:spPr>
        <p:txBody>
          <a:bodyPr vert="horz" lIns="0" tIns="0" rIns="0" bIns="0" rtlCol="0" anchor="t" anchorCtr="0">
            <a:noAutofit/>
          </a:bodyPr>
          <a:lstStyle/>
          <a:p>
            <a:r>
              <a:rPr lang="en-US"/>
              <a:t>Click to edit Master title style</a:t>
            </a:r>
          </a:p>
        </p:txBody>
      </p:sp>
      <p:sp>
        <p:nvSpPr>
          <p:cNvPr id="6" name="Picture Placeholder 14">
            <a:extLst>
              <a:ext uri="{FF2B5EF4-FFF2-40B4-BE49-F238E27FC236}">
                <a16:creationId xmlns:a16="http://schemas.microsoft.com/office/drawing/2014/main" id="{CA843832-4448-8151-AB96-D139EF4338B9}"/>
              </a:ext>
              <a:ext uri="{C183D7F6-B498-43B3-948B-1728B52AA6E4}">
                <adec:decorative xmlns:adec="http://schemas.microsoft.com/office/drawing/2017/decorative" val="1"/>
              </a:ext>
            </a:extLst>
          </p:cNvPr>
          <p:cNvSpPr>
            <a:spLocks noGrp="1"/>
          </p:cNvSpPr>
          <p:nvPr>
            <p:ph type="pic" sz="quarter" idx="11"/>
          </p:nvPr>
        </p:nvSpPr>
        <p:spPr>
          <a:xfrm>
            <a:off x="5201444" y="402432"/>
            <a:ext cx="3649948" cy="2455068"/>
          </a:xfrm>
          <a:solidFill>
            <a:schemeClr val="bg2"/>
          </a:solidFill>
        </p:spPr>
        <p:txBody>
          <a:bodyPr tIns="731520"/>
          <a:lstStyle>
            <a:lvl1pPr algn="ctr">
              <a:defRPr/>
            </a:lvl1pPr>
          </a:lstStyle>
          <a:p>
            <a:r>
              <a:rPr lang="en-US"/>
              <a:t>Click icon to add picture</a:t>
            </a:r>
          </a:p>
        </p:txBody>
      </p:sp>
      <p:sp>
        <p:nvSpPr>
          <p:cNvPr id="12" name="Content Placeholder 2">
            <a:extLst>
              <a:ext uri="{FF2B5EF4-FFF2-40B4-BE49-F238E27FC236}">
                <a16:creationId xmlns:a16="http://schemas.microsoft.com/office/drawing/2014/main" id="{F42546D2-619E-D256-A62A-62019DAA4778}"/>
              </a:ext>
            </a:extLst>
          </p:cNvPr>
          <p:cNvSpPr>
            <a:spLocks noGrp="1"/>
          </p:cNvSpPr>
          <p:nvPr>
            <p:ph idx="10"/>
          </p:nvPr>
        </p:nvSpPr>
        <p:spPr>
          <a:xfrm>
            <a:off x="9037637" y="371478"/>
            <a:ext cx="2514283" cy="2486022"/>
          </a:xfrm>
        </p:spPr>
        <p:txBody>
          <a:bodyPr/>
          <a:lstStyle>
            <a:lvl1pPr>
              <a:spcAft>
                <a:spcPts val="1200"/>
              </a:spcAft>
              <a:defRPr lang="en-US" sz="1500" b="1" kern="1200" dirty="0" smtClean="0">
                <a:solidFill>
                  <a:schemeClr val="tx1"/>
                </a:solidFill>
                <a:latin typeface="+mn-lt"/>
                <a:ea typeface="+mn-ea"/>
                <a:cs typeface="+mn-cs"/>
              </a:defRPr>
            </a:lvl1pPr>
            <a:lvl2pPr>
              <a:defRPr sz="1200">
                <a:latin typeface="+mj-lt"/>
              </a:defRPr>
            </a:lvl2pPr>
            <a:lvl3pPr>
              <a:defRPr sz="1200"/>
            </a:lvl3pPr>
            <a:lvl4pPr>
              <a:defRPr sz="1200"/>
            </a:lvl4pPr>
            <a:lvl5pPr>
              <a:defRPr sz="1200"/>
            </a:lvl5pPr>
          </a:lstStyle>
          <a:p>
            <a:pPr marL="0" lvl="0" indent="0" algn="l" defTabSz="914400" rtl="0" eaLnBrk="1" latinLnBrk="0" hangingPunct="1">
              <a:lnSpc>
                <a:spcPct val="100000"/>
              </a:lnSpc>
              <a:spcBef>
                <a:spcPts val="300"/>
              </a:spcBef>
              <a:spcAft>
                <a:spcPts val="1200"/>
              </a:spcAft>
              <a:buFont typeface="Arial" panose="020B0604020202020204" pitchFamily="34" charset="0"/>
              <a:buNone/>
            </a:pPr>
            <a:r>
              <a:rPr lang="en-US"/>
              <a:t>Click to edit Master text styles</a:t>
            </a:r>
          </a:p>
          <a:p>
            <a:pPr marL="0" lvl="1" indent="0" algn="l" defTabSz="914400" rtl="0" eaLnBrk="1" latinLnBrk="0" hangingPunct="1">
              <a:lnSpc>
                <a:spcPct val="100000"/>
              </a:lnSpc>
              <a:spcBef>
                <a:spcPts val="300"/>
              </a:spcBef>
              <a:spcAft>
                <a:spcPts val="1200"/>
              </a:spcAft>
              <a:buFont typeface="Arial" panose="020B0604020202020204" pitchFamily="34" charset="0"/>
              <a:buNone/>
            </a:pPr>
            <a:r>
              <a:rPr lang="en-US"/>
              <a:t>Second level</a:t>
            </a:r>
          </a:p>
        </p:txBody>
      </p:sp>
      <p:sp>
        <p:nvSpPr>
          <p:cNvPr id="7" name="Picture Placeholder 14">
            <a:extLst>
              <a:ext uri="{FF2B5EF4-FFF2-40B4-BE49-F238E27FC236}">
                <a16:creationId xmlns:a16="http://schemas.microsoft.com/office/drawing/2014/main" id="{51EE832E-3DC6-D6FD-08F2-B144435DFC42}"/>
              </a:ext>
              <a:ext uri="{C183D7F6-B498-43B3-948B-1728B52AA6E4}">
                <adec:decorative xmlns:adec="http://schemas.microsoft.com/office/drawing/2017/decorative" val="1"/>
              </a:ext>
            </a:extLst>
          </p:cNvPr>
          <p:cNvSpPr>
            <a:spLocks noGrp="1"/>
          </p:cNvSpPr>
          <p:nvPr>
            <p:ph type="pic" sz="quarter" idx="12"/>
          </p:nvPr>
        </p:nvSpPr>
        <p:spPr>
          <a:xfrm>
            <a:off x="5201444" y="2977040"/>
            <a:ext cx="3649948" cy="2455068"/>
          </a:xfrm>
          <a:solidFill>
            <a:schemeClr val="bg2"/>
          </a:solidFill>
        </p:spPr>
        <p:txBody>
          <a:bodyPr tIns="731520"/>
          <a:lstStyle>
            <a:lvl1pPr algn="ctr">
              <a:defRPr/>
            </a:lvl1pPr>
          </a:lstStyle>
          <a:p>
            <a:r>
              <a:rPr lang="en-US"/>
              <a:t>Click icon to add picture</a:t>
            </a:r>
          </a:p>
        </p:txBody>
      </p:sp>
      <p:sp>
        <p:nvSpPr>
          <p:cNvPr id="8" name="Content Placeholder 2">
            <a:extLst>
              <a:ext uri="{FF2B5EF4-FFF2-40B4-BE49-F238E27FC236}">
                <a16:creationId xmlns:a16="http://schemas.microsoft.com/office/drawing/2014/main" id="{AF6631A4-F894-4AFF-B75F-0AABD9BAEA0B}"/>
              </a:ext>
            </a:extLst>
          </p:cNvPr>
          <p:cNvSpPr>
            <a:spLocks noGrp="1"/>
          </p:cNvSpPr>
          <p:nvPr>
            <p:ph idx="13"/>
          </p:nvPr>
        </p:nvSpPr>
        <p:spPr>
          <a:xfrm>
            <a:off x="9037637" y="2977040"/>
            <a:ext cx="2514283" cy="2486022"/>
          </a:xfrm>
        </p:spPr>
        <p:txBody>
          <a:bodyPr/>
          <a:lstStyle>
            <a:lvl1pPr>
              <a:spcAft>
                <a:spcPts val="1200"/>
              </a:spcAft>
              <a:defRPr lang="en-US" sz="1500" b="1" kern="1200" dirty="0" smtClean="0">
                <a:solidFill>
                  <a:schemeClr val="tx1"/>
                </a:solidFill>
                <a:latin typeface="+mn-lt"/>
                <a:ea typeface="+mn-ea"/>
                <a:cs typeface="+mn-cs"/>
              </a:defRPr>
            </a:lvl1pPr>
            <a:lvl2pPr>
              <a:defRPr sz="1200">
                <a:latin typeface="+mj-lt"/>
              </a:defRPr>
            </a:lvl2pPr>
            <a:lvl3pPr>
              <a:defRPr sz="1200"/>
            </a:lvl3pPr>
            <a:lvl4pPr>
              <a:defRPr sz="1200"/>
            </a:lvl4pPr>
            <a:lvl5pPr>
              <a:defRPr sz="1200"/>
            </a:lvl5pPr>
          </a:lstStyle>
          <a:p>
            <a:pPr marL="0" lvl="0" indent="0" algn="l" defTabSz="914400" rtl="0" eaLnBrk="1" latinLnBrk="0" hangingPunct="1">
              <a:lnSpc>
                <a:spcPct val="100000"/>
              </a:lnSpc>
              <a:spcBef>
                <a:spcPts val="300"/>
              </a:spcBef>
              <a:spcAft>
                <a:spcPts val="1200"/>
              </a:spcAft>
              <a:buFont typeface="Arial" panose="020B0604020202020204" pitchFamily="34" charset="0"/>
              <a:buNone/>
            </a:pPr>
            <a:r>
              <a:rPr lang="en-US"/>
              <a:t>Click to edit Master text styles</a:t>
            </a:r>
          </a:p>
          <a:p>
            <a:pPr marL="0" lvl="1" indent="0" algn="l" defTabSz="914400" rtl="0" eaLnBrk="1" latinLnBrk="0" hangingPunct="1">
              <a:lnSpc>
                <a:spcPct val="100000"/>
              </a:lnSpc>
              <a:spcBef>
                <a:spcPts val="300"/>
              </a:spcBef>
              <a:spcAft>
                <a:spcPts val="1200"/>
              </a:spcAft>
              <a:buFont typeface="Arial" panose="020B0604020202020204" pitchFamily="34" charset="0"/>
              <a:buNone/>
            </a:pPr>
            <a:r>
              <a:rPr lang="en-US"/>
              <a:t>Second level</a:t>
            </a:r>
          </a:p>
        </p:txBody>
      </p:sp>
      <p:sp>
        <p:nvSpPr>
          <p:cNvPr id="3" name="Footer Placeholder 4">
            <a:extLst>
              <a:ext uri="{FF2B5EF4-FFF2-40B4-BE49-F238E27FC236}">
                <a16:creationId xmlns:a16="http://schemas.microsoft.com/office/drawing/2014/main" id="{60C2534F-0DED-9179-1BA0-BA7BBA63E40C}"/>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5" name="Slide Number Placeholder 13">
            <a:extLst>
              <a:ext uri="{FF2B5EF4-FFF2-40B4-BE49-F238E27FC236}">
                <a16:creationId xmlns:a16="http://schemas.microsoft.com/office/drawing/2014/main" id="{C21211E5-4A9D-2EA5-349A-BFEBB51D885B}"/>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332744877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Four Images Matrix ">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F9B4C70A-448E-FF82-4DED-5DB3D9F57437}"/>
              </a:ext>
            </a:extLst>
          </p:cNvPr>
          <p:cNvSpPr>
            <a:spLocks noGrp="1"/>
          </p:cNvSpPr>
          <p:nvPr>
            <p:ph type="title"/>
          </p:nvPr>
        </p:nvSpPr>
        <p:spPr>
          <a:xfrm>
            <a:off x="397667" y="402336"/>
            <a:ext cx="5645946" cy="915289"/>
          </a:xfrm>
          <a:prstGeom prst="rect">
            <a:avLst/>
          </a:prstGeom>
        </p:spPr>
        <p:txBody>
          <a:bodyPr vert="horz" lIns="0" tIns="0" rIns="0" bIns="0" rtlCol="0" anchor="t" anchorCtr="0">
            <a:noAutofit/>
          </a:bodyPr>
          <a:lstStyle/>
          <a:p>
            <a:r>
              <a:rPr lang="en-US"/>
              <a:t>Click to edit Master title style</a:t>
            </a:r>
          </a:p>
        </p:txBody>
      </p:sp>
      <p:sp>
        <p:nvSpPr>
          <p:cNvPr id="6" name="Picture Placeholder 14">
            <a:extLst>
              <a:ext uri="{FF2B5EF4-FFF2-40B4-BE49-F238E27FC236}">
                <a16:creationId xmlns:a16="http://schemas.microsoft.com/office/drawing/2014/main" id="{CA843832-4448-8151-AB96-D139EF4338B9}"/>
              </a:ext>
              <a:ext uri="{C183D7F6-B498-43B3-948B-1728B52AA6E4}">
                <adec:decorative xmlns:adec="http://schemas.microsoft.com/office/drawing/2017/decorative" val="1"/>
              </a:ext>
            </a:extLst>
          </p:cNvPr>
          <p:cNvSpPr>
            <a:spLocks noGrp="1"/>
          </p:cNvSpPr>
          <p:nvPr>
            <p:ph type="pic" sz="quarter" idx="11"/>
          </p:nvPr>
        </p:nvSpPr>
        <p:spPr>
          <a:xfrm>
            <a:off x="402831" y="1431438"/>
            <a:ext cx="2657075" cy="1938825"/>
          </a:xfrm>
          <a:solidFill>
            <a:schemeClr val="bg2"/>
          </a:solidFill>
        </p:spPr>
        <p:txBody>
          <a:bodyPr tIns="731520"/>
          <a:lstStyle>
            <a:lvl1pPr algn="ctr">
              <a:defRPr/>
            </a:lvl1pPr>
          </a:lstStyle>
          <a:p>
            <a:r>
              <a:rPr lang="en-US"/>
              <a:t>Click icon to add picture</a:t>
            </a:r>
          </a:p>
        </p:txBody>
      </p:sp>
      <p:sp>
        <p:nvSpPr>
          <p:cNvPr id="12" name="Content Placeholder 2">
            <a:extLst>
              <a:ext uri="{FF2B5EF4-FFF2-40B4-BE49-F238E27FC236}">
                <a16:creationId xmlns:a16="http://schemas.microsoft.com/office/drawing/2014/main" id="{F42546D2-619E-D256-A62A-62019DAA4778}"/>
              </a:ext>
            </a:extLst>
          </p:cNvPr>
          <p:cNvSpPr>
            <a:spLocks noGrp="1"/>
          </p:cNvSpPr>
          <p:nvPr>
            <p:ph idx="10"/>
          </p:nvPr>
        </p:nvSpPr>
        <p:spPr>
          <a:xfrm>
            <a:off x="3281363" y="1421451"/>
            <a:ext cx="2514283" cy="1938812"/>
          </a:xfrm>
        </p:spPr>
        <p:txBody>
          <a:bodyPr/>
          <a:lstStyle>
            <a:lvl1pPr>
              <a:lnSpc>
                <a:spcPct val="100000"/>
              </a:lnSpc>
              <a:spcAft>
                <a:spcPts val="1200"/>
              </a:spcAft>
              <a:defRPr sz="1500" b="1"/>
            </a:lvl1pPr>
            <a:lvl2pPr>
              <a:defRPr sz="1200">
                <a:latin typeface="+mj-lt"/>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7" name="Picture Placeholder 14">
            <a:extLst>
              <a:ext uri="{FF2B5EF4-FFF2-40B4-BE49-F238E27FC236}">
                <a16:creationId xmlns:a16="http://schemas.microsoft.com/office/drawing/2014/main" id="{51EE832E-3DC6-D6FD-08F2-B144435DFC42}"/>
              </a:ext>
              <a:ext uri="{C183D7F6-B498-43B3-948B-1728B52AA6E4}">
                <adec:decorative xmlns:adec="http://schemas.microsoft.com/office/drawing/2017/decorative" val="1"/>
              </a:ext>
            </a:extLst>
          </p:cNvPr>
          <p:cNvSpPr>
            <a:spLocks noGrp="1"/>
          </p:cNvSpPr>
          <p:nvPr>
            <p:ph type="pic" sz="quarter" idx="12"/>
          </p:nvPr>
        </p:nvSpPr>
        <p:spPr>
          <a:xfrm>
            <a:off x="402831" y="3486944"/>
            <a:ext cx="2657075" cy="1938825"/>
          </a:xfrm>
          <a:solidFill>
            <a:schemeClr val="bg2"/>
          </a:solidFill>
        </p:spPr>
        <p:txBody>
          <a:bodyPr tIns="731520"/>
          <a:lstStyle>
            <a:lvl1pPr algn="ctr">
              <a:defRPr/>
            </a:lvl1pPr>
          </a:lstStyle>
          <a:p>
            <a:r>
              <a:rPr lang="en-US"/>
              <a:t>Click icon to add picture</a:t>
            </a:r>
          </a:p>
        </p:txBody>
      </p:sp>
      <p:sp>
        <p:nvSpPr>
          <p:cNvPr id="8" name="Content Placeholder 2">
            <a:extLst>
              <a:ext uri="{FF2B5EF4-FFF2-40B4-BE49-F238E27FC236}">
                <a16:creationId xmlns:a16="http://schemas.microsoft.com/office/drawing/2014/main" id="{AF6631A4-F894-4AFF-B75F-0AABD9BAEA0B}"/>
              </a:ext>
            </a:extLst>
          </p:cNvPr>
          <p:cNvSpPr>
            <a:spLocks noGrp="1"/>
          </p:cNvSpPr>
          <p:nvPr>
            <p:ph idx="13"/>
          </p:nvPr>
        </p:nvSpPr>
        <p:spPr>
          <a:xfrm>
            <a:off x="3281363" y="3486944"/>
            <a:ext cx="2514283" cy="1938812"/>
          </a:xfrm>
        </p:spPr>
        <p:txBody>
          <a:bodyPr/>
          <a:lstStyle>
            <a:lvl1pPr>
              <a:spcAft>
                <a:spcPts val="1200"/>
              </a:spcAft>
              <a:defRPr lang="en-US" sz="1500" b="1" kern="1200" dirty="0">
                <a:solidFill>
                  <a:schemeClr val="tx1"/>
                </a:solidFill>
                <a:latin typeface="+mn-lt"/>
                <a:ea typeface="+mn-ea"/>
                <a:cs typeface="+mn-cs"/>
              </a:defRPr>
            </a:lvl1pPr>
            <a:lvl2pPr>
              <a:defRPr sz="1200">
                <a:latin typeface="+mj-lt"/>
              </a:defRPr>
            </a:lvl2pPr>
            <a:lvl3pPr>
              <a:defRPr sz="1200"/>
            </a:lvl3pPr>
            <a:lvl4pPr>
              <a:defRPr sz="1200"/>
            </a:lvl4pPr>
            <a:lvl5pPr>
              <a:defRPr sz="1200"/>
            </a:lvl5pPr>
          </a:lstStyle>
          <a:p>
            <a:pPr marL="0" lvl="0" indent="0" algn="l" defTabSz="914400" rtl="0" eaLnBrk="1" latinLnBrk="0" hangingPunct="1">
              <a:lnSpc>
                <a:spcPct val="100000"/>
              </a:lnSpc>
              <a:spcBef>
                <a:spcPts val="300"/>
              </a:spcBef>
              <a:spcAft>
                <a:spcPts val="1200"/>
              </a:spcAft>
              <a:buFont typeface="Arial" panose="020B0604020202020204" pitchFamily="34" charset="0"/>
              <a:buNone/>
            </a:pPr>
            <a:r>
              <a:rPr lang="en-US"/>
              <a:t>Click to edit Master text styles</a:t>
            </a:r>
          </a:p>
          <a:p>
            <a:pPr marL="0" lvl="1" indent="0" algn="l" defTabSz="914400" rtl="0" eaLnBrk="1" latinLnBrk="0" hangingPunct="1">
              <a:lnSpc>
                <a:spcPct val="100000"/>
              </a:lnSpc>
              <a:spcBef>
                <a:spcPts val="300"/>
              </a:spcBef>
              <a:spcAft>
                <a:spcPts val="1200"/>
              </a:spcAft>
              <a:buFont typeface="Arial" panose="020B0604020202020204" pitchFamily="34" charset="0"/>
              <a:buNone/>
            </a:pPr>
            <a:r>
              <a:rPr lang="en-US"/>
              <a:t>Second level</a:t>
            </a:r>
          </a:p>
        </p:txBody>
      </p:sp>
      <p:sp>
        <p:nvSpPr>
          <p:cNvPr id="9" name="Picture Placeholder 14">
            <a:extLst>
              <a:ext uri="{FF2B5EF4-FFF2-40B4-BE49-F238E27FC236}">
                <a16:creationId xmlns:a16="http://schemas.microsoft.com/office/drawing/2014/main" id="{BF7E05F9-3B71-A92F-C27D-3EA7295545BA}"/>
              </a:ext>
              <a:ext uri="{C183D7F6-B498-43B3-948B-1728B52AA6E4}">
                <adec:decorative xmlns:adec="http://schemas.microsoft.com/office/drawing/2017/decorative" val="1"/>
              </a:ext>
            </a:extLst>
          </p:cNvPr>
          <p:cNvSpPr>
            <a:spLocks noGrp="1"/>
          </p:cNvSpPr>
          <p:nvPr>
            <p:ph type="pic" sz="quarter" idx="14"/>
          </p:nvPr>
        </p:nvSpPr>
        <p:spPr>
          <a:xfrm>
            <a:off x="6160294" y="1431438"/>
            <a:ext cx="2657075" cy="1938825"/>
          </a:xfrm>
          <a:solidFill>
            <a:schemeClr val="bg2"/>
          </a:solidFill>
        </p:spPr>
        <p:txBody>
          <a:bodyPr tIns="731520"/>
          <a:lstStyle>
            <a:lvl1pPr algn="ctr">
              <a:defRPr/>
            </a:lvl1pPr>
          </a:lstStyle>
          <a:p>
            <a:r>
              <a:rPr lang="en-US"/>
              <a:t>Click icon to add picture</a:t>
            </a:r>
          </a:p>
        </p:txBody>
      </p:sp>
      <p:sp>
        <p:nvSpPr>
          <p:cNvPr id="13" name="Content Placeholder 2">
            <a:extLst>
              <a:ext uri="{FF2B5EF4-FFF2-40B4-BE49-F238E27FC236}">
                <a16:creationId xmlns:a16="http://schemas.microsoft.com/office/drawing/2014/main" id="{FCDEC8E4-3556-9DFF-F8E0-3E599203F394}"/>
              </a:ext>
            </a:extLst>
          </p:cNvPr>
          <p:cNvSpPr>
            <a:spLocks noGrp="1"/>
          </p:cNvSpPr>
          <p:nvPr>
            <p:ph idx="16"/>
          </p:nvPr>
        </p:nvSpPr>
        <p:spPr>
          <a:xfrm>
            <a:off x="9037638" y="1421451"/>
            <a:ext cx="2514283" cy="1938812"/>
          </a:xfrm>
        </p:spPr>
        <p:txBody>
          <a:bodyPr/>
          <a:lstStyle>
            <a:lvl1pPr>
              <a:spcAft>
                <a:spcPts val="1200"/>
              </a:spcAft>
              <a:defRPr lang="en-US" sz="1500" b="1" kern="1200" dirty="0">
                <a:solidFill>
                  <a:schemeClr val="tx1"/>
                </a:solidFill>
                <a:latin typeface="+mn-lt"/>
                <a:ea typeface="+mn-ea"/>
                <a:cs typeface="+mn-cs"/>
              </a:defRPr>
            </a:lvl1pPr>
            <a:lvl2pPr>
              <a:defRPr sz="1200">
                <a:latin typeface="+mj-lt"/>
              </a:defRPr>
            </a:lvl2pPr>
            <a:lvl3pPr>
              <a:defRPr sz="1200"/>
            </a:lvl3pPr>
            <a:lvl4pPr>
              <a:defRPr sz="1200"/>
            </a:lvl4pPr>
            <a:lvl5pPr>
              <a:defRPr sz="1200"/>
            </a:lvl5pPr>
          </a:lstStyle>
          <a:p>
            <a:pPr marL="0" lvl="0" indent="0" algn="l" defTabSz="914400" rtl="0" eaLnBrk="1" latinLnBrk="0" hangingPunct="1">
              <a:lnSpc>
                <a:spcPct val="100000"/>
              </a:lnSpc>
              <a:spcBef>
                <a:spcPts val="300"/>
              </a:spcBef>
              <a:spcAft>
                <a:spcPts val="1200"/>
              </a:spcAft>
              <a:buFont typeface="Arial" panose="020B0604020202020204" pitchFamily="34" charset="0"/>
              <a:buNone/>
            </a:pPr>
            <a:r>
              <a:rPr lang="en-US"/>
              <a:t>Click to edit Master text styles</a:t>
            </a:r>
          </a:p>
          <a:p>
            <a:pPr marL="0" lvl="1" indent="0" algn="l" defTabSz="914400" rtl="0" eaLnBrk="1" latinLnBrk="0" hangingPunct="1">
              <a:lnSpc>
                <a:spcPct val="100000"/>
              </a:lnSpc>
              <a:spcBef>
                <a:spcPts val="300"/>
              </a:spcBef>
              <a:spcAft>
                <a:spcPts val="1200"/>
              </a:spcAft>
              <a:buFont typeface="Arial" panose="020B0604020202020204" pitchFamily="34" charset="0"/>
              <a:buNone/>
            </a:pPr>
            <a:r>
              <a:rPr lang="en-US"/>
              <a:t>Second level</a:t>
            </a:r>
          </a:p>
        </p:txBody>
      </p:sp>
      <p:sp>
        <p:nvSpPr>
          <p:cNvPr id="10" name="Picture Placeholder 14">
            <a:extLst>
              <a:ext uri="{FF2B5EF4-FFF2-40B4-BE49-F238E27FC236}">
                <a16:creationId xmlns:a16="http://schemas.microsoft.com/office/drawing/2014/main" id="{5436620D-30A8-EA32-EBA9-0FB0D98A3A57}"/>
              </a:ext>
              <a:ext uri="{C183D7F6-B498-43B3-948B-1728B52AA6E4}">
                <adec:decorative xmlns:adec="http://schemas.microsoft.com/office/drawing/2017/decorative" val="1"/>
              </a:ext>
            </a:extLst>
          </p:cNvPr>
          <p:cNvSpPr>
            <a:spLocks noGrp="1"/>
          </p:cNvSpPr>
          <p:nvPr>
            <p:ph type="pic" sz="quarter" idx="15"/>
          </p:nvPr>
        </p:nvSpPr>
        <p:spPr>
          <a:xfrm>
            <a:off x="6160294" y="3486944"/>
            <a:ext cx="2657075" cy="1938825"/>
          </a:xfrm>
          <a:solidFill>
            <a:schemeClr val="bg2"/>
          </a:solidFill>
        </p:spPr>
        <p:txBody>
          <a:bodyPr tIns="731520"/>
          <a:lstStyle>
            <a:lvl1pPr algn="ctr">
              <a:defRPr/>
            </a:lvl1pPr>
          </a:lstStyle>
          <a:p>
            <a:r>
              <a:rPr lang="en-US"/>
              <a:t>Click icon to add picture</a:t>
            </a:r>
          </a:p>
        </p:txBody>
      </p:sp>
      <p:sp>
        <p:nvSpPr>
          <p:cNvPr id="14" name="Content Placeholder 2">
            <a:extLst>
              <a:ext uri="{FF2B5EF4-FFF2-40B4-BE49-F238E27FC236}">
                <a16:creationId xmlns:a16="http://schemas.microsoft.com/office/drawing/2014/main" id="{08EEADAB-1623-2FF8-2487-6AA4F7EC3587}"/>
              </a:ext>
            </a:extLst>
          </p:cNvPr>
          <p:cNvSpPr>
            <a:spLocks noGrp="1"/>
          </p:cNvSpPr>
          <p:nvPr>
            <p:ph idx="17"/>
          </p:nvPr>
        </p:nvSpPr>
        <p:spPr>
          <a:xfrm>
            <a:off x="9037638" y="3486944"/>
            <a:ext cx="2514283" cy="1938812"/>
          </a:xfrm>
        </p:spPr>
        <p:txBody>
          <a:bodyPr/>
          <a:lstStyle>
            <a:lvl1pPr>
              <a:spcAft>
                <a:spcPts val="1200"/>
              </a:spcAft>
              <a:defRPr lang="en-US" sz="1500" b="1" kern="1200" dirty="0">
                <a:solidFill>
                  <a:schemeClr val="tx1"/>
                </a:solidFill>
                <a:latin typeface="+mn-lt"/>
                <a:ea typeface="+mn-ea"/>
                <a:cs typeface="+mn-cs"/>
              </a:defRPr>
            </a:lvl1pPr>
            <a:lvl2pPr>
              <a:defRPr sz="1200">
                <a:latin typeface="+mj-lt"/>
              </a:defRPr>
            </a:lvl2pPr>
            <a:lvl3pPr>
              <a:defRPr sz="1200"/>
            </a:lvl3pPr>
            <a:lvl4pPr>
              <a:defRPr sz="1200"/>
            </a:lvl4pPr>
            <a:lvl5pPr>
              <a:defRPr sz="1200"/>
            </a:lvl5pPr>
          </a:lstStyle>
          <a:p>
            <a:pPr marL="0" lvl="0" indent="0" algn="l" defTabSz="914400" rtl="0" eaLnBrk="1" latinLnBrk="0" hangingPunct="1">
              <a:lnSpc>
                <a:spcPct val="100000"/>
              </a:lnSpc>
              <a:spcBef>
                <a:spcPts val="300"/>
              </a:spcBef>
              <a:spcAft>
                <a:spcPts val="1200"/>
              </a:spcAft>
              <a:buFont typeface="Arial" panose="020B0604020202020204" pitchFamily="34" charset="0"/>
              <a:buNone/>
            </a:pPr>
            <a:r>
              <a:rPr lang="en-US"/>
              <a:t>Click to edit Master text styles</a:t>
            </a:r>
          </a:p>
          <a:p>
            <a:pPr marL="0" lvl="1" indent="0" algn="l" defTabSz="914400" rtl="0" eaLnBrk="1" latinLnBrk="0" hangingPunct="1">
              <a:lnSpc>
                <a:spcPct val="100000"/>
              </a:lnSpc>
              <a:spcBef>
                <a:spcPts val="300"/>
              </a:spcBef>
              <a:spcAft>
                <a:spcPts val="1200"/>
              </a:spcAft>
              <a:buFont typeface="Arial" panose="020B0604020202020204" pitchFamily="34" charset="0"/>
              <a:buNone/>
            </a:pPr>
            <a:r>
              <a:rPr lang="en-US"/>
              <a:t>Second level</a:t>
            </a:r>
          </a:p>
        </p:txBody>
      </p:sp>
      <p:sp>
        <p:nvSpPr>
          <p:cNvPr id="3" name="Footer Placeholder 4">
            <a:extLst>
              <a:ext uri="{FF2B5EF4-FFF2-40B4-BE49-F238E27FC236}">
                <a16:creationId xmlns:a16="http://schemas.microsoft.com/office/drawing/2014/main" id="{91E3B5C0-2252-2AC3-B6AC-A233A36FBD79}"/>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5" name="Slide Number Placeholder 13">
            <a:extLst>
              <a:ext uri="{FF2B5EF4-FFF2-40B4-BE49-F238E27FC236}">
                <a16:creationId xmlns:a16="http://schemas.microsoft.com/office/drawing/2014/main" id="{3634351F-B70F-FAD9-F7BB-519E4552F596}"/>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59046777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81D6954-23FD-DBC4-8238-AE64FBE579A9}"/>
              </a:ext>
            </a:extLst>
          </p:cNvPr>
          <p:cNvSpPr>
            <a:spLocks noGrp="1"/>
          </p:cNvSpPr>
          <p:nvPr>
            <p:ph type="title"/>
          </p:nvPr>
        </p:nvSpPr>
        <p:spPr>
          <a:xfrm>
            <a:off x="397667" y="402336"/>
            <a:ext cx="5645946" cy="915289"/>
          </a:xfrm>
          <a:prstGeom prst="rect">
            <a:avLst/>
          </a:prstGeom>
        </p:spPr>
        <p:txBody>
          <a:bodyPr vert="horz" lIns="0" tIns="0" rIns="0" bIns="0" rtlCol="0" anchor="t" anchorCtr="0">
            <a:noAutofit/>
          </a:bodyPr>
          <a:lstStyle/>
          <a:p>
            <a:r>
              <a:rPr lang="en-US"/>
              <a:t>Click to edit Master title style</a:t>
            </a:r>
          </a:p>
        </p:txBody>
      </p:sp>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400050" y="1946275"/>
            <a:ext cx="3280410" cy="3992563"/>
          </a:xfrm>
        </p:spPr>
        <p:txBody>
          <a:bodyPr tIns="18288"/>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5DB5F46A-D65E-8319-07D3-423E64224A7D}"/>
              </a:ext>
            </a:extLst>
          </p:cNvPr>
          <p:cNvSpPr>
            <a:spLocks noGrp="1"/>
          </p:cNvSpPr>
          <p:nvPr>
            <p:ph idx="10"/>
          </p:nvPr>
        </p:nvSpPr>
        <p:spPr>
          <a:xfrm>
            <a:off x="4242435" y="1946275"/>
            <a:ext cx="3280410" cy="3992563"/>
          </a:xfrm>
        </p:spPr>
        <p:txBody>
          <a:bodyPr tIns="18288"/>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7F220BC4-6918-5D08-690A-5DF19E0F6966}"/>
              </a:ext>
            </a:extLst>
          </p:cNvPr>
          <p:cNvSpPr>
            <a:spLocks noGrp="1"/>
          </p:cNvSpPr>
          <p:nvPr>
            <p:ph idx="11"/>
          </p:nvPr>
        </p:nvSpPr>
        <p:spPr>
          <a:xfrm>
            <a:off x="8084820" y="1946275"/>
            <a:ext cx="3280410" cy="3992563"/>
          </a:xfrm>
        </p:spPr>
        <p:txBody>
          <a:bodyPr tIns="18288"/>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CB190286-B276-0735-9C4A-0DC61C6219D9}"/>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6" name="Slide Number Placeholder 13">
            <a:extLst>
              <a:ext uri="{FF2B5EF4-FFF2-40B4-BE49-F238E27FC236}">
                <a16:creationId xmlns:a16="http://schemas.microsoft.com/office/drawing/2014/main" id="{DB73B279-0425-58C9-A443-09B373446F8B}"/>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141183923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69EA8B36-F386-C764-DAD6-33D7736D9EEC}"/>
              </a:ext>
            </a:extLst>
          </p:cNvPr>
          <p:cNvSpPr>
            <a:spLocks noGrp="1"/>
          </p:cNvSpPr>
          <p:nvPr>
            <p:ph type="title"/>
          </p:nvPr>
        </p:nvSpPr>
        <p:spPr>
          <a:xfrm>
            <a:off x="397667" y="402336"/>
            <a:ext cx="5645946" cy="915289"/>
          </a:xfrm>
          <a:prstGeom prst="rect">
            <a:avLst/>
          </a:prstGeom>
        </p:spPr>
        <p:txBody>
          <a:bodyPr vert="horz" lIns="0" tIns="0" rIns="0" bIns="0" rtlCol="0" anchor="t" anchorCtr="0">
            <a:noAutofit/>
          </a:bodyPr>
          <a:lstStyle/>
          <a:p>
            <a:r>
              <a:rPr lang="en-US"/>
              <a:t>Click to edit Master title style</a:t>
            </a:r>
          </a:p>
        </p:txBody>
      </p:sp>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400050" y="1946275"/>
            <a:ext cx="3280410" cy="3992563"/>
          </a:xfrm>
        </p:spPr>
        <p:txBody>
          <a:bodyPr/>
          <a:lstStyle>
            <a:lvl1pPr>
              <a:lnSpc>
                <a:spcPct val="100000"/>
              </a:lnSpc>
              <a:spcBef>
                <a:spcPts val="0"/>
              </a:spcBef>
              <a:spcAft>
                <a:spcPts val="1300"/>
              </a:spcAft>
              <a:defRPr sz="2000" b="1">
                <a:latin typeface="+mn-lt"/>
              </a:defRPr>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5DB5F46A-D65E-8319-07D3-423E64224A7D}"/>
              </a:ext>
            </a:extLst>
          </p:cNvPr>
          <p:cNvSpPr>
            <a:spLocks noGrp="1"/>
          </p:cNvSpPr>
          <p:nvPr>
            <p:ph idx="10"/>
          </p:nvPr>
        </p:nvSpPr>
        <p:spPr>
          <a:xfrm>
            <a:off x="4242435" y="1946275"/>
            <a:ext cx="3280410" cy="3992563"/>
          </a:xfrm>
        </p:spPr>
        <p:txBody>
          <a:bodyPr tIns="18288"/>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7F220BC4-6918-5D08-690A-5DF19E0F6966}"/>
              </a:ext>
            </a:extLst>
          </p:cNvPr>
          <p:cNvSpPr>
            <a:spLocks noGrp="1"/>
          </p:cNvSpPr>
          <p:nvPr>
            <p:ph idx="11"/>
          </p:nvPr>
        </p:nvSpPr>
        <p:spPr>
          <a:xfrm>
            <a:off x="8084820" y="1946275"/>
            <a:ext cx="3280410" cy="3992563"/>
          </a:xfrm>
        </p:spPr>
        <p:txBody>
          <a:bodyPr tIns="18288"/>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BE946374-FA30-CA90-8DA8-4D3D9C8D955C}"/>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7" name="Slide Number Placeholder 13">
            <a:extLst>
              <a:ext uri="{FF2B5EF4-FFF2-40B4-BE49-F238E27FC236}">
                <a16:creationId xmlns:a16="http://schemas.microsoft.com/office/drawing/2014/main" id="{B7BD091D-1A71-D98C-9FBE-055914E89494}"/>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247937094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and Two Content">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81D6954-23FD-DBC4-8238-AE64FBE579A9}"/>
              </a:ext>
            </a:extLst>
          </p:cNvPr>
          <p:cNvSpPr>
            <a:spLocks noGrp="1"/>
          </p:cNvSpPr>
          <p:nvPr>
            <p:ph type="title"/>
          </p:nvPr>
        </p:nvSpPr>
        <p:spPr>
          <a:xfrm>
            <a:off x="397667" y="402336"/>
            <a:ext cx="5645946" cy="915289"/>
          </a:xfrm>
          <a:prstGeom prst="rect">
            <a:avLst/>
          </a:prstGeom>
        </p:spPr>
        <p:txBody>
          <a:bodyPr vert="horz" lIns="0" tIns="0" rIns="0" bIns="0" rtlCol="0" anchor="t" anchorCtr="0">
            <a:noAutofit/>
          </a:bodyPr>
          <a:lstStyle/>
          <a:p>
            <a:r>
              <a:rPr lang="en-US"/>
              <a:t>Click to edit Master title style</a:t>
            </a:r>
          </a:p>
        </p:txBody>
      </p:sp>
      <p:sp>
        <p:nvSpPr>
          <p:cNvPr id="6" name="Chart Placeholder 5">
            <a:extLst>
              <a:ext uri="{FF2B5EF4-FFF2-40B4-BE49-F238E27FC236}">
                <a16:creationId xmlns:a16="http://schemas.microsoft.com/office/drawing/2014/main" id="{73FDB890-3693-B329-5A7C-C65A3B124F7E}"/>
              </a:ext>
            </a:extLst>
          </p:cNvPr>
          <p:cNvSpPr>
            <a:spLocks noGrp="1"/>
          </p:cNvSpPr>
          <p:nvPr>
            <p:ph type="chart" sz="quarter" idx="12"/>
          </p:nvPr>
        </p:nvSpPr>
        <p:spPr>
          <a:xfrm>
            <a:off x="410808" y="1439508"/>
            <a:ext cx="5237163" cy="4510088"/>
          </a:xfrm>
        </p:spPr>
        <p:txBody>
          <a:bodyPr/>
          <a:lstStyle/>
          <a:p>
            <a:r>
              <a:rPr lang="en-US"/>
              <a:t>Click icon to add chart</a:t>
            </a:r>
          </a:p>
        </p:txBody>
      </p:sp>
      <p:sp>
        <p:nvSpPr>
          <p:cNvPr id="15" name="Content Placeholder 2">
            <a:extLst>
              <a:ext uri="{FF2B5EF4-FFF2-40B4-BE49-F238E27FC236}">
                <a16:creationId xmlns:a16="http://schemas.microsoft.com/office/drawing/2014/main" id="{5DB5F46A-D65E-8319-07D3-423E64224A7D}"/>
              </a:ext>
            </a:extLst>
          </p:cNvPr>
          <p:cNvSpPr>
            <a:spLocks noGrp="1"/>
          </p:cNvSpPr>
          <p:nvPr>
            <p:ph idx="10"/>
          </p:nvPr>
        </p:nvSpPr>
        <p:spPr>
          <a:xfrm>
            <a:off x="6168671" y="2468208"/>
            <a:ext cx="2754667" cy="3481388"/>
          </a:xfrm>
        </p:spPr>
        <p:txBody>
          <a:bodyPr/>
          <a:lstStyle>
            <a:lvl1pPr>
              <a:lnSpc>
                <a:spcPct val="100000"/>
              </a:lnSpc>
              <a:spcAft>
                <a:spcPts val="1300"/>
              </a:spcAft>
              <a:defRPr sz="15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7F220BC4-6918-5D08-690A-5DF19E0F6966}"/>
              </a:ext>
            </a:extLst>
          </p:cNvPr>
          <p:cNvSpPr>
            <a:spLocks noGrp="1"/>
          </p:cNvSpPr>
          <p:nvPr>
            <p:ph idx="11"/>
          </p:nvPr>
        </p:nvSpPr>
        <p:spPr>
          <a:xfrm>
            <a:off x="9048041" y="2468208"/>
            <a:ext cx="2754667" cy="3481388"/>
          </a:xfrm>
        </p:spPr>
        <p:txBody>
          <a:bodyPr/>
          <a:lstStyle>
            <a:lvl1pPr>
              <a:lnSpc>
                <a:spcPct val="100000"/>
              </a:lnSpc>
              <a:spcAft>
                <a:spcPts val="1300"/>
              </a:spcAft>
              <a:defRPr sz="15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79626A07-2517-5726-4FDD-0AC9D9299096}"/>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5" name="Slide Number Placeholder 13">
            <a:extLst>
              <a:ext uri="{FF2B5EF4-FFF2-40B4-BE49-F238E27FC236}">
                <a16:creationId xmlns:a16="http://schemas.microsoft.com/office/drawing/2014/main" id="{06046AFA-0660-1D2A-C174-4EABDBEAAA0C}"/>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337988366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ta and Two Content">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81D6954-23FD-DBC4-8238-AE64FBE579A9}"/>
              </a:ext>
            </a:extLst>
          </p:cNvPr>
          <p:cNvSpPr>
            <a:spLocks noGrp="1"/>
          </p:cNvSpPr>
          <p:nvPr>
            <p:ph type="title"/>
          </p:nvPr>
        </p:nvSpPr>
        <p:spPr>
          <a:xfrm>
            <a:off x="397667" y="402336"/>
            <a:ext cx="5645946" cy="915289"/>
          </a:xfrm>
          <a:prstGeom prst="rect">
            <a:avLst/>
          </a:prstGeom>
        </p:spPr>
        <p:txBody>
          <a:bodyPr vert="horz" lIns="0" tIns="0" rIns="0" bIns="0" rtlCol="0" anchor="t" anchorCtr="0">
            <a:noAutofit/>
          </a:bodyPr>
          <a:lstStyle/>
          <a:p>
            <a:r>
              <a:rPr lang="en-US"/>
              <a:t>Click to edit Master title style</a:t>
            </a:r>
          </a:p>
        </p:txBody>
      </p:sp>
      <p:sp>
        <p:nvSpPr>
          <p:cNvPr id="8" name="Text Placeholder 2">
            <a:extLst>
              <a:ext uri="{FF2B5EF4-FFF2-40B4-BE49-F238E27FC236}">
                <a16:creationId xmlns:a16="http://schemas.microsoft.com/office/drawing/2014/main" id="{9D560317-BC9E-E5E9-EC4B-BE83B3CA1553}"/>
              </a:ext>
            </a:extLst>
          </p:cNvPr>
          <p:cNvSpPr>
            <a:spLocks noGrp="1"/>
          </p:cNvSpPr>
          <p:nvPr>
            <p:ph type="body" idx="15" hasCustomPrompt="1"/>
          </p:nvPr>
        </p:nvSpPr>
        <p:spPr>
          <a:xfrm>
            <a:off x="407670" y="1949410"/>
            <a:ext cx="3280410" cy="1535153"/>
          </a:xfrm>
        </p:spPr>
        <p:txBody>
          <a:bodyPr wrap="square">
            <a:noAutofit/>
          </a:bodyPr>
          <a:lstStyle>
            <a:lvl1pPr marL="0" indent="0" algn="l">
              <a:lnSpc>
                <a:spcPct val="80000"/>
              </a:lnSpc>
              <a:spcBef>
                <a:spcPts val="0"/>
              </a:spcBef>
              <a:spcAft>
                <a:spcPts val="0"/>
              </a:spcAft>
              <a:buNone/>
              <a:defRPr sz="15000" b="0" kern="100" spc="-50" baseline="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400050" y="3614568"/>
            <a:ext cx="3280410" cy="2270480"/>
          </a:xfrm>
        </p:spPr>
        <p:txBody>
          <a:bodyPr/>
          <a:lstStyle>
            <a:lvl1pPr>
              <a:lnSpc>
                <a:spcPct val="100000"/>
              </a:lnSpc>
              <a:spcAft>
                <a:spcPts val="1000"/>
              </a:spcAft>
              <a:defRPr sz="1800" b="1">
                <a:latin typeface="+mn-lt"/>
              </a:defRPr>
            </a:lvl1pPr>
            <a:lvl2pPr>
              <a:lnSpc>
                <a:spcPct val="100000"/>
              </a:lnSpc>
              <a:spcBef>
                <a:spcPts val="0"/>
              </a:spcBef>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5DB5F46A-D65E-8319-07D3-423E64224A7D}"/>
              </a:ext>
            </a:extLst>
          </p:cNvPr>
          <p:cNvSpPr>
            <a:spLocks noGrp="1"/>
          </p:cNvSpPr>
          <p:nvPr>
            <p:ph idx="10"/>
          </p:nvPr>
        </p:nvSpPr>
        <p:spPr>
          <a:xfrm>
            <a:off x="4242435" y="1957033"/>
            <a:ext cx="3280410" cy="3992563"/>
          </a:xfrm>
        </p:spPr>
        <p:txBody>
          <a:bodyPr/>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7F220BC4-6918-5D08-690A-5DF19E0F6966}"/>
              </a:ext>
            </a:extLst>
          </p:cNvPr>
          <p:cNvSpPr>
            <a:spLocks noGrp="1"/>
          </p:cNvSpPr>
          <p:nvPr>
            <p:ph idx="11"/>
          </p:nvPr>
        </p:nvSpPr>
        <p:spPr>
          <a:xfrm>
            <a:off x="8084820" y="1957033"/>
            <a:ext cx="3280410" cy="3992563"/>
          </a:xfrm>
        </p:spPr>
        <p:txBody>
          <a:bodyPr/>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6955500F-3808-9CA2-1F44-A64164571438}"/>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6" name="Slide Number Placeholder 13">
            <a:extLst>
              <a:ext uri="{FF2B5EF4-FFF2-40B4-BE49-F238E27FC236}">
                <a16:creationId xmlns:a16="http://schemas.microsoft.com/office/drawing/2014/main" id="{E6F2E23D-BB9F-B34F-EC85-66F73AA738E5}"/>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282157744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ta and Four Stats">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81D6954-23FD-DBC4-8238-AE64FBE579A9}"/>
              </a:ext>
            </a:extLst>
          </p:cNvPr>
          <p:cNvSpPr>
            <a:spLocks noGrp="1"/>
          </p:cNvSpPr>
          <p:nvPr>
            <p:ph type="title"/>
          </p:nvPr>
        </p:nvSpPr>
        <p:spPr>
          <a:xfrm>
            <a:off x="397667" y="402336"/>
            <a:ext cx="5645946" cy="915289"/>
          </a:xfrm>
          <a:prstGeom prst="rect">
            <a:avLst/>
          </a:prstGeom>
        </p:spPr>
        <p:txBody>
          <a:bodyPr vert="horz" lIns="0" tIns="0" rIns="0" bIns="0" rtlCol="0" anchor="t" anchorCtr="0">
            <a:noAutofit/>
          </a:bodyPr>
          <a:lstStyle/>
          <a:p>
            <a:r>
              <a:rPr lang="en-US"/>
              <a:t>Click to edit Master title style</a:t>
            </a:r>
          </a:p>
        </p:txBody>
      </p:sp>
      <p:sp>
        <p:nvSpPr>
          <p:cNvPr id="8" name="Text Placeholder 2">
            <a:extLst>
              <a:ext uri="{FF2B5EF4-FFF2-40B4-BE49-F238E27FC236}">
                <a16:creationId xmlns:a16="http://schemas.microsoft.com/office/drawing/2014/main" id="{9D560317-BC9E-E5E9-EC4B-BE83B3CA1553}"/>
              </a:ext>
            </a:extLst>
          </p:cNvPr>
          <p:cNvSpPr>
            <a:spLocks noGrp="1"/>
          </p:cNvSpPr>
          <p:nvPr>
            <p:ph type="body" idx="15" hasCustomPrompt="1"/>
          </p:nvPr>
        </p:nvSpPr>
        <p:spPr>
          <a:xfrm>
            <a:off x="407670" y="1949410"/>
            <a:ext cx="3280410" cy="1535153"/>
          </a:xfrm>
        </p:spPr>
        <p:txBody>
          <a:bodyPr wrap="square">
            <a:noAutofit/>
          </a:bodyPr>
          <a:lstStyle>
            <a:lvl1pPr marL="0" indent="0" algn="l">
              <a:lnSpc>
                <a:spcPct val="80000"/>
              </a:lnSpc>
              <a:spcBef>
                <a:spcPts val="0"/>
              </a:spcBef>
              <a:spcAft>
                <a:spcPts val="0"/>
              </a:spcAft>
              <a:buNone/>
              <a:defRPr sz="15000" b="0" kern="100" spc="-50" baseline="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400050" y="3614568"/>
            <a:ext cx="3280410" cy="2270480"/>
          </a:xfrm>
        </p:spPr>
        <p:txBody>
          <a:bodyPr/>
          <a:lstStyle>
            <a:lvl1pPr>
              <a:lnSpc>
                <a:spcPct val="100000"/>
              </a:lnSpc>
              <a:spcAft>
                <a:spcPts val="0"/>
              </a:spcAft>
              <a:defRPr sz="1800" b="1">
                <a:latin typeface="+mn-lt"/>
              </a:defRPr>
            </a:lvl1pPr>
            <a:lvl2pPr>
              <a:spcBef>
                <a:spcPts val="600"/>
              </a:spcBef>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5DB5F46A-D65E-8319-07D3-423E64224A7D}"/>
              </a:ext>
            </a:extLst>
          </p:cNvPr>
          <p:cNvSpPr>
            <a:spLocks noGrp="1"/>
          </p:cNvSpPr>
          <p:nvPr>
            <p:ph idx="10"/>
          </p:nvPr>
        </p:nvSpPr>
        <p:spPr>
          <a:xfrm>
            <a:off x="4242435" y="1957034"/>
            <a:ext cx="3280410" cy="1527529"/>
          </a:xfrm>
        </p:spPr>
        <p:txBody>
          <a:bodyPr/>
          <a:lstStyle>
            <a:lvl1pPr>
              <a:lnSpc>
                <a:spcPct val="100000"/>
              </a:lnSpc>
              <a:spcAft>
                <a:spcPts val="1300"/>
              </a:spcAft>
              <a:defRPr sz="1500"/>
            </a:lvl1pPr>
            <a:lvl2pPr>
              <a:lnSpc>
                <a:spcPct val="100000"/>
              </a:lnSpc>
              <a:spcBef>
                <a:spcPts val="0"/>
              </a:spcBef>
              <a:defRPr sz="4500">
                <a:latin typeface="+mn-lt"/>
              </a:defRPr>
            </a:lvl2pPr>
            <a:lvl3pPr marL="0" indent="0">
              <a:spcBef>
                <a:spcPts val="100"/>
              </a:spcBef>
              <a:buNone/>
              <a:defRPr sz="1200"/>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148E7DA0-330F-0EFA-F5EA-9B8D8ADDB8B0}"/>
              </a:ext>
            </a:extLst>
          </p:cNvPr>
          <p:cNvSpPr>
            <a:spLocks noGrp="1"/>
          </p:cNvSpPr>
          <p:nvPr>
            <p:ph idx="16"/>
          </p:nvPr>
        </p:nvSpPr>
        <p:spPr>
          <a:xfrm>
            <a:off x="8087958" y="1957034"/>
            <a:ext cx="3280410" cy="1527529"/>
          </a:xfrm>
        </p:spPr>
        <p:txBody>
          <a:bodyPr/>
          <a:lstStyle>
            <a:lvl1pPr>
              <a:lnSpc>
                <a:spcPct val="100000"/>
              </a:lnSpc>
              <a:spcAft>
                <a:spcPts val="1300"/>
              </a:spcAft>
              <a:defRPr sz="1500"/>
            </a:lvl1pPr>
            <a:lvl2pPr>
              <a:lnSpc>
                <a:spcPct val="100000"/>
              </a:lnSpc>
              <a:spcBef>
                <a:spcPts val="0"/>
              </a:spcBef>
              <a:defRPr sz="4500">
                <a:latin typeface="+mn-lt"/>
              </a:defRPr>
            </a:lvl2pPr>
            <a:lvl3pPr marL="0" indent="0">
              <a:spcBef>
                <a:spcPts val="100"/>
              </a:spcBef>
              <a:buNone/>
              <a:defRPr sz="1200"/>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9" name="Content Placeholder 2">
            <a:extLst>
              <a:ext uri="{FF2B5EF4-FFF2-40B4-BE49-F238E27FC236}">
                <a16:creationId xmlns:a16="http://schemas.microsoft.com/office/drawing/2014/main" id="{1F934F8D-EEE5-A5C7-4F51-62B220EA007B}"/>
              </a:ext>
            </a:extLst>
          </p:cNvPr>
          <p:cNvSpPr>
            <a:spLocks noGrp="1"/>
          </p:cNvSpPr>
          <p:nvPr>
            <p:ph idx="17" hasCustomPrompt="1"/>
          </p:nvPr>
        </p:nvSpPr>
        <p:spPr>
          <a:xfrm>
            <a:off x="4242435" y="3727982"/>
            <a:ext cx="3280410" cy="1527529"/>
          </a:xfrm>
        </p:spPr>
        <p:txBody>
          <a:bodyPr/>
          <a:lstStyle>
            <a:lvl1pPr>
              <a:lnSpc>
                <a:spcPct val="100000"/>
              </a:lnSpc>
              <a:spcAft>
                <a:spcPts val="0"/>
              </a:spcAft>
              <a:defRPr sz="4500" b="0"/>
            </a:lvl1pPr>
            <a:lvl2pPr>
              <a:lnSpc>
                <a:spcPct val="100000"/>
              </a:lnSpc>
              <a:spcBef>
                <a:spcPts val="0"/>
              </a:spcBef>
              <a:defRPr sz="1200"/>
            </a:lvl2pPr>
            <a:lvl3pPr marL="0" indent="0">
              <a:spcBef>
                <a:spcPts val="100"/>
              </a:spcBef>
              <a:buNone/>
              <a:defRPr sz="1200"/>
            </a:lvl3pPr>
            <a:lvl4pPr>
              <a:defRPr sz="1200"/>
            </a:lvl4pPr>
            <a:lvl5pPr>
              <a:defRPr sz="1200"/>
            </a:lvl5pPr>
          </a:lstStyle>
          <a:p>
            <a:pPr lvl="0"/>
            <a:r>
              <a:rPr lang="en-US"/>
              <a:t>First level</a:t>
            </a:r>
          </a:p>
          <a:p>
            <a:pPr lvl="1"/>
            <a:r>
              <a:rPr lang="en-US"/>
              <a:t>Second level</a:t>
            </a:r>
          </a:p>
        </p:txBody>
      </p:sp>
      <p:sp>
        <p:nvSpPr>
          <p:cNvPr id="11" name="Content Placeholder 2">
            <a:extLst>
              <a:ext uri="{FF2B5EF4-FFF2-40B4-BE49-F238E27FC236}">
                <a16:creationId xmlns:a16="http://schemas.microsoft.com/office/drawing/2014/main" id="{96F4A050-73C7-4EF8-22E1-17E2117180F0}"/>
              </a:ext>
            </a:extLst>
          </p:cNvPr>
          <p:cNvSpPr>
            <a:spLocks noGrp="1"/>
          </p:cNvSpPr>
          <p:nvPr>
            <p:ph idx="18" hasCustomPrompt="1"/>
          </p:nvPr>
        </p:nvSpPr>
        <p:spPr>
          <a:xfrm>
            <a:off x="8087958" y="3727982"/>
            <a:ext cx="3280410" cy="1527529"/>
          </a:xfrm>
        </p:spPr>
        <p:txBody>
          <a:bodyPr/>
          <a:lstStyle>
            <a:lvl1pPr>
              <a:lnSpc>
                <a:spcPct val="100000"/>
              </a:lnSpc>
              <a:spcAft>
                <a:spcPts val="0"/>
              </a:spcAft>
              <a:defRPr sz="4500" b="0"/>
            </a:lvl1pPr>
            <a:lvl2pPr>
              <a:lnSpc>
                <a:spcPct val="100000"/>
              </a:lnSpc>
              <a:spcBef>
                <a:spcPts val="0"/>
              </a:spcBef>
              <a:defRPr sz="1200"/>
            </a:lvl2pPr>
            <a:lvl3pPr marL="0" indent="0">
              <a:spcBef>
                <a:spcPts val="100"/>
              </a:spcBef>
              <a:buNone/>
              <a:defRPr sz="1200"/>
            </a:lvl3pPr>
            <a:lvl4pPr>
              <a:defRPr sz="1200"/>
            </a:lvl4pPr>
            <a:lvl5pPr>
              <a:defRPr sz="1200"/>
            </a:lvl5pPr>
          </a:lstStyle>
          <a:p>
            <a:pPr lvl="0"/>
            <a:r>
              <a:rPr lang="en-US"/>
              <a:t>First level</a:t>
            </a:r>
          </a:p>
          <a:p>
            <a:pPr lvl="1"/>
            <a:r>
              <a:rPr lang="en-US"/>
              <a:t>Second level</a:t>
            </a:r>
          </a:p>
        </p:txBody>
      </p:sp>
      <p:sp>
        <p:nvSpPr>
          <p:cNvPr id="3" name="Footer Placeholder 4">
            <a:extLst>
              <a:ext uri="{FF2B5EF4-FFF2-40B4-BE49-F238E27FC236}">
                <a16:creationId xmlns:a16="http://schemas.microsoft.com/office/drawing/2014/main" id="{3279AEC2-3D38-AA3C-D9ED-F56066F02521}"/>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6" name="Slide Number Placeholder 13">
            <a:extLst>
              <a:ext uri="{FF2B5EF4-FFF2-40B4-BE49-F238E27FC236}">
                <a16:creationId xmlns:a16="http://schemas.microsoft.com/office/drawing/2014/main" id="{1F2E443D-FB19-EC91-F034-92383A4D9EAC}"/>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33758522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03C5ED-E0DF-61C8-7A95-440C9FF7F1FA}"/>
              </a:ext>
            </a:extLst>
          </p:cNvPr>
          <p:cNvSpPr>
            <a:spLocks noGrp="1"/>
          </p:cNvSpPr>
          <p:nvPr>
            <p:ph type="title"/>
          </p:nvPr>
        </p:nvSpPr>
        <p:spPr>
          <a:xfrm>
            <a:off x="414619" y="4007973"/>
            <a:ext cx="4671732" cy="1298448"/>
          </a:xfrm>
        </p:spPr>
        <p:txBody>
          <a:bodyPr/>
          <a:lstStyle>
            <a:lvl1pPr>
              <a:defRPr sz="4000"/>
            </a:lvl1pPr>
          </a:lstStyle>
          <a:p>
            <a:r>
              <a:rPr lang="en-US"/>
              <a:t>Click to edit Master title style</a:t>
            </a:r>
          </a:p>
        </p:txBody>
      </p:sp>
      <p:sp>
        <p:nvSpPr>
          <p:cNvPr id="5" name="Content Placeholder 2">
            <a:extLst>
              <a:ext uri="{FF2B5EF4-FFF2-40B4-BE49-F238E27FC236}">
                <a16:creationId xmlns:a16="http://schemas.microsoft.com/office/drawing/2014/main" id="{7518CD4E-B949-EF88-4945-7E36C0015725}"/>
              </a:ext>
            </a:extLst>
          </p:cNvPr>
          <p:cNvSpPr>
            <a:spLocks noGrp="1"/>
          </p:cNvSpPr>
          <p:nvPr>
            <p:ph idx="1"/>
          </p:nvPr>
        </p:nvSpPr>
        <p:spPr>
          <a:xfrm>
            <a:off x="6160294" y="402655"/>
            <a:ext cx="5641181" cy="3521964"/>
          </a:xfrm>
        </p:spPr>
        <p:txBody>
          <a:bodyPr/>
          <a:lstStyle>
            <a:lvl1pPr>
              <a:lnSpc>
                <a:spcPct val="125000"/>
              </a:lnSpc>
              <a:defRPr sz="1500" b="1">
                <a:latin typeface="+mn-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75979435-2CA0-F566-8195-3E80CC2D6180}"/>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7" name="Slide Number Placeholder 13">
            <a:extLst>
              <a:ext uri="{FF2B5EF4-FFF2-40B4-BE49-F238E27FC236}">
                <a16:creationId xmlns:a16="http://schemas.microsoft.com/office/drawing/2014/main" id="{3A2C4AA3-8599-3431-5E25-2E68E7DB9FCA}"/>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380096252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Two Small Images">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9CDDF52B-DBF3-6EA5-316F-86B168D5B385}"/>
              </a:ext>
            </a:extLst>
          </p:cNvPr>
          <p:cNvSpPr>
            <a:spLocks noGrp="1"/>
          </p:cNvSpPr>
          <p:nvPr>
            <p:ph type="title"/>
          </p:nvPr>
        </p:nvSpPr>
        <p:spPr>
          <a:xfrm>
            <a:off x="397667" y="402336"/>
            <a:ext cx="5645946" cy="915289"/>
          </a:xfrm>
          <a:prstGeom prst="rect">
            <a:avLst/>
          </a:prstGeom>
        </p:spPr>
        <p:txBody>
          <a:bodyPr vert="horz" lIns="0" tIns="0" rIns="0" bIns="0" rtlCol="0" anchor="t" anchorCtr="0">
            <a:noAutofit/>
          </a:bodyPr>
          <a:lstStyle/>
          <a:p>
            <a:r>
              <a:rPr lang="en-US"/>
              <a:t>Click to edit Master title style</a:t>
            </a:r>
          </a:p>
        </p:txBody>
      </p:sp>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400050" y="1440338"/>
            <a:ext cx="3448050" cy="4498500"/>
          </a:xfrm>
        </p:spPr>
        <p:txBody>
          <a:bodyPr/>
          <a:lstStyle>
            <a:lvl1pPr>
              <a:lnSpc>
                <a:spcPct val="100000"/>
              </a:lnSpc>
              <a:spcBef>
                <a:spcPts val="0"/>
              </a:spcBef>
              <a:spcAft>
                <a:spcPts val="1300"/>
              </a:spcAft>
              <a:defRPr sz="2000" b="1">
                <a:latin typeface="+mn-lt"/>
              </a:defRPr>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5DB5F46A-D65E-8319-07D3-423E64224A7D}"/>
              </a:ext>
            </a:extLst>
          </p:cNvPr>
          <p:cNvSpPr>
            <a:spLocks noGrp="1"/>
          </p:cNvSpPr>
          <p:nvPr>
            <p:ph idx="10"/>
          </p:nvPr>
        </p:nvSpPr>
        <p:spPr>
          <a:xfrm>
            <a:off x="4242435" y="1440338"/>
            <a:ext cx="3280410" cy="1929924"/>
          </a:xfrm>
        </p:spPr>
        <p:txBody>
          <a:bodyPr tIns="18288"/>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4">
            <a:extLst>
              <a:ext uri="{FF2B5EF4-FFF2-40B4-BE49-F238E27FC236}">
                <a16:creationId xmlns:a16="http://schemas.microsoft.com/office/drawing/2014/main" id="{D986D8FF-CF64-064A-9F64-6F1DDA4C97ED}"/>
              </a:ext>
              <a:ext uri="{C183D7F6-B498-43B3-948B-1728B52AA6E4}">
                <adec:decorative xmlns:adec="http://schemas.microsoft.com/office/drawing/2017/decorative" val="1"/>
              </a:ext>
            </a:extLst>
          </p:cNvPr>
          <p:cNvSpPr>
            <a:spLocks noGrp="1"/>
          </p:cNvSpPr>
          <p:nvPr>
            <p:ph type="pic" sz="quarter" idx="12"/>
          </p:nvPr>
        </p:nvSpPr>
        <p:spPr>
          <a:xfrm>
            <a:off x="4242435" y="3689588"/>
            <a:ext cx="3621405" cy="2257189"/>
          </a:xfrm>
          <a:solidFill>
            <a:schemeClr val="bg2"/>
          </a:solidFill>
        </p:spPr>
        <p:txBody>
          <a:bodyPr tIns="731520"/>
          <a:lstStyle>
            <a:lvl1pPr algn="ctr">
              <a:defRPr/>
            </a:lvl1pPr>
          </a:lstStyle>
          <a:p>
            <a:r>
              <a:rPr lang="en-US"/>
              <a:t>Click icon to add picture</a:t>
            </a:r>
          </a:p>
        </p:txBody>
      </p:sp>
      <p:sp>
        <p:nvSpPr>
          <p:cNvPr id="16" name="Content Placeholder 2">
            <a:extLst>
              <a:ext uri="{FF2B5EF4-FFF2-40B4-BE49-F238E27FC236}">
                <a16:creationId xmlns:a16="http://schemas.microsoft.com/office/drawing/2014/main" id="{7F220BC4-6918-5D08-690A-5DF19E0F6966}"/>
              </a:ext>
            </a:extLst>
          </p:cNvPr>
          <p:cNvSpPr>
            <a:spLocks noGrp="1"/>
          </p:cNvSpPr>
          <p:nvPr>
            <p:ph idx="11"/>
          </p:nvPr>
        </p:nvSpPr>
        <p:spPr>
          <a:xfrm>
            <a:off x="8084820" y="1440339"/>
            <a:ext cx="3280410" cy="1929924"/>
          </a:xfrm>
        </p:spPr>
        <p:txBody>
          <a:bodyPr tIns="18288"/>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4">
            <a:extLst>
              <a:ext uri="{FF2B5EF4-FFF2-40B4-BE49-F238E27FC236}">
                <a16:creationId xmlns:a16="http://schemas.microsoft.com/office/drawing/2014/main" id="{A4F26F45-080E-2E94-7AE8-D48A53D6BB61}"/>
              </a:ext>
              <a:ext uri="{C183D7F6-B498-43B3-948B-1728B52AA6E4}">
                <adec:decorative xmlns:adec="http://schemas.microsoft.com/office/drawing/2017/decorative" val="1"/>
              </a:ext>
            </a:extLst>
          </p:cNvPr>
          <p:cNvSpPr>
            <a:spLocks noGrp="1"/>
          </p:cNvSpPr>
          <p:nvPr>
            <p:ph type="pic" sz="quarter" idx="13"/>
          </p:nvPr>
        </p:nvSpPr>
        <p:spPr>
          <a:xfrm>
            <a:off x="8084820" y="3689588"/>
            <a:ext cx="3621405" cy="2257189"/>
          </a:xfrm>
          <a:solidFill>
            <a:schemeClr val="bg2"/>
          </a:solidFill>
        </p:spPr>
        <p:txBody>
          <a:bodyPr tIns="731520"/>
          <a:lstStyle>
            <a:lvl1pPr algn="ctr">
              <a:defRPr/>
            </a:lvl1pPr>
          </a:lstStyle>
          <a:p>
            <a:r>
              <a:rPr lang="en-US"/>
              <a:t>Click icon to add picture</a:t>
            </a:r>
          </a:p>
        </p:txBody>
      </p:sp>
      <p:sp>
        <p:nvSpPr>
          <p:cNvPr id="3" name="Footer Placeholder 4">
            <a:extLst>
              <a:ext uri="{FF2B5EF4-FFF2-40B4-BE49-F238E27FC236}">
                <a16:creationId xmlns:a16="http://schemas.microsoft.com/office/drawing/2014/main" id="{E67D3849-C8CD-8658-1466-0AC905A32902}"/>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7" name="Slide Number Placeholder 13">
            <a:extLst>
              <a:ext uri="{FF2B5EF4-FFF2-40B4-BE49-F238E27FC236}">
                <a16:creationId xmlns:a16="http://schemas.microsoft.com/office/drawing/2014/main" id="{45FB2FC1-37EA-E80B-8E2C-5BB79F82C549}"/>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219859791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Images Three Conten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12157443-656C-E355-D086-838984BEEC17}"/>
              </a:ext>
            </a:extLst>
          </p:cNvPr>
          <p:cNvSpPr>
            <a:spLocks noGrp="1"/>
          </p:cNvSpPr>
          <p:nvPr>
            <p:ph type="title"/>
          </p:nvPr>
        </p:nvSpPr>
        <p:spPr>
          <a:xfrm>
            <a:off x="397667" y="402336"/>
            <a:ext cx="5645946" cy="908940"/>
          </a:xfrm>
          <a:prstGeom prst="rect">
            <a:avLst/>
          </a:prstGeom>
        </p:spPr>
        <p:txBody>
          <a:bodyPr vert="horz" lIns="0" tIns="0" rIns="0" bIns="0" rtlCol="0" anchor="t" anchorCtr="0">
            <a:noAutofit/>
          </a:bodyPr>
          <a:lstStyle/>
          <a:p>
            <a:r>
              <a:rPr lang="en-US"/>
              <a:t>Click to edit Master title style</a:t>
            </a:r>
          </a:p>
        </p:txBody>
      </p:sp>
      <p:sp>
        <p:nvSpPr>
          <p:cNvPr id="6" name="Picture Placeholder 14">
            <a:extLst>
              <a:ext uri="{FF2B5EF4-FFF2-40B4-BE49-F238E27FC236}">
                <a16:creationId xmlns:a16="http://schemas.microsoft.com/office/drawing/2014/main" id="{C4FF4641-ED6B-EA6B-E1D6-5913E5D1C4A7}"/>
              </a:ext>
              <a:ext uri="{C183D7F6-B498-43B3-948B-1728B52AA6E4}">
                <adec:decorative xmlns:adec="http://schemas.microsoft.com/office/drawing/2017/decorative" val="1"/>
              </a:ext>
            </a:extLst>
          </p:cNvPr>
          <p:cNvSpPr>
            <a:spLocks noGrp="1"/>
          </p:cNvSpPr>
          <p:nvPr>
            <p:ph type="pic" sz="quarter" idx="12"/>
          </p:nvPr>
        </p:nvSpPr>
        <p:spPr>
          <a:xfrm>
            <a:off x="400050" y="1434783"/>
            <a:ext cx="3621405" cy="2449830"/>
          </a:xfrm>
          <a:solidFill>
            <a:schemeClr val="bg2"/>
          </a:solidFill>
        </p:spPr>
        <p:txBody>
          <a:bodyPr tIns="731520"/>
          <a:lstStyle>
            <a:lvl1pPr algn="ctr">
              <a:defRPr/>
            </a:lvl1pPr>
          </a:lstStyle>
          <a:p>
            <a:r>
              <a:rPr lang="en-US"/>
              <a:t>Click icon to add picture</a:t>
            </a:r>
          </a:p>
        </p:txBody>
      </p:sp>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400050" y="4008120"/>
            <a:ext cx="3280410" cy="1930718"/>
          </a:xfrm>
        </p:spPr>
        <p:txBody>
          <a:bodyPr/>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4">
            <a:extLst>
              <a:ext uri="{FF2B5EF4-FFF2-40B4-BE49-F238E27FC236}">
                <a16:creationId xmlns:a16="http://schemas.microsoft.com/office/drawing/2014/main" id="{738BD24F-B7A9-6A5E-4B91-293E35C96245}"/>
              </a:ext>
              <a:ext uri="{C183D7F6-B498-43B3-948B-1728B52AA6E4}">
                <adec:decorative xmlns:adec="http://schemas.microsoft.com/office/drawing/2017/decorative" val="1"/>
              </a:ext>
            </a:extLst>
          </p:cNvPr>
          <p:cNvSpPr>
            <a:spLocks noGrp="1"/>
          </p:cNvSpPr>
          <p:nvPr>
            <p:ph type="pic" sz="quarter" idx="13"/>
          </p:nvPr>
        </p:nvSpPr>
        <p:spPr>
          <a:xfrm>
            <a:off x="4247197" y="1434783"/>
            <a:ext cx="3621405" cy="2449830"/>
          </a:xfrm>
          <a:solidFill>
            <a:schemeClr val="bg2"/>
          </a:solidFill>
        </p:spPr>
        <p:txBody>
          <a:bodyPr tIns="731520"/>
          <a:lstStyle>
            <a:lvl1pPr algn="ctr">
              <a:defRPr/>
            </a:lvl1pPr>
          </a:lstStyle>
          <a:p>
            <a:r>
              <a:rPr lang="en-US"/>
              <a:t>Click icon to add picture</a:t>
            </a:r>
          </a:p>
        </p:txBody>
      </p:sp>
      <p:sp>
        <p:nvSpPr>
          <p:cNvPr id="15" name="Content Placeholder 2">
            <a:extLst>
              <a:ext uri="{FF2B5EF4-FFF2-40B4-BE49-F238E27FC236}">
                <a16:creationId xmlns:a16="http://schemas.microsoft.com/office/drawing/2014/main" id="{5DB5F46A-D65E-8319-07D3-423E64224A7D}"/>
              </a:ext>
            </a:extLst>
          </p:cNvPr>
          <p:cNvSpPr>
            <a:spLocks noGrp="1"/>
          </p:cNvSpPr>
          <p:nvPr>
            <p:ph idx="10"/>
          </p:nvPr>
        </p:nvSpPr>
        <p:spPr>
          <a:xfrm>
            <a:off x="4242435" y="4008120"/>
            <a:ext cx="3280410" cy="1930718"/>
          </a:xfrm>
        </p:spPr>
        <p:txBody>
          <a:bodyPr/>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4">
            <a:extLst>
              <a:ext uri="{FF2B5EF4-FFF2-40B4-BE49-F238E27FC236}">
                <a16:creationId xmlns:a16="http://schemas.microsoft.com/office/drawing/2014/main" id="{3EA62964-C972-788F-A145-641910913B5F}"/>
              </a:ext>
              <a:ext uri="{C183D7F6-B498-43B3-948B-1728B52AA6E4}">
                <adec:decorative xmlns:adec="http://schemas.microsoft.com/office/drawing/2017/decorative" val="1"/>
              </a:ext>
            </a:extLst>
          </p:cNvPr>
          <p:cNvSpPr>
            <a:spLocks noGrp="1"/>
          </p:cNvSpPr>
          <p:nvPr>
            <p:ph type="pic" sz="quarter" idx="14"/>
          </p:nvPr>
        </p:nvSpPr>
        <p:spPr>
          <a:xfrm>
            <a:off x="8084820" y="1434783"/>
            <a:ext cx="3621405" cy="2449830"/>
          </a:xfrm>
          <a:solidFill>
            <a:schemeClr val="bg2"/>
          </a:solidFill>
        </p:spPr>
        <p:txBody>
          <a:bodyPr tIns="731520"/>
          <a:lstStyle>
            <a:lvl1pPr algn="ctr">
              <a:defRPr/>
            </a:lvl1pPr>
          </a:lstStyle>
          <a:p>
            <a:r>
              <a:rPr lang="en-US"/>
              <a:t>Click icon to add picture</a:t>
            </a:r>
          </a:p>
        </p:txBody>
      </p:sp>
      <p:sp>
        <p:nvSpPr>
          <p:cNvPr id="16" name="Content Placeholder 2">
            <a:extLst>
              <a:ext uri="{FF2B5EF4-FFF2-40B4-BE49-F238E27FC236}">
                <a16:creationId xmlns:a16="http://schemas.microsoft.com/office/drawing/2014/main" id="{7F220BC4-6918-5D08-690A-5DF19E0F6966}"/>
              </a:ext>
            </a:extLst>
          </p:cNvPr>
          <p:cNvSpPr>
            <a:spLocks noGrp="1"/>
          </p:cNvSpPr>
          <p:nvPr>
            <p:ph idx="11"/>
          </p:nvPr>
        </p:nvSpPr>
        <p:spPr>
          <a:xfrm>
            <a:off x="8084820" y="4008120"/>
            <a:ext cx="3280410" cy="1930718"/>
          </a:xfrm>
        </p:spPr>
        <p:txBody>
          <a:bodyPr/>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E6D39F23-E441-3514-2A4F-F9CCA291192C}"/>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7" name="Slide Number Placeholder 13">
            <a:extLst>
              <a:ext uri="{FF2B5EF4-FFF2-40B4-BE49-F238E27FC236}">
                <a16:creationId xmlns:a16="http://schemas.microsoft.com/office/drawing/2014/main" id="{FE222EB9-6543-2E06-6048-C32D6D58FBCC}"/>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326485024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de TItle Two Images 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32898A4C-932E-23E9-DC30-A54F1747D7DA}"/>
              </a:ext>
            </a:extLst>
          </p:cNvPr>
          <p:cNvSpPr>
            <a:spLocks noGrp="1"/>
          </p:cNvSpPr>
          <p:nvPr>
            <p:ph type="title"/>
          </p:nvPr>
        </p:nvSpPr>
        <p:spPr>
          <a:xfrm>
            <a:off x="397667" y="4002723"/>
            <a:ext cx="3389473" cy="1929924"/>
          </a:xfrm>
          <a:prstGeom prst="rect">
            <a:avLst/>
          </a:prstGeom>
        </p:spPr>
        <p:txBody>
          <a:bodyPr vert="horz" lIns="0" tIns="0" rIns="0" bIns="0" rtlCol="0" anchor="t" anchorCtr="0">
            <a:noAutofit/>
          </a:bodyPr>
          <a:lstStyle>
            <a:lvl1pPr>
              <a:defRPr sz="2400"/>
            </a:lvl1pPr>
          </a:lstStyle>
          <a:p>
            <a:r>
              <a:rPr lang="en-US"/>
              <a:t>Click to edit Master title style</a:t>
            </a:r>
          </a:p>
        </p:txBody>
      </p:sp>
      <p:sp>
        <p:nvSpPr>
          <p:cNvPr id="6" name="Picture Placeholder 14">
            <a:extLst>
              <a:ext uri="{FF2B5EF4-FFF2-40B4-BE49-F238E27FC236}">
                <a16:creationId xmlns:a16="http://schemas.microsoft.com/office/drawing/2014/main" id="{D986D8FF-CF64-064A-9F64-6F1DDA4C97ED}"/>
              </a:ext>
              <a:ext uri="{C183D7F6-B498-43B3-948B-1728B52AA6E4}">
                <adec:decorative xmlns:adec="http://schemas.microsoft.com/office/drawing/2017/decorative" val="1"/>
              </a:ext>
            </a:extLst>
          </p:cNvPr>
          <p:cNvSpPr>
            <a:spLocks noGrp="1"/>
          </p:cNvSpPr>
          <p:nvPr>
            <p:ph type="pic" sz="quarter" idx="12"/>
          </p:nvPr>
        </p:nvSpPr>
        <p:spPr>
          <a:xfrm>
            <a:off x="4242435" y="410052"/>
            <a:ext cx="3621405" cy="3474561"/>
          </a:xfrm>
          <a:solidFill>
            <a:schemeClr val="bg2"/>
          </a:solidFill>
        </p:spPr>
        <p:txBody>
          <a:bodyPr tIns="731520"/>
          <a:lstStyle>
            <a:lvl1pPr algn="ctr">
              <a:defRPr/>
            </a:lvl1pPr>
          </a:lstStyle>
          <a:p>
            <a:r>
              <a:rPr lang="en-US"/>
              <a:t>Click icon to add picture</a:t>
            </a:r>
          </a:p>
        </p:txBody>
      </p:sp>
      <p:sp>
        <p:nvSpPr>
          <p:cNvPr id="15" name="Content Placeholder 2">
            <a:extLst>
              <a:ext uri="{FF2B5EF4-FFF2-40B4-BE49-F238E27FC236}">
                <a16:creationId xmlns:a16="http://schemas.microsoft.com/office/drawing/2014/main" id="{5DB5F46A-D65E-8319-07D3-423E64224A7D}"/>
              </a:ext>
            </a:extLst>
          </p:cNvPr>
          <p:cNvSpPr>
            <a:spLocks noGrp="1"/>
          </p:cNvSpPr>
          <p:nvPr>
            <p:ph idx="10"/>
          </p:nvPr>
        </p:nvSpPr>
        <p:spPr>
          <a:xfrm>
            <a:off x="4242435" y="4007380"/>
            <a:ext cx="3280410" cy="1939925"/>
          </a:xfrm>
        </p:spPr>
        <p:txBody>
          <a:bodyPr/>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4">
            <a:extLst>
              <a:ext uri="{FF2B5EF4-FFF2-40B4-BE49-F238E27FC236}">
                <a16:creationId xmlns:a16="http://schemas.microsoft.com/office/drawing/2014/main" id="{A4F26F45-080E-2E94-7AE8-D48A53D6BB61}"/>
              </a:ext>
              <a:ext uri="{C183D7F6-B498-43B3-948B-1728B52AA6E4}">
                <adec:decorative xmlns:adec="http://schemas.microsoft.com/office/drawing/2017/decorative" val="1"/>
              </a:ext>
            </a:extLst>
          </p:cNvPr>
          <p:cNvSpPr>
            <a:spLocks noGrp="1"/>
          </p:cNvSpPr>
          <p:nvPr>
            <p:ph type="pic" sz="quarter" idx="13"/>
          </p:nvPr>
        </p:nvSpPr>
        <p:spPr>
          <a:xfrm>
            <a:off x="8084820" y="410052"/>
            <a:ext cx="3621405" cy="3474561"/>
          </a:xfrm>
          <a:solidFill>
            <a:schemeClr val="bg2"/>
          </a:solidFill>
        </p:spPr>
        <p:txBody>
          <a:bodyPr tIns="731520"/>
          <a:lstStyle>
            <a:lvl1pPr algn="ctr">
              <a:defRPr/>
            </a:lvl1pPr>
          </a:lstStyle>
          <a:p>
            <a:r>
              <a:rPr lang="en-US"/>
              <a:t>Click icon to add picture</a:t>
            </a:r>
          </a:p>
        </p:txBody>
      </p:sp>
      <p:sp>
        <p:nvSpPr>
          <p:cNvPr id="16" name="Content Placeholder 2">
            <a:extLst>
              <a:ext uri="{FF2B5EF4-FFF2-40B4-BE49-F238E27FC236}">
                <a16:creationId xmlns:a16="http://schemas.microsoft.com/office/drawing/2014/main" id="{7F220BC4-6918-5D08-690A-5DF19E0F6966}"/>
              </a:ext>
            </a:extLst>
          </p:cNvPr>
          <p:cNvSpPr>
            <a:spLocks noGrp="1"/>
          </p:cNvSpPr>
          <p:nvPr>
            <p:ph idx="11"/>
          </p:nvPr>
        </p:nvSpPr>
        <p:spPr>
          <a:xfrm>
            <a:off x="8084820" y="4007380"/>
            <a:ext cx="3280410" cy="1939925"/>
          </a:xfrm>
        </p:spPr>
        <p:txBody>
          <a:bodyPr/>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4BD5BA45-6FFD-0692-0F0F-E110F28E6809}"/>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5" name="Slide Number Placeholder 13">
            <a:extLst>
              <a:ext uri="{FF2B5EF4-FFF2-40B4-BE49-F238E27FC236}">
                <a16:creationId xmlns:a16="http://schemas.microsoft.com/office/drawing/2014/main" id="{6A0EF6EA-3F57-5496-E0F3-4864ED1104A5}"/>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73245056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663492E0-8524-F0F0-654F-078445BB721B}"/>
              </a:ext>
            </a:extLst>
          </p:cNvPr>
          <p:cNvSpPr>
            <a:spLocks noGrp="1"/>
          </p:cNvSpPr>
          <p:nvPr>
            <p:ph type="title"/>
          </p:nvPr>
        </p:nvSpPr>
        <p:spPr>
          <a:xfrm>
            <a:off x="397667" y="402336"/>
            <a:ext cx="5645946" cy="915289"/>
          </a:xfrm>
          <a:prstGeom prst="rect">
            <a:avLst/>
          </a:prstGeom>
        </p:spPr>
        <p:txBody>
          <a:bodyPr vert="horz" lIns="0" tIns="0" rIns="0" bIns="0" rtlCol="0" anchor="t" anchorCtr="0">
            <a:noAutofit/>
          </a:bodyPr>
          <a:lstStyle/>
          <a:p>
            <a:r>
              <a:rPr lang="en-US"/>
              <a:t>Click to edit Master title style</a:t>
            </a:r>
          </a:p>
        </p:txBody>
      </p:sp>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407669" y="1946275"/>
            <a:ext cx="2757805" cy="4035425"/>
          </a:xfrm>
        </p:spPr>
        <p:txBody>
          <a:bodyPr rIns="91440"/>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A5DA3B61-E81A-0B10-D611-AF1F185E4D0A}"/>
              </a:ext>
            </a:extLst>
          </p:cNvPr>
          <p:cNvSpPr>
            <a:spLocks noGrp="1"/>
          </p:cNvSpPr>
          <p:nvPr>
            <p:ph idx="10"/>
          </p:nvPr>
        </p:nvSpPr>
        <p:spPr>
          <a:xfrm>
            <a:off x="3289821" y="1946275"/>
            <a:ext cx="2752324" cy="4035425"/>
          </a:xfrm>
        </p:spPr>
        <p:txBody>
          <a:bodyPr rIns="91440"/>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BF0C713-EACB-22E0-3AE1-304A75F202F8}"/>
              </a:ext>
            </a:extLst>
          </p:cNvPr>
          <p:cNvSpPr>
            <a:spLocks noGrp="1"/>
          </p:cNvSpPr>
          <p:nvPr>
            <p:ph idx="11"/>
          </p:nvPr>
        </p:nvSpPr>
        <p:spPr>
          <a:xfrm>
            <a:off x="6166511" y="1946275"/>
            <a:ext cx="2749927" cy="4035425"/>
          </a:xfrm>
        </p:spPr>
        <p:txBody>
          <a:bodyPr rIns="91440"/>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5C2AF188-3D2C-76B0-48DA-0C564B177921}"/>
              </a:ext>
            </a:extLst>
          </p:cNvPr>
          <p:cNvSpPr>
            <a:spLocks noGrp="1"/>
          </p:cNvSpPr>
          <p:nvPr>
            <p:ph idx="12"/>
          </p:nvPr>
        </p:nvSpPr>
        <p:spPr>
          <a:xfrm>
            <a:off x="9048456" y="1946275"/>
            <a:ext cx="2749927" cy="4035425"/>
          </a:xfrm>
        </p:spPr>
        <p:txBody>
          <a:bodyPr rIns="91440"/>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34BACFA0-1865-CA7A-660A-9F840AA5ED52}"/>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9" name="Slide Number Placeholder 13">
            <a:extLst>
              <a:ext uri="{FF2B5EF4-FFF2-40B4-BE49-F238E27FC236}">
                <a16:creationId xmlns:a16="http://schemas.microsoft.com/office/drawing/2014/main" id="{BCCFAC37-C331-299A-576E-FB4D9E873FC0}"/>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242782865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ntent Infographics">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81D6954-23FD-DBC4-8238-AE64FBE579A9}"/>
              </a:ext>
            </a:extLst>
          </p:cNvPr>
          <p:cNvSpPr>
            <a:spLocks noGrp="1"/>
          </p:cNvSpPr>
          <p:nvPr>
            <p:ph type="title"/>
          </p:nvPr>
        </p:nvSpPr>
        <p:spPr>
          <a:xfrm>
            <a:off x="397667" y="402336"/>
            <a:ext cx="5645946" cy="915289"/>
          </a:xfrm>
          <a:prstGeom prst="rect">
            <a:avLst/>
          </a:prstGeom>
        </p:spPr>
        <p:txBody>
          <a:bodyPr vert="horz" lIns="0" tIns="0" rIns="0" bIns="0" rtlCol="0" anchor="t" anchorCtr="0">
            <a:noAutofit/>
          </a:bodyPr>
          <a:lstStyle/>
          <a:p>
            <a:r>
              <a:rPr lang="en-US"/>
              <a:t>Click to edit Master title style</a:t>
            </a:r>
          </a:p>
        </p:txBody>
      </p:sp>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400050" y="3484563"/>
            <a:ext cx="3280410" cy="2454275"/>
          </a:xfrm>
        </p:spPr>
        <p:txBody>
          <a:bodyPr/>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5DB5F46A-D65E-8319-07D3-423E64224A7D}"/>
              </a:ext>
            </a:extLst>
          </p:cNvPr>
          <p:cNvSpPr>
            <a:spLocks noGrp="1"/>
          </p:cNvSpPr>
          <p:nvPr>
            <p:ph idx="10"/>
          </p:nvPr>
        </p:nvSpPr>
        <p:spPr>
          <a:xfrm>
            <a:off x="4242435" y="3484563"/>
            <a:ext cx="3280410" cy="2454275"/>
          </a:xfrm>
        </p:spPr>
        <p:txBody>
          <a:bodyPr/>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7F220BC4-6918-5D08-690A-5DF19E0F6966}"/>
              </a:ext>
            </a:extLst>
          </p:cNvPr>
          <p:cNvSpPr>
            <a:spLocks noGrp="1"/>
          </p:cNvSpPr>
          <p:nvPr>
            <p:ph idx="11"/>
          </p:nvPr>
        </p:nvSpPr>
        <p:spPr>
          <a:xfrm>
            <a:off x="8084820" y="3484563"/>
            <a:ext cx="3280410" cy="2454275"/>
          </a:xfrm>
        </p:spPr>
        <p:txBody>
          <a:bodyPr/>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FDAB432F-854F-42B3-F530-13E74D7AAA8A}"/>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6" name="Slide Number Placeholder 13">
            <a:extLst>
              <a:ext uri="{FF2B5EF4-FFF2-40B4-BE49-F238E27FC236}">
                <a16:creationId xmlns:a16="http://schemas.microsoft.com/office/drawing/2014/main" id="{3B9F6906-FD55-4ECF-BC68-21EDA9D47166}"/>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259831460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ntent Infographics">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663492E0-8524-F0F0-654F-078445BB721B}"/>
              </a:ext>
            </a:extLst>
          </p:cNvPr>
          <p:cNvSpPr>
            <a:spLocks noGrp="1"/>
          </p:cNvSpPr>
          <p:nvPr>
            <p:ph type="title"/>
          </p:nvPr>
        </p:nvSpPr>
        <p:spPr>
          <a:xfrm>
            <a:off x="397667" y="402336"/>
            <a:ext cx="5645946" cy="915289"/>
          </a:xfrm>
          <a:prstGeom prst="rect">
            <a:avLst/>
          </a:prstGeom>
        </p:spPr>
        <p:txBody>
          <a:bodyPr vert="horz" lIns="0" tIns="0" rIns="0" bIns="0" rtlCol="0" anchor="t" anchorCtr="0">
            <a:noAutofit/>
          </a:bodyPr>
          <a:lstStyle/>
          <a:p>
            <a:r>
              <a:rPr lang="en-US"/>
              <a:t>Click to edit Master title style</a:t>
            </a:r>
          </a:p>
        </p:txBody>
      </p:sp>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393617" y="3484563"/>
            <a:ext cx="2757805" cy="2497137"/>
          </a:xfrm>
        </p:spPr>
        <p:txBody>
          <a:bodyPr rIns="91440"/>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A5DA3B61-E81A-0B10-D611-AF1F185E4D0A}"/>
              </a:ext>
            </a:extLst>
          </p:cNvPr>
          <p:cNvSpPr>
            <a:spLocks noGrp="1"/>
          </p:cNvSpPr>
          <p:nvPr>
            <p:ph idx="10"/>
          </p:nvPr>
        </p:nvSpPr>
        <p:spPr>
          <a:xfrm>
            <a:off x="3275769" y="3484563"/>
            <a:ext cx="2752324" cy="2497137"/>
          </a:xfrm>
        </p:spPr>
        <p:txBody>
          <a:bodyPr rIns="91440"/>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BF0C713-EACB-22E0-3AE1-304A75F202F8}"/>
              </a:ext>
            </a:extLst>
          </p:cNvPr>
          <p:cNvSpPr>
            <a:spLocks noGrp="1"/>
          </p:cNvSpPr>
          <p:nvPr>
            <p:ph idx="11"/>
          </p:nvPr>
        </p:nvSpPr>
        <p:spPr>
          <a:xfrm>
            <a:off x="6152459" y="3484563"/>
            <a:ext cx="2749927" cy="2497137"/>
          </a:xfrm>
        </p:spPr>
        <p:txBody>
          <a:bodyPr rIns="91440"/>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5C2AF188-3D2C-76B0-48DA-0C564B177921}"/>
              </a:ext>
            </a:extLst>
          </p:cNvPr>
          <p:cNvSpPr>
            <a:spLocks noGrp="1"/>
          </p:cNvSpPr>
          <p:nvPr>
            <p:ph idx="12"/>
          </p:nvPr>
        </p:nvSpPr>
        <p:spPr>
          <a:xfrm>
            <a:off x="9048456" y="3484563"/>
            <a:ext cx="2749927" cy="2497137"/>
          </a:xfrm>
        </p:spPr>
        <p:txBody>
          <a:bodyPr rIns="91440"/>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15B11690-3DC6-7B4C-5196-E388A5114687}"/>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9" name="Slide Number Placeholder 13">
            <a:extLst>
              <a:ext uri="{FF2B5EF4-FFF2-40B4-BE49-F238E27FC236}">
                <a16:creationId xmlns:a16="http://schemas.microsoft.com/office/drawing/2014/main" id="{408A6C4D-3F5E-1CC8-64FD-F01177BD1E4B}"/>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6435781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 Intro Four Content Four Infographic Boxes">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36A1FE59-52D8-7819-FCA0-4B8512415F68}"/>
              </a:ext>
            </a:extLst>
          </p:cNvPr>
          <p:cNvSpPr>
            <a:spLocks noGrp="1"/>
          </p:cNvSpPr>
          <p:nvPr>
            <p:ph type="title"/>
          </p:nvPr>
        </p:nvSpPr>
        <p:spPr>
          <a:xfrm>
            <a:off x="397667" y="402336"/>
            <a:ext cx="5645946" cy="908837"/>
          </a:xfrm>
          <a:prstGeom prst="rect">
            <a:avLst/>
          </a:prstGeom>
        </p:spPr>
        <p:txBody>
          <a:bodyPr vert="horz" lIns="0" tIns="0" rIns="0" bIns="0" rtlCol="0" anchor="t" anchorCtr="0">
            <a:noAutofit/>
          </a:bodyPr>
          <a:lstStyle/>
          <a:p>
            <a:r>
              <a:rPr lang="en-US"/>
              <a:t>Click to edit Master title style</a:t>
            </a:r>
          </a:p>
        </p:txBody>
      </p:sp>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402908" y="2975077"/>
            <a:ext cx="2730641" cy="2956580"/>
          </a:xfrm>
          <a:solidFill>
            <a:srgbClr val="FFE8D4"/>
          </a:solidFill>
        </p:spPr>
        <p:txBody>
          <a:bodyPr lIns="182880" tIns="1645920"/>
          <a:lstStyle>
            <a:lvl1pPr>
              <a:spcAft>
                <a:spcPts val="1800"/>
              </a:spcAft>
              <a:defRPr sz="1500"/>
            </a:lvl1pPr>
            <a:lvl2pPr>
              <a:spcBef>
                <a:spcPts val="0"/>
              </a:spcBef>
              <a:defRPr sz="1200"/>
            </a:lvl2pPr>
            <a:lvl3pPr>
              <a:spcBef>
                <a:spcPts val="0"/>
              </a:spcBef>
              <a:defRPr sz="1200"/>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A27F624C-8E74-64EA-25D6-81C018D703C7}"/>
              </a:ext>
            </a:extLst>
          </p:cNvPr>
          <p:cNvSpPr>
            <a:spLocks noGrp="1"/>
          </p:cNvSpPr>
          <p:nvPr>
            <p:ph idx="14"/>
          </p:nvPr>
        </p:nvSpPr>
        <p:spPr>
          <a:xfrm>
            <a:off x="3292401" y="2975077"/>
            <a:ext cx="2730641" cy="2956580"/>
          </a:xfrm>
          <a:solidFill>
            <a:srgbClr val="FFE8D4"/>
          </a:solidFill>
        </p:spPr>
        <p:txBody>
          <a:bodyPr lIns="182880" tIns="1645920"/>
          <a:lstStyle>
            <a:lvl1pPr>
              <a:spcAft>
                <a:spcPts val="1800"/>
              </a:spcAft>
              <a:defRPr sz="1500"/>
            </a:lvl1pPr>
            <a:lvl2pPr>
              <a:spcBef>
                <a:spcPts val="0"/>
              </a:spcBef>
              <a:defRPr sz="1200"/>
            </a:lvl2pPr>
            <a:lvl3pPr>
              <a:spcBef>
                <a:spcPts val="0"/>
              </a:spcBef>
              <a:defRPr sz="1200"/>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95BA71C3-8B98-CBAD-967B-B8C200A9F9DB}"/>
              </a:ext>
            </a:extLst>
          </p:cNvPr>
          <p:cNvSpPr>
            <a:spLocks noGrp="1"/>
          </p:cNvSpPr>
          <p:nvPr>
            <p:ph idx="15"/>
          </p:nvPr>
        </p:nvSpPr>
        <p:spPr>
          <a:xfrm>
            <a:off x="6181894" y="2975077"/>
            <a:ext cx="2730641" cy="2956580"/>
          </a:xfrm>
          <a:solidFill>
            <a:srgbClr val="FFE8D4"/>
          </a:solidFill>
        </p:spPr>
        <p:txBody>
          <a:bodyPr lIns="182880" tIns="1645920"/>
          <a:lstStyle>
            <a:lvl1pPr>
              <a:spcAft>
                <a:spcPts val="1800"/>
              </a:spcAft>
              <a:defRPr sz="1500"/>
            </a:lvl1pPr>
            <a:lvl2pPr>
              <a:spcBef>
                <a:spcPts val="0"/>
              </a:spcBef>
              <a:defRPr sz="1200"/>
            </a:lvl2pPr>
            <a:lvl3pPr>
              <a:spcBef>
                <a:spcPts val="0"/>
              </a:spcBef>
              <a:defRPr sz="1200"/>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83A7053-6A7D-A8F8-4656-87270953BD60}"/>
              </a:ext>
            </a:extLst>
          </p:cNvPr>
          <p:cNvSpPr>
            <a:spLocks noGrp="1"/>
          </p:cNvSpPr>
          <p:nvPr>
            <p:ph idx="16"/>
          </p:nvPr>
        </p:nvSpPr>
        <p:spPr>
          <a:xfrm>
            <a:off x="9071386" y="2975077"/>
            <a:ext cx="2730641" cy="2956580"/>
          </a:xfrm>
          <a:solidFill>
            <a:srgbClr val="FFE8D4"/>
          </a:solidFill>
        </p:spPr>
        <p:txBody>
          <a:bodyPr lIns="182880" tIns="1645920"/>
          <a:lstStyle>
            <a:lvl1pPr>
              <a:spcAft>
                <a:spcPts val="1800"/>
              </a:spcAft>
              <a:defRPr sz="1500"/>
            </a:lvl1pPr>
            <a:lvl2pPr>
              <a:spcBef>
                <a:spcPts val="0"/>
              </a:spcBef>
              <a:defRPr sz="1200"/>
            </a:lvl2pPr>
            <a:lvl3pPr>
              <a:spcBef>
                <a:spcPts val="0"/>
              </a:spcBef>
              <a:defRPr sz="1200"/>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7A4C48D2-B18D-75C7-0C7E-1D9DB1396098}"/>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6" name="Slide Number Placeholder 13">
            <a:extLst>
              <a:ext uri="{FF2B5EF4-FFF2-40B4-BE49-F238E27FC236}">
                <a16:creationId xmlns:a16="http://schemas.microsoft.com/office/drawing/2014/main" id="{D9EBCD51-8DA2-A863-38B9-4D39E92CBCDE}"/>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
        <p:nvSpPr>
          <p:cNvPr id="8" name="Content Placeholder 2">
            <a:extLst>
              <a:ext uri="{FF2B5EF4-FFF2-40B4-BE49-F238E27FC236}">
                <a16:creationId xmlns:a16="http://schemas.microsoft.com/office/drawing/2014/main" id="{AD80E08F-9CFF-A0A0-CB3A-AC9CDC3AD14B}"/>
              </a:ext>
            </a:extLst>
          </p:cNvPr>
          <p:cNvSpPr>
            <a:spLocks noGrp="1"/>
          </p:cNvSpPr>
          <p:nvPr>
            <p:ph idx="12"/>
          </p:nvPr>
        </p:nvSpPr>
        <p:spPr>
          <a:xfrm>
            <a:off x="393617" y="1428750"/>
            <a:ext cx="5645947" cy="1428750"/>
          </a:xfrm>
        </p:spPr>
        <p:txBody>
          <a:bodyPr rIns="91440"/>
          <a:lstStyle>
            <a:lvl1pPr>
              <a:defRPr sz="20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3567725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Content Four Images">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68A701A6-89AB-4B4D-0870-B17023D69CCD}"/>
              </a:ext>
            </a:extLst>
          </p:cNvPr>
          <p:cNvSpPr>
            <a:spLocks noGrp="1"/>
          </p:cNvSpPr>
          <p:nvPr>
            <p:ph type="title"/>
          </p:nvPr>
        </p:nvSpPr>
        <p:spPr>
          <a:xfrm>
            <a:off x="397667" y="402336"/>
            <a:ext cx="5644478" cy="915289"/>
          </a:xfrm>
          <a:prstGeom prst="rect">
            <a:avLst/>
          </a:prstGeom>
        </p:spPr>
        <p:txBody>
          <a:bodyPr vert="horz" lIns="0" tIns="0" rIns="0" bIns="0" rtlCol="0" anchor="t" anchorCtr="0">
            <a:noAutofit/>
          </a:bodyPr>
          <a:lstStyle/>
          <a:p>
            <a:r>
              <a:rPr lang="en-US"/>
              <a:t>Click to edit Master title style</a:t>
            </a:r>
          </a:p>
        </p:txBody>
      </p:sp>
      <p:sp>
        <p:nvSpPr>
          <p:cNvPr id="11" name="Picture Placeholder 14">
            <a:extLst>
              <a:ext uri="{FF2B5EF4-FFF2-40B4-BE49-F238E27FC236}">
                <a16:creationId xmlns:a16="http://schemas.microsoft.com/office/drawing/2014/main" id="{5F5E5E69-4FFF-DFC2-659C-7E55787A02F4}"/>
              </a:ext>
              <a:ext uri="{C183D7F6-B498-43B3-948B-1728B52AA6E4}">
                <adec:decorative xmlns:adec="http://schemas.microsoft.com/office/drawing/2017/decorative" val="1"/>
              </a:ext>
            </a:extLst>
          </p:cNvPr>
          <p:cNvSpPr>
            <a:spLocks noGrp="1"/>
          </p:cNvSpPr>
          <p:nvPr>
            <p:ph type="pic" sz="quarter" idx="13"/>
          </p:nvPr>
        </p:nvSpPr>
        <p:spPr>
          <a:xfrm>
            <a:off x="407669" y="1428750"/>
            <a:ext cx="2647951" cy="2455863"/>
          </a:xfrm>
          <a:solidFill>
            <a:schemeClr val="bg2"/>
          </a:solidFill>
        </p:spPr>
        <p:txBody>
          <a:bodyPr tIns="731520"/>
          <a:lstStyle>
            <a:lvl1pPr algn="ctr">
              <a:defRPr/>
            </a:lvl1pPr>
          </a:lstStyle>
          <a:p>
            <a:r>
              <a:rPr lang="en-US"/>
              <a:t>Click icon to add picture</a:t>
            </a:r>
          </a:p>
        </p:txBody>
      </p:sp>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407669" y="3998913"/>
            <a:ext cx="2757805" cy="1982787"/>
          </a:xfrm>
        </p:spPr>
        <p:txBody>
          <a:bodyPr/>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4">
            <a:extLst>
              <a:ext uri="{FF2B5EF4-FFF2-40B4-BE49-F238E27FC236}">
                <a16:creationId xmlns:a16="http://schemas.microsoft.com/office/drawing/2014/main" id="{FEE2C3B1-D32B-2DC8-8154-D81D141486BF}"/>
              </a:ext>
              <a:ext uri="{C183D7F6-B498-43B3-948B-1728B52AA6E4}">
                <adec:decorative xmlns:adec="http://schemas.microsoft.com/office/drawing/2017/decorative" val="1"/>
              </a:ext>
            </a:extLst>
          </p:cNvPr>
          <p:cNvSpPr>
            <a:spLocks noGrp="1"/>
          </p:cNvSpPr>
          <p:nvPr>
            <p:ph type="pic" sz="quarter" idx="14"/>
          </p:nvPr>
        </p:nvSpPr>
        <p:spPr>
          <a:xfrm>
            <a:off x="3289821" y="1428750"/>
            <a:ext cx="2647951" cy="2455863"/>
          </a:xfrm>
          <a:solidFill>
            <a:schemeClr val="bg2"/>
          </a:solidFill>
        </p:spPr>
        <p:txBody>
          <a:bodyPr tIns="731520"/>
          <a:lstStyle>
            <a:lvl1pPr algn="ctr">
              <a:defRPr/>
            </a:lvl1pPr>
          </a:lstStyle>
          <a:p>
            <a:r>
              <a:rPr lang="en-US"/>
              <a:t>Click icon to add picture</a:t>
            </a:r>
          </a:p>
        </p:txBody>
      </p:sp>
      <p:sp>
        <p:nvSpPr>
          <p:cNvPr id="6" name="Content Placeholder 2">
            <a:extLst>
              <a:ext uri="{FF2B5EF4-FFF2-40B4-BE49-F238E27FC236}">
                <a16:creationId xmlns:a16="http://schemas.microsoft.com/office/drawing/2014/main" id="{A5DA3B61-E81A-0B10-D611-AF1F185E4D0A}"/>
              </a:ext>
            </a:extLst>
          </p:cNvPr>
          <p:cNvSpPr>
            <a:spLocks noGrp="1"/>
          </p:cNvSpPr>
          <p:nvPr>
            <p:ph idx="10"/>
          </p:nvPr>
        </p:nvSpPr>
        <p:spPr>
          <a:xfrm>
            <a:off x="3289821" y="3998913"/>
            <a:ext cx="2752324" cy="1982787"/>
          </a:xfrm>
        </p:spPr>
        <p:txBody>
          <a:bodyPr/>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4">
            <a:extLst>
              <a:ext uri="{FF2B5EF4-FFF2-40B4-BE49-F238E27FC236}">
                <a16:creationId xmlns:a16="http://schemas.microsoft.com/office/drawing/2014/main" id="{E4143737-9FAE-4BEB-0906-D059D53A4E5C}"/>
              </a:ext>
              <a:ext uri="{C183D7F6-B498-43B3-948B-1728B52AA6E4}">
                <adec:decorative xmlns:adec="http://schemas.microsoft.com/office/drawing/2017/decorative" val="1"/>
              </a:ext>
            </a:extLst>
          </p:cNvPr>
          <p:cNvSpPr>
            <a:spLocks noGrp="1"/>
          </p:cNvSpPr>
          <p:nvPr>
            <p:ph type="pic" sz="quarter" idx="15"/>
          </p:nvPr>
        </p:nvSpPr>
        <p:spPr>
          <a:xfrm>
            <a:off x="6166511" y="1428750"/>
            <a:ext cx="2647951" cy="2455863"/>
          </a:xfrm>
          <a:solidFill>
            <a:schemeClr val="bg2"/>
          </a:solidFill>
        </p:spPr>
        <p:txBody>
          <a:bodyPr tIns="731520"/>
          <a:lstStyle>
            <a:lvl1pPr algn="ctr">
              <a:defRPr/>
            </a:lvl1pPr>
          </a:lstStyle>
          <a:p>
            <a:r>
              <a:rPr lang="en-US"/>
              <a:t>Click icon to add picture</a:t>
            </a:r>
          </a:p>
        </p:txBody>
      </p:sp>
      <p:sp>
        <p:nvSpPr>
          <p:cNvPr id="5" name="Content Placeholder 2">
            <a:extLst>
              <a:ext uri="{FF2B5EF4-FFF2-40B4-BE49-F238E27FC236}">
                <a16:creationId xmlns:a16="http://schemas.microsoft.com/office/drawing/2014/main" id="{0BF0C713-EACB-22E0-3AE1-304A75F202F8}"/>
              </a:ext>
            </a:extLst>
          </p:cNvPr>
          <p:cNvSpPr>
            <a:spLocks noGrp="1"/>
          </p:cNvSpPr>
          <p:nvPr>
            <p:ph idx="11"/>
          </p:nvPr>
        </p:nvSpPr>
        <p:spPr>
          <a:xfrm>
            <a:off x="6166511" y="3998913"/>
            <a:ext cx="2749927" cy="1982787"/>
          </a:xfrm>
        </p:spPr>
        <p:txBody>
          <a:bodyPr/>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4">
            <a:extLst>
              <a:ext uri="{FF2B5EF4-FFF2-40B4-BE49-F238E27FC236}">
                <a16:creationId xmlns:a16="http://schemas.microsoft.com/office/drawing/2014/main" id="{5FAA5E52-06C6-50C6-842F-09B2897EBA20}"/>
              </a:ext>
              <a:ext uri="{C183D7F6-B498-43B3-948B-1728B52AA6E4}">
                <adec:decorative xmlns:adec="http://schemas.microsoft.com/office/drawing/2017/decorative" val="1"/>
              </a:ext>
            </a:extLst>
          </p:cNvPr>
          <p:cNvSpPr>
            <a:spLocks noGrp="1"/>
          </p:cNvSpPr>
          <p:nvPr>
            <p:ph type="pic" sz="quarter" idx="16"/>
          </p:nvPr>
        </p:nvSpPr>
        <p:spPr>
          <a:xfrm>
            <a:off x="9048456" y="1428750"/>
            <a:ext cx="2647951" cy="2455863"/>
          </a:xfrm>
          <a:solidFill>
            <a:schemeClr val="bg2"/>
          </a:solidFill>
        </p:spPr>
        <p:txBody>
          <a:bodyPr tIns="731520"/>
          <a:lstStyle>
            <a:lvl1pPr algn="ctr">
              <a:defRPr/>
            </a:lvl1pPr>
          </a:lstStyle>
          <a:p>
            <a:r>
              <a:rPr lang="en-US"/>
              <a:t>Click icon to add picture</a:t>
            </a:r>
          </a:p>
        </p:txBody>
      </p:sp>
      <p:sp>
        <p:nvSpPr>
          <p:cNvPr id="8" name="Content Placeholder 2">
            <a:extLst>
              <a:ext uri="{FF2B5EF4-FFF2-40B4-BE49-F238E27FC236}">
                <a16:creationId xmlns:a16="http://schemas.microsoft.com/office/drawing/2014/main" id="{5C2AF188-3D2C-76B0-48DA-0C564B177921}"/>
              </a:ext>
            </a:extLst>
          </p:cNvPr>
          <p:cNvSpPr>
            <a:spLocks noGrp="1"/>
          </p:cNvSpPr>
          <p:nvPr>
            <p:ph idx="12"/>
          </p:nvPr>
        </p:nvSpPr>
        <p:spPr>
          <a:xfrm>
            <a:off x="9048456" y="3998913"/>
            <a:ext cx="2749927" cy="1982787"/>
          </a:xfrm>
        </p:spPr>
        <p:txBody>
          <a:bodyPr/>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9C3E4A20-48E1-6B96-207C-2A01DD8E971C}"/>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9" name="Slide Number Placeholder 13">
            <a:extLst>
              <a:ext uri="{FF2B5EF4-FFF2-40B4-BE49-F238E27FC236}">
                <a16:creationId xmlns:a16="http://schemas.microsoft.com/office/drawing/2014/main" id="{404392E8-8FC9-D8AC-538E-69F5A15C16E5}"/>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87986954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ontent One Image">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3858E610-9BD2-B05C-EB3A-1A76DB512C18}"/>
              </a:ext>
            </a:extLst>
          </p:cNvPr>
          <p:cNvSpPr>
            <a:spLocks noGrp="1"/>
          </p:cNvSpPr>
          <p:nvPr>
            <p:ph type="title"/>
          </p:nvPr>
        </p:nvSpPr>
        <p:spPr>
          <a:xfrm>
            <a:off x="397667" y="402336"/>
            <a:ext cx="5645946" cy="915289"/>
          </a:xfrm>
          <a:prstGeom prst="rect">
            <a:avLst/>
          </a:prstGeom>
        </p:spPr>
        <p:txBody>
          <a:bodyPr vert="horz" lIns="0" tIns="0" rIns="0" bIns="0" rtlCol="0" anchor="t" anchorCtr="0">
            <a:noAutofit/>
          </a:bodyPr>
          <a:lstStyle/>
          <a:p>
            <a:r>
              <a:rPr lang="en-US"/>
              <a:t>Click to edit Master title style</a:t>
            </a:r>
          </a:p>
        </p:txBody>
      </p:sp>
      <p:sp>
        <p:nvSpPr>
          <p:cNvPr id="15" name="Content Placeholder 2">
            <a:extLst>
              <a:ext uri="{FF2B5EF4-FFF2-40B4-BE49-F238E27FC236}">
                <a16:creationId xmlns:a16="http://schemas.microsoft.com/office/drawing/2014/main" id="{5DB5F46A-D65E-8319-07D3-423E64224A7D}"/>
              </a:ext>
            </a:extLst>
          </p:cNvPr>
          <p:cNvSpPr>
            <a:spLocks noGrp="1"/>
          </p:cNvSpPr>
          <p:nvPr>
            <p:ph idx="10"/>
          </p:nvPr>
        </p:nvSpPr>
        <p:spPr>
          <a:xfrm>
            <a:off x="399482" y="1443674"/>
            <a:ext cx="2597467" cy="3980813"/>
          </a:xfrm>
        </p:spPr>
        <p:txBody>
          <a:bodyPr/>
          <a:lstStyle>
            <a:lvl1pPr>
              <a:lnSpc>
                <a:spcPct val="100000"/>
              </a:lnSpc>
              <a:spcAft>
                <a:spcPts val="1300"/>
              </a:spcAft>
              <a:defRPr sz="2000" b="1">
                <a:latin typeface="+mn-lt"/>
              </a:defRPr>
            </a:lvl1pPr>
            <a:lvl2pPr>
              <a:defRPr sz="1200"/>
            </a:lvl2pPr>
            <a:lvl3pPr>
              <a:defRPr sz="1200"/>
            </a:lvl3pPr>
            <a:lvl4pPr>
              <a:defRPr sz="1200"/>
            </a:lvl4pPr>
            <a:lvl5pPr>
              <a:defRPr sz="1200"/>
            </a:lvl5pPr>
          </a:lstStyle>
          <a:p>
            <a:pPr lvl="0"/>
            <a:r>
              <a:rPr lang="en-US"/>
              <a:t>Click to edit Master text styles</a:t>
            </a:r>
          </a:p>
        </p:txBody>
      </p:sp>
      <p:sp>
        <p:nvSpPr>
          <p:cNvPr id="9" name="Content Placeholder 2">
            <a:extLst>
              <a:ext uri="{FF2B5EF4-FFF2-40B4-BE49-F238E27FC236}">
                <a16:creationId xmlns:a16="http://schemas.microsoft.com/office/drawing/2014/main" id="{E3C981AC-1133-16A2-C7BE-8EEEC24A1CC8}"/>
              </a:ext>
            </a:extLst>
          </p:cNvPr>
          <p:cNvSpPr>
            <a:spLocks noGrp="1"/>
          </p:cNvSpPr>
          <p:nvPr>
            <p:ph idx="14"/>
          </p:nvPr>
        </p:nvSpPr>
        <p:spPr>
          <a:xfrm>
            <a:off x="3293938" y="1443674"/>
            <a:ext cx="2597467" cy="3980813"/>
          </a:xfrm>
        </p:spPr>
        <p:txBody>
          <a:bodyPr/>
          <a:lstStyle>
            <a:lvl1pPr>
              <a:lnSpc>
                <a:spcPct val="100000"/>
              </a:lnSpc>
              <a:spcAft>
                <a:spcPts val="1300"/>
              </a:spcAft>
              <a:defRPr sz="15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4">
            <a:extLst>
              <a:ext uri="{FF2B5EF4-FFF2-40B4-BE49-F238E27FC236}">
                <a16:creationId xmlns:a16="http://schemas.microsoft.com/office/drawing/2014/main" id="{A4F26F45-080E-2E94-7AE8-D48A53D6BB61}"/>
              </a:ext>
              <a:ext uri="{C183D7F6-B498-43B3-948B-1728B52AA6E4}">
                <adec:decorative xmlns:adec="http://schemas.microsoft.com/office/drawing/2017/decorative" val="1"/>
              </a:ext>
            </a:extLst>
          </p:cNvPr>
          <p:cNvSpPr>
            <a:spLocks noGrp="1"/>
          </p:cNvSpPr>
          <p:nvPr>
            <p:ph type="pic" sz="quarter" idx="13"/>
          </p:nvPr>
        </p:nvSpPr>
        <p:spPr>
          <a:xfrm>
            <a:off x="6157914" y="1428750"/>
            <a:ext cx="5634604" cy="2455863"/>
          </a:xfrm>
          <a:solidFill>
            <a:schemeClr val="bg2"/>
          </a:solidFill>
        </p:spPr>
        <p:txBody>
          <a:bodyPr tIns="731520"/>
          <a:lstStyle>
            <a:lvl1pPr algn="ctr">
              <a:defRPr/>
            </a:lvl1pPr>
          </a:lstStyle>
          <a:p>
            <a:r>
              <a:rPr lang="en-US"/>
              <a:t>Click icon to add picture</a:t>
            </a:r>
          </a:p>
        </p:txBody>
      </p:sp>
      <p:sp>
        <p:nvSpPr>
          <p:cNvPr id="16" name="Content Placeholder 2">
            <a:extLst>
              <a:ext uri="{FF2B5EF4-FFF2-40B4-BE49-F238E27FC236}">
                <a16:creationId xmlns:a16="http://schemas.microsoft.com/office/drawing/2014/main" id="{7F220BC4-6918-5D08-690A-5DF19E0F6966}"/>
              </a:ext>
            </a:extLst>
          </p:cNvPr>
          <p:cNvSpPr>
            <a:spLocks noGrp="1"/>
          </p:cNvSpPr>
          <p:nvPr>
            <p:ph idx="11"/>
          </p:nvPr>
        </p:nvSpPr>
        <p:spPr>
          <a:xfrm>
            <a:off x="6157913" y="4041936"/>
            <a:ext cx="2765425" cy="1929924"/>
          </a:xfrm>
        </p:spPr>
        <p:txBody>
          <a:bodyPr/>
          <a:lstStyle>
            <a:lvl1pPr>
              <a:lnSpc>
                <a:spcPct val="100000"/>
              </a:lnSpc>
              <a:spcAft>
                <a:spcPts val="1300"/>
              </a:spcAft>
              <a:defRPr sz="18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0" name="Content Placeholder 2">
            <a:extLst>
              <a:ext uri="{FF2B5EF4-FFF2-40B4-BE49-F238E27FC236}">
                <a16:creationId xmlns:a16="http://schemas.microsoft.com/office/drawing/2014/main" id="{ADA732D9-8671-5C81-D1CA-1C96F66F29CB}"/>
              </a:ext>
            </a:extLst>
          </p:cNvPr>
          <p:cNvSpPr>
            <a:spLocks noGrp="1"/>
          </p:cNvSpPr>
          <p:nvPr>
            <p:ph idx="15"/>
          </p:nvPr>
        </p:nvSpPr>
        <p:spPr>
          <a:xfrm>
            <a:off x="9044749" y="4041936"/>
            <a:ext cx="2765425" cy="1929924"/>
          </a:xfrm>
        </p:spPr>
        <p:txBody>
          <a:bodyPr/>
          <a:lstStyle>
            <a:lvl1pPr>
              <a:lnSpc>
                <a:spcPct val="100000"/>
              </a:lnSpc>
              <a:spcAft>
                <a:spcPts val="1300"/>
              </a:spcAft>
              <a:defRPr sz="1200" b="0">
                <a:latin typeface="+mj-lt"/>
              </a:defRPr>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 name="Footer Placeholder 4">
            <a:extLst>
              <a:ext uri="{FF2B5EF4-FFF2-40B4-BE49-F238E27FC236}">
                <a16:creationId xmlns:a16="http://schemas.microsoft.com/office/drawing/2014/main" id="{15361E65-8489-022E-9A46-0B36035A11B5}"/>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5" name="Slide Number Placeholder 13">
            <a:extLst>
              <a:ext uri="{FF2B5EF4-FFF2-40B4-BE49-F238E27FC236}">
                <a16:creationId xmlns:a16="http://schemas.microsoft.com/office/drawing/2014/main" id="{6F60ED92-61BC-58F9-6255-C99E6BFB73B0}"/>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1896626410"/>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5F55CA50-833E-6AD7-FF00-933528ACEA69}"/>
              </a:ext>
            </a:extLst>
          </p:cNvPr>
          <p:cNvSpPr>
            <a:spLocks noGrp="1"/>
          </p:cNvSpPr>
          <p:nvPr>
            <p:ph type="title"/>
          </p:nvPr>
        </p:nvSpPr>
        <p:spPr>
          <a:xfrm>
            <a:off x="397667" y="402336"/>
            <a:ext cx="5648072" cy="915289"/>
          </a:xfrm>
          <a:prstGeom prst="rect">
            <a:avLst/>
          </a:prstGeom>
        </p:spPr>
        <p:txBody>
          <a:bodyPr vert="horz" lIns="0" tIns="0" rIns="0" bIns="0" rtlCol="0" anchor="t" anchorCtr="0">
            <a:noAutofit/>
          </a:bodyPr>
          <a:lstStyle/>
          <a:p>
            <a:r>
              <a:rPr lang="en-US"/>
              <a:t>Click to edit Master title style</a:t>
            </a:r>
          </a:p>
        </p:txBody>
      </p:sp>
      <p:sp>
        <p:nvSpPr>
          <p:cNvPr id="9" name="Content Placeholder 2">
            <a:extLst>
              <a:ext uri="{FF2B5EF4-FFF2-40B4-BE49-F238E27FC236}">
                <a16:creationId xmlns:a16="http://schemas.microsoft.com/office/drawing/2014/main" id="{3677C545-7EB4-7043-6F4E-6EF59E44A38E}"/>
              </a:ext>
            </a:extLst>
          </p:cNvPr>
          <p:cNvSpPr>
            <a:spLocks noGrp="1"/>
          </p:cNvSpPr>
          <p:nvPr>
            <p:ph idx="1"/>
          </p:nvPr>
        </p:nvSpPr>
        <p:spPr>
          <a:xfrm>
            <a:off x="411480" y="1949196"/>
            <a:ext cx="1796733" cy="3521964"/>
          </a:xfrm>
        </p:spPr>
        <p:txBody>
          <a:bodyPr/>
          <a:lstStyle>
            <a:lvl1pPr>
              <a:spcAft>
                <a:spcPts val="1200"/>
              </a:spcAft>
              <a:defRPr/>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1DE2265-798C-4C34-2F7A-9E37AD0B72E0}"/>
              </a:ext>
            </a:extLst>
          </p:cNvPr>
          <p:cNvSpPr>
            <a:spLocks noGrp="1"/>
          </p:cNvSpPr>
          <p:nvPr>
            <p:ph idx="10"/>
          </p:nvPr>
        </p:nvSpPr>
        <p:spPr>
          <a:xfrm>
            <a:off x="2330243" y="1949196"/>
            <a:ext cx="1796733" cy="3521964"/>
          </a:xfrm>
        </p:spPr>
        <p:txBody>
          <a:bodyPr/>
          <a:lstStyle>
            <a:lvl1pPr>
              <a:spcAft>
                <a:spcPts val="1200"/>
              </a:spcAft>
              <a:defRPr/>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9929FFD-F8B6-8070-3AC3-1EF5C988CD65}"/>
              </a:ext>
            </a:extLst>
          </p:cNvPr>
          <p:cNvSpPr>
            <a:spLocks noGrp="1"/>
          </p:cNvSpPr>
          <p:nvPr>
            <p:ph idx="11"/>
          </p:nvPr>
        </p:nvSpPr>
        <p:spPr>
          <a:xfrm>
            <a:off x="4249006" y="1949196"/>
            <a:ext cx="1796733" cy="3521964"/>
          </a:xfrm>
        </p:spPr>
        <p:txBody>
          <a:bodyPr/>
          <a:lstStyle>
            <a:lvl1pPr>
              <a:spcAft>
                <a:spcPts val="1200"/>
              </a:spcAft>
              <a:defRPr/>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EA70EFDA-9453-BCA5-D941-12F2ACA2074F}"/>
              </a:ext>
            </a:extLst>
          </p:cNvPr>
          <p:cNvSpPr>
            <a:spLocks noGrp="1"/>
          </p:cNvSpPr>
          <p:nvPr>
            <p:ph idx="12"/>
          </p:nvPr>
        </p:nvSpPr>
        <p:spPr>
          <a:xfrm>
            <a:off x="6167769" y="1949196"/>
            <a:ext cx="1796733" cy="3521964"/>
          </a:xfrm>
        </p:spPr>
        <p:txBody>
          <a:bodyPr/>
          <a:lstStyle>
            <a:lvl1pPr>
              <a:spcAft>
                <a:spcPts val="1200"/>
              </a:spcAft>
              <a:defRPr/>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3C9BD80-9837-E8C2-7515-BE852BF7BDF4}"/>
              </a:ext>
            </a:extLst>
          </p:cNvPr>
          <p:cNvSpPr>
            <a:spLocks noGrp="1"/>
          </p:cNvSpPr>
          <p:nvPr>
            <p:ph idx="13"/>
          </p:nvPr>
        </p:nvSpPr>
        <p:spPr>
          <a:xfrm>
            <a:off x="8086532" y="1949196"/>
            <a:ext cx="1796733" cy="3521964"/>
          </a:xfrm>
        </p:spPr>
        <p:txBody>
          <a:bodyPr/>
          <a:lstStyle>
            <a:lvl1pPr>
              <a:spcAft>
                <a:spcPts val="1200"/>
              </a:spcAft>
              <a:defRPr/>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28414709-ADE5-C602-1625-C637F6C5FB12}"/>
              </a:ext>
            </a:extLst>
          </p:cNvPr>
          <p:cNvSpPr>
            <a:spLocks noGrp="1"/>
          </p:cNvSpPr>
          <p:nvPr>
            <p:ph idx="14"/>
          </p:nvPr>
        </p:nvSpPr>
        <p:spPr>
          <a:xfrm>
            <a:off x="10005295" y="1949196"/>
            <a:ext cx="1796733" cy="3521964"/>
          </a:xfrm>
        </p:spPr>
        <p:txBody>
          <a:bodyPr/>
          <a:lstStyle>
            <a:lvl1pPr>
              <a:spcAft>
                <a:spcPts val="1200"/>
              </a:spcAft>
              <a:defRPr/>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9FC01FB3-8B1A-6F97-AB07-F4AF0F675FEA}"/>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5" name="Slide Number Placeholder 13">
            <a:extLst>
              <a:ext uri="{FF2B5EF4-FFF2-40B4-BE49-F238E27FC236}">
                <a16:creationId xmlns:a16="http://schemas.microsoft.com/office/drawing/2014/main" id="{2E9AFACD-CF24-6CBE-B881-BC672575304B}"/>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394238941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6157914" y="400050"/>
            <a:ext cx="5643562" cy="2970214"/>
          </a:xfrm>
        </p:spPr>
        <p:txBody>
          <a:bodyPr/>
          <a:lstStyle>
            <a:lvl1pPr>
              <a:spcAft>
                <a:spcPts val="1200"/>
              </a:spcAft>
              <a:defRPr sz="1400"/>
            </a:lvl1pPr>
            <a:lvl2pPr>
              <a:defRPr sz="1200">
                <a:latin typeface="+mj-lt"/>
              </a:defRPr>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0FCB0834-B748-0F65-C02A-23EC83C03DC2}"/>
              </a:ext>
            </a:extLst>
          </p:cNvPr>
          <p:cNvSpPr>
            <a:spLocks noGrp="1"/>
          </p:cNvSpPr>
          <p:nvPr>
            <p:ph type="title"/>
          </p:nvPr>
        </p:nvSpPr>
        <p:spPr>
          <a:xfrm>
            <a:off x="397668" y="3998913"/>
            <a:ext cx="4801396" cy="1425575"/>
          </a:xfrm>
          <a:prstGeom prst="rect">
            <a:avLst/>
          </a:prstGeom>
        </p:spPr>
        <p:txBody>
          <a:bodyPr vert="horz" lIns="0" tIns="0" rIns="0" bIns="0" rtlCol="0" anchor="t" anchorCtr="0">
            <a:noAutofit/>
          </a:bodyPr>
          <a:lstStyle/>
          <a:p>
            <a:r>
              <a:rPr lang="en-US"/>
              <a:t>Click to edit Master title style</a:t>
            </a:r>
          </a:p>
        </p:txBody>
      </p:sp>
      <p:sp>
        <p:nvSpPr>
          <p:cNvPr id="4" name="Slide Number Placeholder 13">
            <a:extLst>
              <a:ext uri="{FF2B5EF4-FFF2-40B4-BE49-F238E27FC236}">
                <a16:creationId xmlns:a16="http://schemas.microsoft.com/office/drawing/2014/main" id="{83F37CB8-4B0C-85FD-979D-0EFBFDE2A1FF}"/>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ctr">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
        <p:nvSpPr>
          <p:cNvPr id="5" name="Footer Placeholder 4">
            <a:extLst>
              <a:ext uri="{FF2B5EF4-FFF2-40B4-BE49-F238E27FC236}">
                <a16:creationId xmlns:a16="http://schemas.microsoft.com/office/drawing/2014/main" id="{C8EC9C41-CB60-9C3F-4A21-4DCCF3B44001}"/>
              </a:ext>
            </a:extLst>
          </p:cNvPr>
          <p:cNvSpPr>
            <a:spLocks noGrp="1"/>
          </p:cNvSpPr>
          <p:nvPr>
            <p:ph type="ftr" sz="quarter" idx="3"/>
          </p:nvPr>
        </p:nvSpPr>
        <p:spPr>
          <a:xfrm>
            <a:off x="1066800" y="6497441"/>
            <a:ext cx="3447482" cy="161583"/>
          </a:xfrm>
          <a:prstGeom prst="rect">
            <a:avLst/>
          </a:prstGeom>
        </p:spPr>
        <p:txBody>
          <a:bodyPr vert="horz" wrap="square" lIns="0" tIns="0" rIns="0" bIns="0" rtlCol="0" anchor="ctr">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Tree>
    <p:extLst>
      <p:ext uri="{BB962C8B-B14F-4D97-AF65-F5344CB8AC3E}">
        <p14:creationId xmlns:p14="http://schemas.microsoft.com/office/powerpoint/2010/main" val="59518775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x Content Six Numbers">
    <p:spTree>
      <p:nvGrpSpPr>
        <p:cNvPr id="1" name=""/>
        <p:cNvGrpSpPr/>
        <p:nvPr/>
      </p:nvGrpSpPr>
      <p:grpSpPr>
        <a:xfrm>
          <a:off x="0" y="0"/>
          <a:ext cx="0" cy="0"/>
          <a:chOff x="0" y="0"/>
          <a:chExt cx="0" cy="0"/>
        </a:xfrm>
      </p:grpSpPr>
      <p:sp>
        <p:nvSpPr>
          <p:cNvPr id="29" name="Title Placeholder 1">
            <a:extLst>
              <a:ext uri="{FF2B5EF4-FFF2-40B4-BE49-F238E27FC236}">
                <a16:creationId xmlns:a16="http://schemas.microsoft.com/office/drawing/2014/main" id="{9C59803B-BF63-6637-E0C7-431792EDF84B}"/>
              </a:ext>
            </a:extLst>
          </p:cNvPr>
          <p:cNvSpPr>
            <a:spLocks noGrp="1"/>
          </p:cNvSpPr>
          <p:nvPr>
            <p:ph type="title"/>
          </p:nvPr>
        </p:nvSpPr>
        <p:spPr>
          <a:xfrm>
            <a:off x="397667" y="402336"/>
            <a:ext cx="5648072" cy="915289"/>
          </a:xfrm>
          <a:prstGeom prst="rect">
            <a:avLst/>
          </a:prstGeom>
        </p:spPr>
        <p:txBody>
          <a:bodyPr vert="horz" lIns="0" tIns="0" rIns="0" bIns="0" rtlCol="0" anchor="t" anchorCtr="0">
            <a:noAutofit/>
          </a:bodyPr>
          <a:lstStyle/>
          <a:p>
            <a:r>
              <a:rPr lang="en-US"/>
              <a:t>Click to edit Master title style</a:t>
            </a:r>
          </a:p>
        </p:txBody>
      </p:sp>
      <p:sp>
        <p:nvSpPr>
          <p:cNvPr id="11" name="Text Placeholder 2">
            <a:extLst>
              <a:ext uri="{FF2B5EF4-FFF2-40B4-BE49-F238E27FC236}">
                <a16:creationId xmlns:a16="http://schemas.microsoft.com/office/drawing/2014/main" id="{93E53EE2-D031-FB0F-FA32-18DFB38D8530}"/>
              </a:ext>
            </a:extLst>
          </p:cNvPr>
          <p:cNvSpPr>
            <a:spLocks noGrp="1"/>
          </p:cNvSpPr>
          <p:nvPr>
            <p:ph type="body" idx="15" hasCustomPrompt="1"/>
          </p:nvPr>
        </p:nvSpPr>
        <p:spPr>
          <a:xfrm>
            <a:off x="407670" y="1949410"/>
            <a:ext cx="1800543" cy="1415772"/>
          </a:xfrm>
        </p:spPr>
        <p:txBody>
          <a:bodyPr wrap="square">
            <a:spAutoFit/>
          </a:bodyPr>
          <a:lstStyle>
            <a:lvl1pPr marL="0" indent="0" algn="l">
              <a:lnSpc>
                <a:spcPct val="80000"/>
              </a:lnSpc>
              <a:spcBef>
                <a:spcPts val="0"/>
              </a:spcBef>
              <a:spcAft>
                <a:spcPts val="0"/>
              </a:spcAft>
              <a:buNone/>
              <a:defRPr sz="11500" b="0" kern="100" spc="-50" baseline="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
        <p:nvSpPr>
          <p:cNvPr id="9" name="Content Placeholder 2">
            <a:extLst>
              <a:ext uri="{FF2B5EF4-FFF2-40B4-BE49-F238E27FC236}">
                <a16:creationId xmlns:a16="http://schemas.microsoft.com/office/drawing/2014/main" id="{3677C545-7EB4-7043-6F4E-6EF59E44A38E}"/>
              </a:ext>
            </a:extLst>
          </p:cNvPr>
          <p:cNvSpPr>
            <a:spLocks noGrp="1"/>
          </p:cNvSpPr>
          <p:nvPr>
            <p:ph idx="1"/>
          </p:nvPr>
        </p:nvSpPr>
        <p:spPr>
          <a:xfrm>
            <a:off x="411480" y="3488436"/>
            <a:ext cx="1796733" cy="2443101"/>
          </a:xfrm>
        </p:spPr>
        <p:txBody>
          <a:bodyPr/>
          <a:lstStyle>
            <a:lvl1pPr>
              <a:spcAft>
                <a:spcPts val="1200"/>
              </a:spcAft>
              <a:defRPr sz="1500"/>
            </a:lvl1pPr>
            <a:lvl2pPr>
              <a:lnSpc>
                <a:spcPct val="100000"/>
              </a:lnSpc>
              <a:spcBef>
                <a:spcPts val="300"/>
              </a:spcBef>
              <a:defRPr sz="1100"/>
            </a:lvl2pPr>
            <a:lvl3pPr>
              <a:lnSpc>
                <a:spcPct val="100000"/>
              </a:lnSpc>
              <a:defRPr sz="1100"/>
            </a:lvl3pPr>
            <a:lvl4pPr>
              <a:lnSpc>
                <a:spcPct val="100000"/>
              </a:lnSpc>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3544A30F-D4EB-D59A-37AC-6229A950B4EE}"/>
              </a:ext>
            </a:extLst>
          </p:cNvPr>
          <p:cNvSpPr>
            <a:spLocks noGrp="1"/>
          </p:cNvSpPr>
          <p:nvPr>
            <p:ph type="body" idx="16" hasCustomPrompt="1"/>
          </p:nvPr>
        </p:nvSpPr>
        <p:spPr>
          <a:xfrm>
            <a:off x="2326433" y="1949410"/>
            <a:ext cx="1800543" cy="1415772"/>
          </a:xfrm>
        </p:spPr>
        <p:txBody>
          <a:bodyPr wrap="square">
            <a:spAutoFit/>
          </a:bodyPr>
          <a:lstStyle>
            <a:lvl1pPr marL="0" indent="0" algn="l">
              <a:lnSpc>
                <a:spcPct val="80000"/>
              </a:lnSpc>
              <a:spcBef>
                <a:spcPts val="0"/>
              </a:spcBef>
              <a:spcAft>
                <a:spcPts val="0"/>
              </a:spcAft>
              <a:buNone/>
              <a:defRPr sz="11500" b="0" kern="100" spc="-50" baseline="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
        <p:nvSpPr>
          <p:cNvPr id="24" name="Content Placeholder 2">
            <a:extLst>
              <a:ext uri="{FF2B5EF4-FFF2-40B4-BE49-F238E27FC236}">
                <a16:creationId xmlns:a16="http://schemas.microsoft.com/office/drawing/2014/main" id="{C604CA07-6A61-6EE7-9AB7-5D1AC3E61585}"/>
              </a:ext>
            </a:extLst>
          </p:cNvPr>
          <p:cNvSpPr>
            <a:spLocks noGrp="1"/>
          </p:cNvSpPr>
          <p:nvPr>
            <p:ph idx="21"/>
          </p:nvPr>
        </p:nvSpPr>
        <p:spPr>
          <a:xfrm>
            <a:off x="2326433" y="3488436"/>
            <a:ext cx="1796733" cy="2443101"/>
          </a:xfrm>
        </p:spPr>
        <p:txBody>
          <a:bodyPr/>
          <a:lstStyle>
            <a:lvl1pPr>
              <a:spcAft>
                <a:spcPts val="1200"/>
              </a:spcAft>
              <a:defRPr sz="1500"/>
            </a:lvl1pPr>
            <a:lvl2pPr>
              <a:lnSpc>
                <a:spcPct val="100000"/>
              </a:lnSpc>
              <a:spcBef>
                <a:spcPts val="300"/>
              </a:spcBef>
              <a:defRPr sz="1100"/>
            </a:lvl2pPr>
            <a:lvl3pPr>
              <a:lnSpc>
                <a:spcPct val="100000"/>
              </a:lnSpc>
              <a:defRPr sz="1100"/>
            </a:lvl3pPr>
            <a:lvl4pPr>
              <a:lnSpc>
                <a:spcPct val="100000"/>
              </a:lnSpc>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CC17F671-8B9C-F9FE-AEDA-9A8FBDDADA36}"/>
              </a:ext>
            </a:extLst>
          </p:cNvPr>
          <p:cNvSpPr>
            <a:spLocks noGrp="1"/>
          </p:cNvSpPr>
          <p:nvPr>
            <p:ph type="body" idx="17" hasCustomPrompt="1"/>
          </p:nvPr>
        </p:nvSpPr>
        <p:spPr>
          <a:xfrm>
            <a:off x="4249006" y="1949410"/>
            <a:ext cx="1800543" cy="1415772"/>
          </a:xfrm>
        </p:spPr>
        <p:txBody>
          <a:bodyPr wrap="square">
            <a:spAutoFit/>
          </a:bodyPr>
          <a:lstStyle>
            <a:lvl1pPr marL="0" indent="0" algn="l">
              <a:lnSpc>
                <a:spcPct val="80000"/>
              </a:lnSpc>
              <a:spcBef>
                <a:spcPts val="0"/>
              </a:spcBef>
              <a:spcAft>
                <a:spcPts val="0"/>
              </a:spcAft>
              <a:buNone/>
              <a:defRPr sz="11500" b="0" kern="100" spc="-50" baseline="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
        <p:nvSpPr>
          <p:cNvPr id="25" name="Content Placeholder 2">
            <a:extLst>
              <a:ext uri="{FF2B5EF4-FFF2-40B4-BE49-F238E27FC236}">
                <a16:creationId xmlns:a16="http://schemas.microsoft.com/office/drawing/2014/main" id="{89B651F7-7166-CE84-83FD-8A58F6870DE8}"/>
              </a:ext>
            </a:extLst>
          </p:cNvPr>
          <p:cNvSpPr>
            <a:spLocks noGrp="1"/>
          </p:cNvSpPr>
          <p:nvPr>
            <p:ph idx="22"/>
          </p:nvPr>
        </p:nvSpPr>
        <p:spPr>
          <a:xfrm>
            <a:off x="4249006" y="3488436"/>
            <a:ext cx="1796733" cy="2443101"/>
          </a:xfrm>
        </p:spPr>
        <p:txBody>
          <a:bodyPr/>
          <a:lstStyle>
            <a:lvl1pPr>
              <a:spcAft>
                <a:spcPts val="1200"/>
              </a:spcAft>
              <a:defRPr sz="1500"/>
            </a:lvl1pPr>
            <a:lvl2pPr>
              <a:lnSpc>
                <a:spcPct val="100000"/>
              </a:lnSpc>
              <a:spcBef>
                <a:spcPts val="300"/>
              </a:spcBef>
              <a:defRPr sz="1100"/>
            </a:lvl2pPr>
            <a:lvl3pPr>
              <a:lnSpc>
                <a:spcPct val="100000"/>
              </a:lnSpc>
              <a:defRPr sz="1100"/>
            </a:lvl3pPr>
            <a:lvl4pPr>
              <a:lnSpc>
                <a:spcPct val="100000"/>
              </a:lnSpc>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ECE30FE5-2A66-1ECD-730E-80C2B769357F}"/>
              </a:ext>
            </a:extLst>
          </p:cNvPr>
          <p:cNvSpPr>
            <a:spLocks noGrp="1"/>
          </p:cNvSpPr>
          <p:nvPr>
            <p:ph type="body" idx="18" hasCustomPrompt="1"/>
          </p:nvPr>
        </p:nvSpPr>
        <p:spPr>
          <a:xfrm>
            <a:off x="6167769" y="1949410"/>
            <a:ext cx="1800543" cy="1415772"/>
          </a:xfrm>
        </p:spPr>
        <p:txBody>
          <a:bodyPr wrap="square">
            <a:spAutoFit/>
          </a:bodyPr>
          <a:lstStyle>
            <a:lvl1pPr marL="0" indent="0" algn="l">
              <a:lnSpc>
                <a:spcPct val="80000"/>
              </a:lnSpc>
              <a:spcBef>
                <a:spcPts val="0"/>
              </a:spcBef>
              <a:spcAft>
                <a:spcPts val="0"/>
              </a:spcAft>
              <a:buNone/>
              <a:defRPr sz="11500" b="0" kern="100" spc="-50" baseline="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
        <p:nvSpPr>
          <p:cNvPr id="26" name="Content Placeholder 2">
            <a:extLst>
              <a:ext uri="{FF2B5EF4-FFF2-40B4-BE49-F238E27FC236}">
                <a16:creationId xmlns:a16="http://schemas.microsoft.com/office/drawing/2014/main" id="{590F1832-1857-55DA-5830-56D2E0B84073}"/>
              </a:ext>
            </a:extLst>
          </p:cNvPr>
          <p:cNvSpPr>
            <a:spLocks noGrp="1"/>
          </p:cNvSpPr>
          <p:nvPr>
            <p:ph idx="23"/>
          </p:nvPr>
        </p:nvSpPr>
        <p:spPr>
          <a:xfrm>
            <a:off x="6167769" y="3488436"/>
            <a:ext cx="1796733" cy="2443101"/>
          </a:xfrm>
        </p:spPr>
        <p:txBody>
          <a:bodyPr/>
          <a:lstStyle>
            <a:lvl1pPr>
              <a:spcAft>
                <a:spcPts val="1200"/>
              </a:spcAft>
              <a:defRPr sz="1500"/>
            </a:lvl1pPr>
            <a:lvl2pPr>
              <a:lnSpc>
                <a:spcPct val="100000"/>
              </a:lnSpc>
              <a:spcBef>
                <a:spcPts val="300"/>
              </a:spcBef>
              <a:defRPr sz="1100"/>
            </a:lvl2pPr>
            <a:lvl3pPr>
              <a:lnSpc>
                <a:spcPct val="100000"/>
              </a:lnSpc>
              <a:defRPr sz="1100"/>
            </a:lvl3pPr>
            <a:lvl4pPr>
              <a:lnSpc>
                <a:spcPct val="100000"/>
              </a:lnSpc>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067701D3-6751-E230-8414-4D83FACD1903}"/>
              </a:ext>
            </a:extLst>
          </p:cNvPr>
          <p:cNvSpPr>
            <a:spLocks noGrp="1"/>
          </p:cNvSpPr>
          <p:nvPr>
            <p:ph type="body" idx="19" hasCustomPrompt="1"/>
          </p:nvPr>
        </p:nvSpPr>
        <p:spPr>
          <a:xfrm>
            <a:off x="8086532" y="1949410"/>
            <a:ext cx="1800543" cy="1415772"/>
          </a:xfrm>
        </p:spPr>
        <p:txBody>
          <a:bodyPr wrap="square">
            <a:spAutoFit/>
          </a:bodyPr>
          <a:lstStyle>
            <a:lvl1pPr marL="0" indent="0" algn="l">
              <a:lnSpc>
                <a:spcPct val="80000"/>
              </a:lnSpc>
              <a:spcBef>
                <a:spcPts val="0"/>
              </a:spcBef>
              <a:spcAft>
                <a:spcPts val="0"/>
              </a:spcAft>
              <a:buNone/>
              <a:defRPr sz="11500" b="0" kern="100" spc="-50" baseline="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
        <p:nvSpPr>
          <p:cNvPr id="27" name="Content Placeholder 2">
            <a:extLst>
              <a:ext uri="{FF2B5EF4-FFF2-40B4-BE49-F238E27FC236}">
                <a16:creationId xmlns:a16="http://schemas.microsoft.com/office/drawing/2014/main" id="{FD9D2967-C22A-B1DF-008F-37A536CDA2A4}"/>
              </a:ext>
            </a:extLst>
          </p:cNvPr>
          <p:cNvSpPr>
            <a:spLocks noGrp="1"/>
          </p:cNvSpPr>
          <p:nvPr>
            <p:ph idx="24"/>
          </p:nvPr>
        </p:nvSpPr>
        <p:spPr>
          <a:xfrm>
            <a:off x="8086532" y="3488436"/>
            <a:ext cx="1796733" cy="2443101"/>
          </a:xfrm>
        </p:spPr>
        <p:txBody>
          <a:bodyPr/>
          <a:lstStyle>
            <a:lvl1pPr>
              <a:spcAft>
                <a:spcPts val="1200"/>
              </a:spcAft>
              <a:defRPr sz="1500"/>
            </a:lvl1pPr>
            <a:lvl2pPr>
              <a:lnSpc>
                <a:spcPct val="100000"/>
              </a:lnSpc>
              <a:spcBef>
                <a:spcPts val="300"/>
              </a:spcBef>
              <a:defRPr sz="1100"/>
            </a:lvl2pPr>
            <a:lvl3pPr>
              <a:lnSpc>
                <a:spcPct val="100000"/>
              </a:lnSpc>
              <a:defRPr sz="1100"/>
            </a:lvl3pPr>
            <a:lvl4pPr>
              <a:lnSpc>
                <a:spcPct val="100000"/>
              </a:lnSpc>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464E5050-91BD-1F8D-DCE3-AFCCBA5D49FE}"/>
              </a:ext>
            </a:extLst>
          </p:cNvPr>
          <p:cNvSpPr>
            <a:spLocks noGrp="1"/>
          </p:cNvSpPr>
          <p:nvPr>
            <p:ph type="body" idx="20" hasCustomPrompt="1"/>
          </p:nvPr>
        </p:nvSpPr>
        <p:spPr>
          <a:xfrm>
            <a:off x="10005295" y="1949410"/>
            <a:ext cx="1800543" cy="1415772"/>
          </a:xfrm>
        </p:spPr>
        <p:txBody>
          <a:bodyPr wrap="square">
            <a:spAutoFit/>
          </a:bodyPr>
          <a:lstStyle>
            <a:lvl1pPr marL="0" indent="0" algn="l">
              <a:lnSpc>
                <a:spcPct val="80000"/>
              </a:lnSpc>
              <a:spcBef>
                <a:spcPts val="0"/>
              </a:spcBef>
              <a:spcAft>
                <a:spcPts val="0"/>
              </a:spcAft>
              <a:buNone/>
              <a:defRPr sz="11500" b="0" kern="100" spc="-50" baseline="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
        <p:nvSpPr>
          <p:cNvPr id="28" name="Content Placeholder 2">
            <a:extLst>
              <a:ext uri="{FF2B5EF4-FFF2-40B4-BE49-F238E27FC236}">
                <a16:creationId xmlns:a16="http://schemas.microsoft.com/office/drawing/2014/main" id="{50B501A3-4C30-D139-31F2-53CC077019FD}"/>
              </a:ext>
            </a:extLst>
          </p:cNvPr>
          <p:cNvSpPr>
            <a:spLocks noGrp="1"/>
          </p:cNvSpPr>
          <p:nvPr>
            <p:ph idx="25"/>
          </p:nvPr>
        </p:nvSpPr>
        <p:spPr>
          <a:xfrm>
            <a:off x="10005295" y="3488436"/>
            <a:ext cx="1796733" cy="2443101"/>
          </a:xfrm>
        </p:spPr>
        <p:txBody>
          <a:bodyPr/>
          <a:lstStyle>
            <a:lvl1pPr>
              <a:spcAft>
                <a:spcPts val="1200"/>
              </a:spcAft>
              <a:defRPr sz="1500"/>
            </a:lvl1pPr>
            <a:lvl2pPr>
              <a:lnSpc>
                <a:spcPct val="100000"/>
              </a:lnSpc>
              <a:spcBef>
                <a:spcPts val="300"/>
              </a:spcBef>
              <a:defRPr sz="1100"/>
            </a:lvl2pPr>
            <a:lvl3pPr>
              <a:lnSpc>
                <a:spcPct val="100000"/>
              </a:lnSpc>
              <a:defRPr sz="1100"/>
            </a:lvl3pPr>
            <a:lvl4pPr>
              <a:lnSpc>
                <a:spcPct val="100000"/>
              </a:lnSpc>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7953C0A1-993D-3C98-C331-16749B76A861}"/>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5" name="Slide Number Placeholder 13">
            <a:extLst>
              <a:ext uri="{FF2B5EF4-FFF2-40B4-BE49-F238E27FC236}">
                <a16:creationId xmlns:a16="http://schemas.microsoft.com/office/drawing/2014/main" id="{15441E1C-321B-0C48-3C86-6A2676A09A5F}"/>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191567051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A1D7-A824-48A0-3E0C-4A7C86CA63AB}"/>
              </a:ext>
            </a:extLst>
          </p:cNvPr>
          <p:cNvSpPr>
            <a:spLocks noGrp="1"/>
          </p:cNvSpPr>
          <p:nvPr>
            <p:ph type="title" hasCustomPrompt="1"/>
          </p:nvPr>
        </p:nvSpPr>
        <p:spPr>
          <a:xfrm>
            <a:off x="401883" y="-300748"/>
            <a:ext cx="5638005" cy="249299"/>
          </a:xfrm>
        </p:spPr>
        <p:txBody>
          <a:bodyPr wrap="square">
            <a:spAutoFit/>
          </a:bodyPr>
          <a:lstStyle>
            <a:lvl1pPr>
              <a:defRPr sz="1800" b="0"/>
            </a:lvl1pPr>
          </a:lstStyle>
          <a:p>
            <a:r>
              <a:rPr lang="en-US"/>
              <a:t>Title for accessibility</a:t>
            </a:r>
          </a:p>
        </p:txBody>
      </p:sp>
      <p:sp>
        <p:nvSpPr>
          <p:cNvPr id="10" name="TextBox 9">
            <a:extLst>
              <a:ext uri="{FF2B5EF4-FFF2-40B4-BE49-F238E27FC236}">
                <a16:creationId xmlns:a16="http://schemas.microsoft.com/office/drawing/2014/main" id="{83340C10-F5A2-1E40-474D-C57EC62F0F33}"/>
              </a:ext>
              <a:ext uri="{C183D7F6-B498-43B3-948B-1728B52AA6E4}">
                <adec:decorative xmlns:adec="http://schemas.microsoft.com/office/drawing/2017/decorative" val="1"/>
              </a:ext>
            </a:extLst>
          </p:cNvPr>
          <p:cNvSpPr txBox="1"/>
          <p:nvPr userDrawn="1"/>
        </p:nvSpPr>
        <p:spPr>
          <a:xfrm>
            <a:off x="6039888" y="593396"/>
            <a:ext cx="941937" cy="622957"/>
          </a:xfrm>
          <a:prstGeom prst="rect">
            <a:avLst/>
          </a:prstGeom>
          <a:noFill/>
        </p:spPr>
        <p:txBody>
          <a:bodyPr wrap="square" lIns="0" tIns="0" rIns="0" bIns="0" rtlCol="0" anchor="t">
            <a:noAutofit/>
          </a:bodyPr>
          <a:lstStyle/>
          <a:p>
            <a:pPr marL="12700" marR="5080" lvl="0" indent="0" defTabSz="914400" eaLnBrk="1" fontAlgn="auto" latinLnBrk="0" hangingPunct="1">
              <a:lnSpc>
                <a:spcPct val="80000"/>
              </a:lnSpc>
              <a:spcAft>
                <a:spcPts val="0"/>
              </a:spcAft>
              <a:buClrTx/>
              <a:buSzTx/>
              <a:buFontTx/>
              <a:buNone/>
              <a:tabLst/>
              <a:defRPr/>
            </a:pPr>
            <a:r>
              <a:rPr kumimoji="0" lang="en-US" sz="13800" b="1" u="none" strike="noStrike" kern="0" cap="none" spc="-105" normalizeH="0" baseline="0" noProof="0">
                <a:ln>
                  <a:noFill/>
                </a:ln>
                <a:solidFill>
                  <a:schemeClr val="accent1"/>
                </a:solidFill>
                <a:effectLst/>
                <a:uLnTx/>
                <a:uFillTx/>
                <a:cs typeface="Arial" panose="020B0604020202020204" pitchFamily="34" charset="0"/>
              </a:rPr>
              <a:t>“</a:t>
            </a:r>
            <a:endParaRPr lang="en-US" sz="6000" b="1">
              <a:solidFill>
                <a:schemeClr val="accent1"/>
              </a:solidFill>
              <a:cs typeface="Arial" panose="020B0604020202020204" pitchFamily="34" charset="0"/>
            </a:endParaRPr>
          </a:p>
        </p:txBody>
      </p:sp>
      <p:sp>
        <p:nvSpPr>
          <p:cNvPr id="3" name="Content Placeholder 2">
            <a:extLst>
              <a:ext uri="{FF2B5EF4-FFF2-40B4-BE49-F238E27FC236}">
                <a16:creationId xmlns:a16="http://schemas.microsoft.com/office/drawing/2014/main" id="{226E3B15-3502-F478-0302-DCABA0B41AD0}"/>
              </a:ext>
            </a:extLst>
          </p:cNvPr>
          <p:cNvSpPr>
            <a:spLocks noGrp="1"/>
          </p:cNvSpPr>
          <p:nvPr>
            <p:ph idx="1"/>
          </p:nvPr>
        </p:nvSpPr>
        <p:spPr>
          <a:xfrm>
            <a:off x="6163135" y="1317530"/>
            <a:ext cx="5668962" cy="3758184"/>
          </a:xfrm>
        </p:spPr>
        <p:txBody>
          <a:bodyPr/>
          <a:lstStyle>
            <a:lvl1pPr>
              <a:lnSpc>
                <a:spcPct val="100000"/>
              </a:lnSpc>
              <a:spcBef>
                <a:spcPts val="900"/>
              </a:spcBef>
              <a:spcAft>
                <a:spcPts val="0"/>
              </a:spcAft>
              <a:defRPr sz="4000" b="0" spc="-50" baseline="0">
                <a:latin typeface="+mj-lt"/>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FA9DB721-FE7A-8DE5-B433-99C88BFAE50D}"/>
              </a:ext>
            </a:extLst>
          </p:cNvPr>
          <p:cNvSpPr>
            <a:spLocks noGrp="1"/>
          </p:cNvSpPr>
          <p:nvPr>
            <p:ph idx="10"/>
          </p:nvPr>
        </p:nvSpPr>
        <p:spPr>
          <a:xfrm>
            <a:off x="353829" y="4983333"/>
            <a:ext cx="4702359" cy="1014843"/>
          </a:xfrm>
        </p:spPr>
        <p:txBody>
          <a:bodyPr/>
          <a:lstStyle>
            <a:lvl1pPr>
              <a:lnSpc>
                <a:spcPct val="100000"/>
              </a:lnSpc>
              <a:spcBef>
                <a:spcPts val="0"/>
              </a:spcBef>
              <a:spcAft>
                <a:spcPts val="0"/>
              </a:spcAft>
              <a:defRPr sz="1600"/>
            </a:lvl1pPr>
            <a:lvl2pPr>
              <a:lnSpc>
                <a:spcPct val="100000"/>
              </a:lnSpc>
              <a:spcBef>
                <a:spcPts val="0"/>
              </a:spcBef>
              <a:spcAft>
                <a:spcPts val="0"/>
              </a:spcAft>
              <a:defRPr sz="1600">
                <a:latin typeface="+mj-lt"/>
              </a:defRPr>
            </a:lvl2pPr>
            <a:lvl3pPr marL="0" indent="0">
              <a:buNone/>
              <a:defRPr/>
            </a:lvl3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D2B9EA5E-E423-D219-6037-CCB61AE3B50F}"/>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8" name="Slide Number Placeholder 13">
            <a:extLst>
              <a:ext uri="{FF2B5EF4-FFF2-40B4-BE49-F238E27FC236}">
                <a16:creationId xmlns:a16="http://schemas.microsoft.com/office/drawing/2014/main" id="{C901CE32-26BB-268E-2590-66DB5ADDFD98}"/>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4180153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with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A1D7-A824-48A0-3E0C-4A7C86CA63AB}"/>
              </a:ext>
            </a:extLst>
          </p:cNvPr>
          <p:cNvSpPr>
            <a:spLocks noGrp="1"/>
          </p:cNvSpPr>
          <p:nvPr>
            <p:ph type="title" hasCustomPrompt="1"/>
          </p:nvPr>
        </p:nvSpPr>
        <p:spPr>
          <a:xfrm>
            <a:off x="396516" y="-300748"/>
            <a:ext cx="5647097" cy="249299"/>
          </a:xfrm>
        </p:spPr>
        <p:txBody>
          <a:bodyPr wrap="square">
            <a:spAutoFit/>
          </a:bodyPr>
          <a:lstStyle>
            <a:lvl1pPr>
              <a:defRPr sz="1800" b="0"/>
            </a:lvl1pPr>
          </a:lstStyle>
          <a:p>
            <a:r>
              <a:rPr lang="en-US"/>
              <a:t>Title for accessibility</a:t>
            </a:r>
          </a:p>
        </p:txBody>
      </p:sp>
      <p:sp>
        <p:nvSpPr>
          <p:cNvPr id="25" name="TextBox 24">
            <a:extLst>
              <a:ext uri="{FF2B5EF4-FFF2-40B4-BE49-F238E27FC236}">
                <a16:creationId xmlns:a16="http://schemas.microsoft.com/office/drawing/2014/main" id="{554BAF2E-BAB1-C03F-41A7-B26DABB21BF6}"/>
              </a:ext>
              <a:ext uri="{C183D7F6-B498-43B3-948B-1728B52AA6E4}">
                <adec:decorative xmlns:adec="http://schemas.microsoft.com/office/drawing/2017/decorative" val="1"/>
              </a:ext>
            </a:extLst>
          </p:cNvPr>
          <p:cNvSpPr txBox="1"/>
          <p:nvPr userDrawn="1"/>
        </p:nvSpPr>
        <p:spPr>
          <a:xfrm>
            <a:off x="272991" y="2732672"/>
            <a:ext cx="941937" cy="622957"/>
          </a:xfrm>
          <a:prstGeom prst="rect">
            <a:avLst/>
          </a:prstGeom>
          <a:noFill/>
        </p:spPr>
        <p:txBody>
          <a:bodyPr wrap="square" lIns="0" tIns="0" rIns="0" bIns="0" rtlCol="0" anchor="t">
            <a:noAutofit/>
          </a:bodyPr>
          <a:lstStyle/>
          <a:p>
            <a:pPr marL="12700" marR="5080" lvl="0" indent="0" defTabSz="914400" eaLnBrk="1" fontAlgn="auto" latinLnBrk="0" hangingPunct="1">
              <a:lnSpc>
                <a:spcPct val="80000"/>
              </a:lnSpc>
              <a:spcAft>
                <a:spcPts val="0"/>
              </a:spcAft>
              <a:buClrTx/>
              <a:buSzTx/>
              <a:buFontTx/>
              <a:buNone/>
              <a:tabLst/>
              <a:defRPr/>
            </a:pPr>
            <a:r>
              <a:rPr kumimoji="0" lang="en-US" sz="13800" b="1" u="none" strike="noStrike" kern="0" cap="none" spc="-105" normalizeH="0" baseline="0" noProof="0">
                <a:ln>
                  <a:noFill/>
                </a:ln>
                <a:solidFill>
                  <a:schemeClr val="accent1"/>
                </a:solidFill>
                <a:effectLst/>
                <a:uLnTx/>
                <a:uFillTx/>
                <a:cs typeface="Arial" panose="020B0604020202020204" pitchFamily="34" charset="0"/>
              </a:rPr>
              <a:t>“</a:t>
            </a:r>
            <a:endParaRPr lang="en-US" sz="6000" b="1">
              <a:solidFill>
                <a:schemeClr val="accent1"/>
              </a:solidFill>
              <a:cs typeface="Arial" panose="020B0604020202020204" pitchFamily="34" charset="0"/>
            </a:endParaRPr>
          </a:p>
        </p:txBody>
      </p:sp>
      <p:sp>
        <p:nvSpPr>
          <p:cNvPr id="3" name="Content Placeholder 2">
            <a:extLst>
              <a:ext uri="{FF2B5EF4-FFF2-40B4-BE49-F238E27FC236}">
                <a16:creationId xmlns:a16="http://schemas.microsoft.com/office/drawing/2014/main" id="{226E3B15-3502-F478-0302-DCABA0B41AD0}"/>
              </a:ext>
            </a:extLst>
          </p:cNvPr>
          <p:cNvSpPr>
            <a:spLocks noGrp="1"/>
          </p:cNvSpPr>
          <p:nvPr>
            <p:ph idx="1"/>
          </p:nvPr>
        </p:nvSpPr>
        <p:spPr>
          <a:xfrm>
            <a:off x="396516" y="3485571"/>
            <a:ext cx="5498502" cy="2503272"/>
          </a:xfrm>
        </p:spPr>
        <p:txBody>
          <a:bodyPr/>
          <a:lstStyle>
            <a:lvl1pPr>
              <a:lnSpc>
                <a:spcPct val="100000"/>
              </a:lnSpc>
              <a:spcBef>
                <a:spcPts val="900"/>
              </a:spcBef>
              <a:spcAft>
                <a:spcPts val="0"/>
              </a:spcAft>
              <a:defRPr sz="3200" b="0" spc="-50" baseline="0">
                <a:latin typeface="+mj-lt"/>
              </a:defRPr>
            </a:lvl1pPr>
          </a:lstStyle>
          <a:p>
            <a:pPr lvl="0"/>
            <a:r>
              <a:rPr lang="en-US"/>
              <a:t>Click to edit Master text styles</a:t>
            </a:r>
          </a:p>
        </p:txBody>
      </p:sp>
      <p:sp>
        <p:nvSpPr>
          <p:cNvPr id="9" name="Picture Placeholder 14">
            <a:extLst>
              <a:ext uri="{FF2B5EF4-FFF2-40B4-BE49-F238E27FC236}">
                <a16:creationId xmlns:a16="http://schemas.microsoft.com/office/drawing/2014/main" id="{60655EE7-5FC0-8DDF-88F0-21ECCBD7D31D}"/>
              </a:ext>
              <a:ext uri="{C183D7F6-B498-43B3-948B-1728B52AA6E4}">
                <adec:decorative xmlns:adec="http://schemas.microsoft.com/office/drawing/2017/decorative" val="1"/>
              </a:ext>
            </a:extLst>
          </p:cNvPr>
          <p:cNvSpPr>
            <a:spLocks noGrp="1"/>
          </p:cNvSpPr>
          <p:nvPr>
            <p:ph type="pic" sz="quarter" idx="11" hasCustomPrompt="1"/>
          </p:nvPr>
        </p:nvSpPr>
        <p:spPr>
          <a:xfrm>
            <a:off x="6150276" y="393871"/>
            <a:ext cx="5660724" cy="4544842"/>
          </a:xfrm>
          <a:custGeom>
            <a:avLst/>
            <a:gdLst>
              <a:gd name="connsiteX0" fmla="*/ 0 w 5660724"/>
              <a:gd name="connsiteY0" fmla="*/ 0 h 4544842"/>
              <a:gd name="connsiteX1" fmla="*/ 5660724 w 5660724"/>
              <a:gd name="connsiteY1" fmla="*/ 0 h 4544842"/>
              <a:gd name="connsiteX2" fmla="*/ 5660724 w 5660724"/>
              <a:gd name="connsiteY2" fmla="*/ 4544842 h 4544842"/>
              <a:gd name="connsiteX3" fmla="*/ 0 w 5660724"/>
              <a:gd name="connsiteY3" fmla="*/ 4544842 h 4544842"/>
              <a:gd name="connsiteX4" fmla="*/ 0 w 5660724"/>
              <a:gd name="connsiteY4" fmla="*/ 0 h 4544842"/>
              <a:gd name="connsiteX0" fmla="*/ 0 w 5660724"/>
              <a:gd name="connsiteY0" fmla="*/ 0 h 4544842"/>
              <a:gd name="connsiteX1" fmla="*/ 5660724 w 5660724"/>
              <a:gd name="connsiteY1" fmla="*/ 0 h 4544842"/>
              <a:gd name="connsiteX2" fmla="*/ 5660724 w 5660724"/>
              <a:gd name="connsiteY2" fmla="*/ 4544842 h 4544842"/>
              <a:gd name="connsiteX3" fmla="*/ 2056464 w 5660724"/>
              <a:gd name="connsiteY3" fmla="*/ 4536269 h 4544842"/>
              <a:gd name="connsiteX4" fmla="*/ 0 w 5660724"/>
              <a:gd name="connsiteY4" fmla="*/ 4544842 h 4544842"/>
              <a:gd name="connsiteX5" fmla="*/ 0 w 5660724"/>
              <a:gd name="connsiteY5" fmla="*/ 0 h 4544842"/>
              <a:gd name="connsiteX0" fmla="*/ 0 w 5660724"/>
              <a:gd name="connsiteY0" fmla="*/ 0 h 4544842"/>
              <a:gd name="connsiteX1" fmla="*/ 5660724 w 5660724"/>
              <a:gd name="connsiteY1" fmla="*/ 0 h 4544842"/>
              <a:gd name="connsiteX2" fmla="*/ 5660724 w 5660724"/>
              <a:gd name="connsiteY2" fmla="*/ 4544842 h 4544842"/>
              <a:gd name="connsiteX3" fmla="*/ 2643204 w 5660724"/>
              <a:gd name="connsiteY3" fmla="*/ 4521029 h 4544842"/>
              <a:gd name="connsiteX4" fmla="*/ 2056464 w 5660724"/>
              <a:gd name="connsiteY4" fmla="*/ 4536269 h 4544842"/>
              <a:gd name="connsiteX5" fmla="*/ 0 w 5660724"/>
              <a:gd name="connsiteY5" fmla="*/ 4544842 h 4544842"/>
              <a:gd name="connsiteX6" fmla="*/ 0 w 5660724"/>
              <a:gd name="connsiteY6" fmla="*/ 0 h 4544842"/>
              <a:gd name="connsiteX0" fmla="*/ 0 w 5660724"/>
              <a:gd name="connsiteY0" fmla="*/ 0 h 4544842"/>
              <a:gd name="connsiteX1" fmla="*/ 5660724 w 5660724"/>
              <a:gd name="connsiteY1" fmla="*/ 0 h 4544842"/>
              <a:gd name="connsiteX2" fmla="*/ 5660724 w 5660724"/>
              <a:gd name="connsiteY2" fmla="*/ 4544842 h 4544842"/>
              <a:gd name="connsiteX3" fmla="*/ 2231724 w 5660724"/>
              <a:gd name="connsiteY3" fmla="*/ 4071449 h 4544842"/>
              <a:gd name="connsiteX4" fmla="*/ 2056464 w 5660724"/>
              <a:gd name="connsiteY4" fmla="*/ 4536269 h 4544842"/>
              <a:gd name="connsiteX5" fmla="*/ 0 w 5660724"/>
              <a:gd name="connsiteY5" fmla="*/ 4544842 h 4544842"/>
              <a:gd name="connsiteX6" fmla="*/ 0 w 5660724"/>
              <a:gd name="connsiteY6" fmla="*/ 0 h 4544842"/>
              <a:gd name="connsiteX0" fmla="*/ 0 w 5660724"/>
              <a:gd name="connsiteY0" fmla="*/ 0 h 4544842"/>
              <a:gd name="connsiteX1" fmla="*/ 5660724 w 5660724"/>
              <a:gd name="connsiteY1" fmla="*/ 0 h 4544842"/>
              <a:gd name="connsiteX2" fmla="*/ 5660724 w 5660724"/>
              <a:gd name="connsiteY2" fmla="*/ 4544842 h 4544842"/>
              <a:gd name="connsiteX3" fmla="*/ 2925144 w 5660724"/>
              <a:gd name="connsiteY3" fmla="*/ 3781889 h 4544842"/>
              <a:gd name="connsiteX4" fmla="*/ 2056464 w 5660724"/>
              <a:gd name="connsiteY4" fmla="*/ 4536269 h 4544842"/>
              <a:gd name="connsiteX5" fmla="*/ 0 w 5660724"/>
              <a:gd name="connsiteY5" fmla="*/ 4544842 h 4544842"/>
              <a:gd name="connsiteX6" fmla="*/ 0 w 5660724"/>
              <a:gd name="connsiteY6" fmla="*/ 0 h 4544842"/>
              <a:gd name="connsiteX0" fmla="*/ 0 w 5660724"/>
              <a:gd name="connsiteY0" fmla="*/ 0 h 4544842"/>
              <a:gd name="connsiteX1" fmla="*/ 5660724 w 5660724"/>
              <a:gd name="connsiteY1" fmla="*/ 0 h 4544842"/>
              <a:gd name="connsiteX2" fmla="*/ 5660724 w 5660724"/>
              <a:gd name="connsiteY2" fmla="*/ 4544842 h 4544842"/>
              <a:gd name="connsiteX3" fmla="*/ 2909904 w 5660724"/>
              <a:gd name="connsiteY3" fmla="*/ 4109549 h 4544842"/>
              <a:gd name="connsiteX4" fmla="*/ 2056464 w 5660724"/>
              <a:gd name="connsiteY4" fmla="*/ 4536269 h 4544842"/>
              <a:gd name="connsiteX5" fmla="*/ 0 w 5660724"/>
              <a:gd name="connsiteY5" fmla="*/ 4544842 h 4544842"/>
              <a:gd name="connsiteX6" fmla="*/ 0 w 5660724"/>
              <a:gd name="connsiteY6" fmla="*/ 0 h 4544842"/>
              <a:gd name="connsiteX0" fmla="*/ 0 w 5660724"/>
              <a:gd name="connsiteY0" fmla="*/ 0 h 4544842"/>
              <a:gd name="connsiteX1" fmla="*/ 5660724 w 5660724"/>
              <a:gd name="connsiteY1" fmla="*/ 0 h 4544842"/>
              <a:gd name="connsiteX2" fmla="*/ 5660724 w 5660724"/>
              <a:gd name="connsiteY2" fmla="*/ 4544842 h 4544842"/>
              <a:gd name="connsiteX3" fmla="*/ 2909904 w 5660724"/>
              <a:gd name="connsiteY3" fmla="*/ 4109549 h 4544842"/>
              <a:gd name="connsiteX4" fmla="*/ 2612724 w 5660724"/>
              <a:gd name="connsiteY4" fmla="*/ 4528649 h 4544842"/>
              <a:gd name="connsiteX5" fmla="*/ 0 w 5660724"/>
              <a:gd name="connsiteY5" fmla="*/ 4544842 h 4544842"/>
              <a:gd name="connsiteX6" fmla="*/ 0 w 5660724"/>
              <a:gd name="connsiteY6" fmla="*/ 0 h 4544842"/>
              <a:gd name="connsiteX0" fmla="*/ 0 w 5660724"/>
              <a:gd name="connsiteY0" fmla="*/ 0 h 4544842"/>
              <a:gd name="connsiteX1" fmla="*/ 5660724 w 5660724"/>
              <a:gd name="connsiteY1" fmla="*/ 0 h 4544842"/>
              <a:gd name="connsiteX2" fmla="*/ 5660724 w 5660724"/>
              <a:gd name="connsiteY2" fmla="*/ 4544842 h 4544842"/>
              <a:gd name="connsiteX3" fmla="*/ 2909904 w 5660724"/>
              <a:gd name="connsiteY3" fmla="*/ 4109549 h 4544842"/>
              <a:gd name="connsiteX4" fmla="*/ 2534143 w 5660724"/>
              <a:gd name="connsiteY4" fmla="*/ 4442924 h 4544842"/>
              <a:gd name="connsiteX5" fmla="*/ 0 w 5660724"/>
              <a:gd name="connsiteY5" fmla="*/ 4544842 h 4544842"/>
              <a:gd name="connsiteX6" fmla="*/ 0 w 5660724"/>
              <a:gd name="connsiteY6" fmla="*/ 0 h 4544842"/>
              <a:gd name="connsiteX0" fmla="*/ 0 w 5660724"/>
              <a:gd name="connsiteY0" fmla="*/ 0 h 4544842"/>
              <a:gd name="connsiteX1" fmla="*/ 5660724 w 5660724"/>
              <a:gd name="connsiteY1" fmla="*/ 0 h 4544842"/>
              <a:gd name="connsiteX2" fmla="*/ 5660724 w 5660724"/>
              <a:gd name="connsiteY2" fmla="*/ 4544842 h 4544842"/>
              <a:gd name="connsiteX3" fmla="*/ 2909904 w 5660724"/>
              <a:gd name="connsiteY3" fmla="*/ 4109549 h 4544842"/>
              <a:gd name="connsiteX4" fmla="*/ 2593674 w 5660724"/>
              <a:gd name="connsiteY4" fmla="*/ 4535793 h 4544842"/>
              <a:gd name="connsiteX5" fmla="*/ 0 w 5660724"/>
              <a:gd name="connsiteY5" fmla="*/ 4544842 h 4544842"/>
              <a:gd name="connsiteX6" fmla="*/ 0 w 5660724"/>
              <a:gd name="connsiteY6" fmla="*/ 0 h 4544842"/>
              <a:gd name="connsiteX0" fmla="*/ 0 w 5660724"/>
              <a:gd name="connsiteY0" fmla="*/ 0 h 4544842"/>
              <a:gd name="connsiteX1" fmla="*/ 5660724 w 5660724"/>
              <a:gd name="connsiteY1" fmla="*/ 0 h 4544842"/>
              <a:gd name="connsiteX2" fmla="*/ 5660724 w 5660724"/>
              <a:gd name="connsiteY2" fmla="*/ 4544842 h 4544842"/>
              <a:gd name="connsiteX3" fmla="*/ 2771791 w 5660724"/>
              <a:gd name="connsiteY3" fmla="*/ 3971436 h 4544842"/>
              <a:gd name="connsiteX4" fmla="*/ 2593674 w 5660724"/>
              <a:gd name="connsiteY4" fmla="*/ 4535793 h 4544842"/>
              <a:gd name="connsiteX5" fmla="*/ 0 w 5660724"/>
              <a:gd name="connsiteY5" fmla="*/ 4544842 h 4544842"/>
              <a:gd name="connsiteX6" fmla="*/ 0 w 5660724"/>
              <a:gd name="connsiteY6" fmla="*/ 0 h 4544842"/>
              <a:gd name="connsiteX0" fmla="*/ 0 w 5660724"/>
              <a:gd name="connsiteY0" fmla="*/ 0 h 4544842"/>
              <a:gd name="connsiteX1" fmla="*/ 5660724 w 5660724"/>
              <a:gd name="connsiteY1" fmla="*/ 0 h 4544842"/>
              <a:gd name="connsiteX2" fmla="*/ 5660724 w 5660724"/>
              <a:gd name="connsiteY2" fmla="*/ 4544842 h 4544842"/>
              <a:gd name="connsiteX3" fmla="*/ 2874185 w 5660724"/>
              <a:gd name="connsiteY3" fmla="*/ 4114311 h 4544842"/>
              <a:gd name="connsiteX4" fmla="*/ 2593674 w 5660724"/>
              <a:gd name="connsiteY4" fmla="*/ 4535793 h 4544842"/>
              <a:gd name="connsiteX5" fmla="*/ 0 w 5660724"/>
              <a:gd name="connsiteY5" fmla="*/ 4544842 h 4544842"/>
              <a:gd name="connsiteX6" fmla="*/ 0 w 5660724"/>
              <a:gd name="connsiteY6" fmla="*/ 0 h 4544842"/>
              <a:gd name="connsiteX0" fmla="*/ 0 w 5660724"/>
              <a:gd name="connsiteY0" fmla="*/ 0 h 4544842"/>
              <a:gd name="connsiteX1" fmla="*/ 5660724 w 5660724"/>
              <a:gd name="connsiteY1" fmla="*/ 0 h 4544842"/>
              <a:gd name="connsiteX2" fmla="*/ 5660724 w 5660724"/>
              <a:gd name="connsiteY2" fmla="*/ 4113836 h 4544842"/>
              <a:gd name="connsiteX3" fmla="*/ 2874185 w 5660724"/>
              <a:gd name="connsiteY3" fmla="*/ 4114311 h 4544842"/>
              <a:gd name="connsiteX4" fmla="*/ 2593674 w 5660724"/>
              <a:gd name="connsiteY4" fmla="*/ 4535793 h 4544842"/>
              <a:gd name="connsiteX5" fmla="*/ 0 w 5660724"/>
              <a:gd name="connsiteY5" fmla="*/ 4544842 h 4544842"/>
              <a:gd name="connsiteX6" fmla="*/ 0 w 5660724"/>
              <a:gd name="connsiteY6" fmla="*/ 0 h 4544842"/>
              <a:gd name="connsiteX0" fmla="*/ 0 w 5672631"/>
              <a:gd name="connsiteY0" fmla="*/ 0 h 4544842"/>
              <a:gd name="connsiteX1" fmla="*/ 5660724 w 5672631"/>
              <a:gd name="connsiteY1" fmla="*/ 0 h 4544842"/>
              <a:gd name="connsiteX2" fmla="*/ 5672631 w 5672631"/>
              <a:gd name="connsiteY2" fmla="*/ 4054305 h 4544842"/>
              <a:gd name="connsiteX3" fmla="*/ 2874185 w 5672631"/>
              <a:gd name="connsiteY3" fmla="*/ 4114311 h 4544842"/>
              <a:gd name="connsiteX4" fmla="*/ 2593674 w 5672631"/>
              <a:gd name="connsiteY4" fmla="*/ 4535793 h 4544842"/>
              <a:gd name="connsiteX5" fmla="*/ 0 w 5672631"/>
              <a:gd name="connsiteY5" fmla="*/ 4544842 h 4544842"/>
              <a:gd name="connsiteX6" fmla="*/ 0 w 5672631"/>
              <a:gd name="connsiteY6" fmla="*/ 0 h 4544842"/>
              <a:gd name="connsiteX0" fmla="*/ 0 w 5660724"/>
              <a:gd name="connsiteY0" fmla="*/ 0 h 4544842"/>
              <a:gd name="connsiteX1" fmla="*/ 5660724 w 5660724"/>
              <a:gd name="connsiteY1" fmla="*/ 0 h 4544842"/>
              <a:gd name="connsiteX2" fmla="*/ 5655963 w 5660724"/>
              <a:gd name="connsiteY2" fmla="*/ 4120980 h 4544842"/>
              <a:gd name="connsiteX3" fmla="*/ 2874185 w 5660724"/>
              <a:gd name="connsiteY3" fmla="*/ 4114311 h 4544842"/>
              <a:gd name="connsiteX4" fmla="*/ 2593674 w 5660724"/>
              <a:gd name="connsiteY4" fmla="*/ 4535793 h 4544842"/>
              <a:gd name="connsiteX5" fmla="*/ 0 w 5660724"/>
              <a:gd name="connsiteY5" fmla="*/ 4544842 h 4544842"/>
              <a:gd name="connsiteX6" fmla="*/ 0 w 5660724"/>
              <a:gd name="connsiteY6" fmla="*/ 0 h 4544842"/>
              <a:gd name="connsiteX0" fmla="*/ 0 w 5660724"/>
              <a:gd name="connsiteY0" fmla="*/ 0 h 4544842"/>
              <a:gd name="connsiteX1" fmla="*/ 5660724 w 5660724"/>
              <a:gd name="connsiteY1" fmla="*/ 0 h 4544842"/>
              <a:gd name="connsiteX2" fmla="*/ 5655963 w 5660724"/>
              <a:gd name="connsiteY2" fmla="*/ 4120980 h 4544842"/>
              <a:gd name="connsiteX3" fmla="*/ 2874185 w 5660724"/>
              <a:gd name="connsiteY3" fmla="*/ 4121455 h 4544842"/>
              <a:gd name="connsiteX4" fmla="*/ 2593674 w 5660724"/>
              <a:gd name="connsiteY4" fmla="*/ 4535793 h 4544842"/>
              <a:gd name="connsiteX5" fmla="*/ 0 w 5660724"/>
              <a:gd name="connsiteY5" fmla="*/ 4544842 h 4544842"/>
              <a:gd name="connsiteX6" fmla="*/ 0 w 5660724"/>
              <a:gd name="connsiteY6" fmla="*/ 0 h 4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0724" h="4544842">
                <a:moveTo>
                  <a:pt x="0" y="0"/>
                </a:moveTo>
                <a:lnTo>
                  <a:pt x="5660724" y="0"/>
                </a:lnTo>
                <a:lnTo>
                  <a:pt x="5655963" y="4120980"/>
                </a:lnTo>
                <a:lnTo>
                  <a:pt x="2874185" y="4121455"/>
                </a:lnTo>
                <a:lnTo>
                  <a:pt x="2593674" y="4535793"/>
                </a:lnTo>
                <a:lnTo>
                  <a:pt x="0" y="4544842"/>
                </a:lnTo>
                <a:lnTo>
                  <a:pt x="0" y="0"/>
                </a:lnTo>
                <a:close/>
              </a:path>
            </a:pathLst>
          </a:custGeom>
          <a:solidFill>
            <a:schemeClr val="bg2"/>
          </a:solidFill>
        </p:spPr>
        <p:txBody>
          <a:bodyPr tIns="1280160"/>
          <a:lstStyle>
            <a:lvl1pPr algn="ctr">
              <a:defRPr b="0" i="0"/>
            </a:lvl1pPr>
          </a:lstStyle>
          <a:p>
            <a:r>
              <a:rPr lang="en-US"/>
              <a:t>Click icon to add picture—do</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not</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scale</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or</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stretch</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this</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photo</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placeholder</a:t>
            </a:r>
          </a:p>
        </p:txBody>
      </p:sp>
      <p:sp>
        <p:nvSpPr>
          <p:cNvPr id="6" name="Content Placeholder 2">
            <a:extLst>
              <a:ext uri="{FF2B5EF4-FFF2-40B4-BE49-F238E27FC236}">
                <a16:creationId xmlns:a16="http://schemas.microsoft.com/office/drawing/2014/main" id="{FA9DB721-FE7A-8DE5-B433-99C88BFAE50D}"/>
              </a:ext>
            </a:extLst>
          </p:cNvPr>
          <p:cNvSpPr>
            <a:spLocks noGrp="1"/>
          </p:cNvSpPr>
          <p:nvPr>
            <p:ph idx="10"/>
          </p:nvPr>
        </p:nvSpPr>
        <p:spPr>
          <a:xfrm>
            <a:off x="6150276" y="4987818"/>
            <a:ext cx="5660724" cy="730266"/>
          </a:xfrm>
        </p:spPr>
        <p:txBody>
          <a:bodyPr/>
          <a:lstStyle>
            <a:lvl1pPr>
              <a:lnSpc>
                <a:spcPct val="100000"/>
              </a:lnSpc>
              <a:spcBef>
                <a:spcPts val="100"/>
              </a:spcBef>
              <a:spcAft>
                <a:spcPts val="0"/>
              </a:spcAft>
              <a:defRPr sz="1600"/>
            </a:lvl1pPr>
            <a:lvl2pPr>
              <a:lnSpc>
                <a:spcPct val="100000"/>
              </a:lnSpc>
              <a:spcBef>
                <a:spcPts val="100"/>
              </a:spcBef>
              <a:spcAft>
                <a:spcPts val="0"/>
              </a:spcAft>
              <a:defRPr sz="1600">
                <a:latin typeface="+mj-lt"/>
              </a:defRPr>
            </a:lvl2pPr>
            <a:lvl3pPr marL="0" indent="0">
              <a:buNone/>
              <a:defRPr/>
            </a:lvl3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AE32291E-24B4-2FB8-4B35-A439686DB956}"/>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8" name="Slide Number Placeholder 13">
            <a:extLst>
              <a:ext uri="{FF2B5EF4-FFF2-40B4-BE49-F238E27FC236}">
                <a16:creationId xmlns:a16="http://schemas.microsoft.com/office/drawing/2014/main" id="{61A378F0-4CD0-C4E0-D2F7-5959B577E15B}"/>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172031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with Image Gra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A1D7-A824-48A0-3E0C-4A7C86CA63AB}"/>
              </a:ext>
            </a:extLst>
          </p:cNvPr>
          <p:cNvSpPr>
            <a:spLocks noGrp="1"/>
          </p:cNvSpPr>
          <p:nvPr>
            <p:ph type="title" hasCustomPrompt="1"/>
          </p:nvPr>
        </p:nvSpPr>
        <p:spPr>
          <a:xfrm>
            <a:off x="396516" y="-300748"/>
            <a:ext cx="5647097" cy="249299"/>
          </a:xfrm>
        </p:spPr>
        <p:txBody>
          <a:bodyPr wrap="square">
            <a:spAutoFit/>
          </a:bodyPr>
          <a:lstStyle>
            <a:lvl1pPr>
              <a:defRPr sz="1800" b="0"/>
            </a:lvl1pPr>
          </a:lstStyle>
          <a:p>
            <a:r>
              <a:rPr lang="en-US"/>
              <a:t>Title for accessibility</a:t>
            </a:r>
          </a:p>
        </p:txBody>
      </p:sp>
      <p:sp>
        <p:nvSpPr>
          <p:cNvPr id="25" name="TextBox 24">
            <a:extLst>
              <a:ext uri="{FF2B5EF4-FFF2-40B4-BE49-F238E27FC236}">
                <a16:creationId xmlns:a16="http://schemas.microsoft.com/office/drawing/2014/main" id="{554BAF2E-BAB1-C03F-41A7-B26DABB21BF6}"/>
              </a:ext>
              <a:ext uri="{C183D7F6-B498-43B3-948B-1728B52AA6E4}">
                <adec:decorative xmlns:adec="http://schemas.microsoft.com/office/drawing/2017/decorative" val="1"/>
              </a:ext>
            </a:extLst>
          </p:cNvPr>
          <p:cNvSpPr txBox="1"/>
          <p:nvPr userDrawn="1"/>
        </p:nvSpPr>
        <p:spPr>
          <a:xfrm>
            <a:off x="272991" y="2732672"/>
            <a:ext cx="941937" cy="622957"/>
          </a:xfrm>
          <a:prstGeom prst="rect">
            <a:avLst/>
          </a:prstGeom>
          <a:noFill/>
        </p:spPr>
        <p:txBody>
          <a:bodyPr wrap="square" lIns="0" tIns="0" rIns="0" bIns="0" rtlCol="0" anchor="t">
            <a:noAutofit/>
          </a:bodyPr>
          <a:lstStyle/>
          <a:p>
            <a:pPr marL="12700" marR="5080" lvl="0" indent="0" defTabSz="914400" eaLnBrk="1" fontAlgn="auto" latinLnBrk="0" hangingPunct="1">
              <a:lnSpc>
                <a:spcPct val="80000"/>
              </a:lnSpc>
              <a:spcAft>
                <a:spcPts val="0"/>
              </a:spcAft>
              <a:buClrTx/>
              <a:buSzTx/>
              <a:buFontTx/>
              <a:buNone/>
              <a:tabLst/>
              <a:defRPr/>
            </a:pPr>
            <a:r>
              <a:rPr kumimoji="0" lang="en-US" sz="13800" b="1" u="none" strike="noStrike" kern="0" cap="none" spc="-105" normalizeH="0" baseline="0" noProof="0">
                <a:ln>
                  <a:noFill/>
                </a:ln>
                <a:solidFill>
                  <a:schemeClr val="accent1"/>
                </a:solidFill>
                <a:effectLst/>
                <a:uLnTx/>
                <a:uFillTx/>
                <a:cs typeface="Arial" panose="020B0604020202020204" pitchFamily="34" charset="0"/>
              </a:rPr>
              <a:t>“</a:t>
            </a:r>
            <a:endParaRPr lang="en-US" sz="6000" b="1">
              <a:solidFill>
                <a:schemeClr val="accent1"/>
              </a:solidFill>
              <a:cs typeface="Arial" panose="020B0604020202020204" pitchFamily="34" charset="0"/>
            </a:endParaRPr>
          </a:p>
        </p:txBody>
      </p:sp>
      <p:sp>
        <p:nvSpPr>
          <p:cNvPr id="3" name="Content Placeholder 2">
            <a:extLst>
              <a:ext uri="{FF2B5EF4-FFF2-40B4-BE49-F238E27FC236}">
                <a16:creationId xmlns:a16="http://schemas.microsoft.com/office/drawing/2014/main" id="{226E3B15-3502-F478-0302-DCABA0B41AD0}"/>
              </a:ext>
            </a:extLst>
          </p:cNvPr>
          <p:cNvSpPr>
            <a:spLocks noGrp="1"/>
          </p:cNvSpPr>
          <p:nvPr>
            <p:ph idx="1"/>
          </p:nvPr>
        </p:nvSpPr>
        <p:spPr>
          <a:xfrm>
            <a:off x="396516" y="3485571"/>
            <a:ext cx="5498502" cy="2503272"/>
          </a:xfrm>
        </p:spPr>
        <p:txBody>
          <a:bodyPr/>
          <a:lstStyle>
            <a:lvl1pPr>
              <a:lnSpc>
                <a:spcPct val="100000"/>
              </a:lnSpc>
              <a:spcBef>
                <a:spcPts val="900"/>
              </a:spcBef>
              <a:spcAft>
                <a:spcPts val="0"/>
              </a:spcAft>
              <a:defRPr sz="3200" b="0" spc="-50" baseline="0">
                <a:latin typeface="+mj-lt"/>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2AE626E5-51F6-0BEB-2AFE-FE78E1409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ph type="pic" sz="quarter" idx="11" hasCustomPrompt="1"/>
          </p:nvPr>
        </p:nvSpPr>
        <p:spPr>
          <a:xfrm>
            <a:off x="6163970" y="400050"/>
            <a:ext cx="5637503" cy="4521510"/>
          </a:xfrm>
          <a:custGeom>
            <a:avLst/>
            <a:gdLst>
              <a:gd name="connsiteX0" fmla="*/ 0 w 5637503"/>
              <a:gd name="connsiteY0" fmla="*/ 0 h 4521510"/>
              <a:gd name="connsiteX1" fmla="*/ 5637503 w 5637503"/>
              <a:gd name="connsiteY1" fmla="*/ 0 h 4521510"/>
              <a:gd name="connsiteX2" fmla="*/ 5636321 w 5637503"/>
              <a:gd name="connsiteY2" fmla="*/ 2101892 h 4521510"/>
              <a:gd name="connsiteX3" fmla="*/ 5635136 w 5637503"/>
              <a:gd name="connsiteY3" fmla="*/ 4208474 h 4521510"/>
              <a:gd name="connsiteX4" fmla="*/ 2786509 w 5637503"/>
              <a:gd name="connsiteY4" fmla="*/ 4206576 h 4521510"/>
              <a:gd name="connsiteX5" fmla="*/ 2583036 w 5637503"/>
              <a:gd name="connsiteY5" fmla="*/ 4512498 h 4521510"/>
              <a:gd name="connsiteX6" fmla="*/ 0 w 5637503"/>
              <a:gd name="connsiteY6" fmla="*/ 4521510 h 452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7503" h="4521510">
                <a:moveTo>
                  <a:pt x="0" y="0"/>
                </a:moveTo>
                <a:lnTo>
                  <a:pt x="5637503" y="0"/>
                </a:lnTo>
                <a:lnTo>
                  <a:pt x="5636321" y="2101892"/>
                </a:lnTo>
                <a:cubicBezTo>
                  <a:pt x="5636518" y="2804481"/>
                  <a:pt x="5636716" y="3507070"/>
                  <a:pt x="5635136" y="4208474"/>
                </a:cubicBezTo>
                <a:lnTo>
                  <a:pt x="2786509" y="4206576"/>
                </a:lnTo>
                <a:lnTo>
                  <a:pt x="2583036" y="4512498"/>
                </a:lnTo>
                <a:lnTo>
                  <a:pt x="0" y="4521510"/>
                </a:lnTo>
                <a:close/>
              </a:path>
            </a:pathLst>
          </a:custGeom>
          <a:solidFill>
            <a:schemeClr val="bg2"/>
          </a:solidFill>
        </p:spPr>
        <p:txBody>
          <a:bodyPr wrap="square" tIns="1280160" bIns="2743200" anchor="t" anchorCtr="0">
            <a:noAutofit/>
          </a:bodyPr>
          <a:lstStyle>
            <a:lvl1pPr algn="ctr">
              <a:defRPr b="0" i="0"/>
            </a:lvl1pPr>
          </a:lstStyle>
          <a:p>
            <a:r>
              <a:rPr lang="en-US"/>
              <a:t>Click icon to add picture—do</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not</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scale</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or</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stretch</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this</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photo</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placeholder</a:t>
            </a:r>
          </a:p>
        </p:txBody>
      </p:sp>
      <p:sp>
        <p:nvSpPr>
          <p:cNvPr id="6" name="Content Placeholder 2">
            <a:extLst>
              <a:ext uri="{FF2B5EF4-FFF2-40B4-BE49-F238E27FC236}">
                <a16:creationId xmlns:a16="http://schemas.microsoft.com/office/drawing/2014/main" id="{FA9DB721-FE7A-8DE5-B433-99C88BFAE50D}"/>
              </a:ext>
            </a:extLst>
          </p:cNvPr>
          <p:cNvSpPr>
            <a:spLocks noGrp="1"/>
          </p:cNvSpPr>
          <p:nvPr>
            <p:ph idx="10"/>
          </p:nvPr>
        </p:nvSpPr>
        <p:spPr>
          <a:xfrm>
            <a:off x="6150276" y="4987818"/>
            <a:ext cx="5660724" cy="730266"/>
          </a:xfrm>
        </p:spPr>
        <p:txBody>
          <a:bodyPr/>
          <a:lstStyle>
            <a:lvl1pPr>
              <a:lnSpc>
                <a:spcPct val="100000"/>
              </a:lnSpc>
              <a:spcBef>
                <a:spcPts val="100"/>
              </a:spcBef>
              <a:spcAft>
                <a:spcPts val="0"/>
              </a:spcAft>
              <a:defRPr sz="1600"/>
            </a:lvl1pPr>
            <a:lvl2pPr>
              <a:lnSpc>
                <a:spcPct val="100000"/>
              </a:lnSpc>
              <a:spcBef>
                <a:spcPts val="100"/>
              </a:spcBef>
              <a:spcAft>
                <a:spcPts val="0"/>
              </a:spcAft>
              <a:defRPr sz="1600">
                <a:latin typeface="+mj-lt"/>
              </a:defRPr>
            </a:lvl2pPr>
            <a:lvl3pPr marL="0" indent="0">
              <a:buNone/>
              <a:defRPr/>
            </a:lvl3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0605F451-C7FA-B67A-7A4E-B4953B3BFEC1}"/>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8" name="Slide Number Placeholder 13">
            <a:extLst>
              <a:ext uri="{FF2B5EF4-FFF2-40B4-BE49-F238E27FC236}">
                <a16:creationId xmlns:a16="http://schemas.microsoft.com/office/drawing/2014/main" id="{07A1FB0A-E7CA-63CD-DB09-C9F16CA915E0}"/>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980988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Over Image">
    <p:spTree>
      <p:nvGrpSpPr>
        <p:cNvPr id="1" name=""/>
        <p:cNvGrpSpPr/>
        <p:nvPr/>
      </p:nvGrpSpPr>
      <p:grpSpPr>
        <a:xfrm>
          <a:off x="0" y="0"/>
          <a:ext cx="0" cy="0"/>
          <a:chOff x="0" y="0"/>
          <a:chExt cx="0" cy="0"/>
        </a:xfrm>
      </p:grpSpPr>
      <p:sp>
        <p:nvSpPr>
          <p:cNvPr id="13" name="Picture Placeholder 14">
            <a:extLst>
              <a:ext uri="{FF2B5EF4-FFF2-40B4-BE49-F238E27FC236}">
                <a16:creationId xmlns:a16="http://schemas.microsoft.com/office/drawing/2014/main" id="{743AD5A7-567D-9EC7-BECB-71D2480F2498}"/>
              </a:ext>
              <a:ext uri="{C183D7F6-B498-43B3-948B-1728B52AA6E4}">
                <adec:decorative xmlns:adec="http://schemas.microsoft.com/office/drawing/2017/decorative" val="1"/>
              </a:ext>
            </a:extLst>
          </p:cNvPr>
          <p:cNvSpPr>
            <a:spLocks noGrp="1"/>
          </p:cNvSpPr>
          <p:nvPr>
            <p:ph type="pic" sz="quarter" idx="11"/>
          </p:nvPr>
        </p:nvSpPr>
        <p:spPr>
          <a:xfrm>
            <a:off x="0" y="-1"/>
            <a:ext cx="12192000" cy="6857999"/>
          </a:xfrm>
          <a:solidFill>
            <a:schemeClr val="bg2"/>
          </a:solidFill>
        </p:spPr>
        <p:txBody>
          <a:bodyPr tIns="1554480"/>
          <a:lstStyle>
            <a:lvl1pPr algn="ctr">
              <a:defRPr/>
            </a:lvl1pPr>
          </a:lstStyle>
          <a:p>
            <a:r>
              <a:rPr lang="en-US"/>
              <a:t>Click icon to add picture</a:t>
            </a:r>
          </a:p>
        </p:txBody>
      </p:sp>
      <p:sp>
        <p:nvSpPr>
          <p:cNvPr id="2" name="Title 1">
            <a:extLst>
              <a:ext uri="{FF2B5EF4-FFF2-40B4-BE49-F238E27FC236}">
                <a16:creationId xmlns:a16="http://schemas.microsoft.com/office/drawing/2014/main" id="{3D01A1D7-A824-48A0-3E0C-4A7C86CA63AB}"/>
              </a:ext>
            </a:extLst>
          </p:cNvPr>
          <p:cNvSpPr>
            <a:spLocks noGrp="1"/>
          </p:cNvSpPr>
          <p:nvPr>
            <p:ph type="title" hasCustomPrompt="1"/>
          </p:nvPr>
        </p:nvSpPr>
        <p:spPr>
          <a:xfrm>
            <a:off x="400050" y="-300748"/>
            <a:ext cx="5634788" cy="249299"/>
          </a:xfrm>
        </p:spPr>
        <p:txBody>
          <a:bodyPr wrap="square">
            <a:spAutoFit/>
          </a:bodyPr>
          <a:lstStyle>
            <a:lvl1pPr>
              <a:defRPr sz="1800" b="0"/>
            </a:lvl1pPr>
          </a:lstStyle>
          <a:p>
            <a:r>
              <a:rPr lang="en-US"/>
              <a:t>Title for accessibility</a:t>
            </a:r>
          </a:p>
        </p:txBody>
      </p:sp>
      <p:sp>
        <p:nvSpPr>
          <p:cNvPr id="9" name="Content Placeholder 8">
            <a:extLst>
              <a:ext uri="{FF2B5EF4-FFF2-40B4-BE49-F238E27FC236}">
                <a16:creationId xmlns:a16="http://schemas.microsoft.com/office/drawing/2014/main" id="{F7339CEB-91F9-B7FD-86D6-A4C114DA3002}"/>
              </a:ext>
            </a:extLst>
          </p:cNvPr>
          <p:cNvSpPr>
            <a:spLocks noGrp="1"/>
          </p:cNvSpPr>
          <p:nvPr>
            <p:ph idx="1"/>
          </p:nvPr>
        </p:nvSpPr>
        <p:spPr>
          <a:xfrm>
            <a:off x="5733536" y="400051"/>
            <a:ext cx="6078018" cy="5024273"/>
          </a:xfrm>
          <a:custGeom>
            <a:avLst/>
            <a:gdLst>
              <a:gd name="connsiteX0" fmla="*/ 0 w 6078018"/>
              <a:gd name="connsiteY0" fmla="*/ 0 h 5024273"/>
              <a:gd name="connsiteX1" fmla="*/ 6078018 w 6078018"/>
              <a:gd name="connsiteY1" fmla="*/ 0 h 5024273"/>
              <a:gd name="connsiteX2" fmla="*/ 6078018 w 6078018"/>
              <a:gd name="connsiteY2" fmla="*/ 4662902 h 5024273"/>
              <a:gd name="connsiteX3" fmla="*/ 3041951 w 6078018"/>
              <a:gd name="connsiteY3" fmla="*/ 4663975 h 5024273"/>
              <a:gd name="connsiteX4" fmla="*/ 2829053 w 6078018"/>
              <a:gd name="connsiteY4" fmla="*/ 5023866 h 5024273"/>
              <a:gd name="connsiteX5" fmla="*/ 0 w 6078018"/>
              <a:gd name="connsiteY5" fmla="*/ 5024273 h 50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8018" h="5024273">
                <a:moveTo>
                  <a:pt x="0" y="0"/>
                </a:moveTo>
                <a:lnTo>
                  <a:pt x="6078018" y="0"/>
                </a:lnTo>
                <a:lnTo>
                  <a:pt x="6078018" y="4662902"/>
                </a:lnTo>
                <a:lnTo>
                  <a:pt x="3041951" y="4663975"/>
                </a:lnTo>
                <a:lnTo>
                  <a:pt x="2829053" y="5023866"/>
                </a:lnTo>
                <a:lnTo>
                  <a:pt x="0" y="5024273"/>
                </a:lnTo>
                <a:close/>
              </a:path>
            </a:pathLst>
          </a:custGeom>
          <a:solidFill>
            <a:schemeClr val="bg1"/>
          </a:solidFill>
        </p:spPr>
        <p:txBody>
          <a:bodyPr wrap="square" lIns="411480" tIns="1170432" rIns="365760">
            <a:noAutofit/>
          </a:bodyPr>
          <a:lstStyle>
            <a:lvl1pPr>
              <a:lnSpc>
                <a:spcPct val="100000"/>
              </a:lnSpc>
              <a:spcBef>
                <a:spcPts val="900"/>
              </a:spcBef>
              <a:spcAft>
                <a:spcPts val="0"/>
              </a:spcAft>
              <a:defRPr sz="3200" b="0" spc="-50" baseline="0">
                <a:solidFill>
                  <a:schemeClr val="tx1"/>
                </a:solidFill>
                <a:latin typeface="+mj-lt"/>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FA9DB721-FE7A-8DE5-B433-99C88BFAE50D}"/>
              </a:ext>
            </a:extLst>
          </p:cNvPr>
          <p:cNvSpPr>
            <a:spLocks noGrp="1"/>
          </p:cNvSpPr>
          <p:nvPr>
            <p:ph idx="10"/>
          </p:nvPr>
        </p:nvSpPr>
        <p:spPr>
          <a:xfrm>
            <a:off x="6159197" y="4470739"/>
            <a:ext cx="4704858" cy="510836"/>
          </a:xfrm>
        </p:spPr>
        <p:txBody>
          <a:bodyPr/>
          <a:lstStyle>
            <a:lvl1pPr>
              <a:lnSpc>
                <a:spcPct val="100000"/>
              </a:lnSpc>
              <a:spcBef>
                <a:spcPts val="0"/>
              </a:spcBef>
              <a:spcAft>
                <a:spcPts val="0"/>
              </a:spcAft>
              <a:defRPr sz="1600">
                <a:solidFill>
                  <a:schemeClr val="tx1"/>
                </a:solidFill>
              </a:defRPr>
            </a:lvl1pPr>
            <a:lvl2pPr>
              <a:lnSpc>
                <a:spcPct val="100000"/>
              </a:lnSpc>
              <a:spcBef>
                <a:spcPts val="0"/>
              </a:spcBef>
              <a:spcAft>
                <a:spcPts val="0"/>
              </a:spcAft>
              <a:defRPr sz="1600">
                <a:solidFill>
                  <a:schemeClr val="tx1"/>
                </a:solidFill>
                <a:latin typeface="+mj-lt"/>
              </a:defRPr>
            </a:lvl2pPr>
            <a:lvl3pPr marL="0" indent="0">
              <a:buNone/>
              <a:defRPr/>
            </a:lvl3pPr>
          </a:lstStyle>
          <a:p>
            <a:pPr lvl="0"/>
            <a:r>
              <a:rPr lang="en-US"/>
              <a:t>Click to edit Master text styles</a:t>
            </a:r>
          </a:p>
          <a:p>
            <a:pPr lvl="1"/>
            <a:r>
              <a:rPr lang="en-US"/>
              <a:t>Second level</a:t>
            </a:r>
          </a:p>
        </p:txBody>
      </p:sp>
      <p:sp>
        <p:nvSpPr>
          <p:cNvPr id="17" name="Text Placeholder 15">
            <a:extLst>
              <a:ext uri="{FF2B5EF4-FFF2-40B4-BE49-F238E27FC236}">
                <a16:creationId xmlns:a16="http://schemas.microsoft.com/office/drawing/2014/main" id="{0D1BEFAC-D99F-7020-6110-CD8460311AFF}"/>
              </a:ext>
            </a:extLst>
          </p:cNvPr>
          <p:cNvSpPr>
            <a:spLocks noGrp="1"/>
          </p:cNvSpPr>
          <p:nvPr>
            <p:ph type="body" sz="quarter" idx="12" hasCustomPrompt="1"/>
          </p:nvPr>
        </p:nvSpPr>
        <p:spPr>
          <a:xfrm>
            <a:off x="394728" y="6501384"/>
            <a:ext cx="365760" cy="161583"/>
          </a:xfrm>
        </p:spPr>
        <p:txBody>
          <a:bodyPr anchor="b" anchorCtr="0">
            <a:noAutofit/>
          </a:bodyPr>
          <a:lstStyle>
            <a:lvl1pPr>
              <a:defRPr sz="1050">
                <a:solidFill>
                  <a:schemeClr val="bg1"/>
                </a:solidFill>
              </a:defRPr>
            </a:lvl1pPr>
          </a:lstStyle>
          <a:p>
            <a:pPr lvl="0"/>
            <a:r>
              <a:rPr lang="en-US"/>
              <a:t>PwC</a:t>
            </a:r>
          </a:p>
        </p:txBody>
      </p:sp>
      <p:sp>
        <p:nvSpPr>
          <p:cNvPr id="7" name="Footer Placeholder 4">
            <a:extLst>
              <a:ext uri="{FF2B5EF4-FFF2-40B4-BE49-F238E27FC236}">
                <a16:creationId xmlns:a16="http://schemas.microsoft.com/office/drawing/2014/main" id="{7DFE5ED4-420E-CADB-A68A-A7D421280793}"/>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chemeClr val="bg1"/>
                </a:solidFill>
                <a:latin typeface="+mn-lt"/>
                <a:cs typeface="Arial" panose="020B0604020202020204" pitchFamily="34" charset="0"/>
              </a:defRPr>
            </a:lvl1pPr>
          </a:lstStyle>
          <a:p>
            <a:r>
              <a:rPr lang="en-US"/>
              <a:t>Juni 2025</a:t>
            </a:r>
          </a:p>
        </p:txBody>
      </p:sp>
      <p:sp>
        <p:nvSpPr>
          <p:cNvPr id="8" name="Slide Number Placeholder 13">
            <a:extLst>
              <a:ext uri="{FF2B5EF4-FFF2-40B4-BE49-F238E27FC236}">
                <a16:creationId xmlns:a16="http://schemas.microsoft.com/office/drawing/2014/main" id="{961284F9-299F-5762-4D10-4246CB963FFC}"/>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bg1"/>
                </a:solidFill>
                <a:latin typeface="+mn-lt"/>
                <a:cs typeface="Arial" panose="020B0604020202020204" pitchFamily="34" charset="0"/>
              </a:defRPr>
            </a:lvl1pPr>
          </a:lstStyle>
          <a:p>
            <a:fld id="{3E6AC032-1535-134B-A583-D5E1DDD0D167}" type="slidenum">
              <a:rPr lang="en-US" smtClean="0"/>
              <a:pPr/>
              <a:t>‹#›</a:t>
            </a:fld>
            <a:endParaRPr lang="en-US"/>
          </a:p>
        </p:txBody>
      </p:sp>
      <p:sp>
        <p:nvSpPr>
          <p:cNvPr id="12" name="TextBox 11">
            <a:extLst>
              <a:ext uri="{FF2B5EF4-FFF2-40B4-BE49-F238E27FC236}">
                <a16:creationId xmlns:a16="http://schemas.microsoft.com/office/drawing/2014/main" id="{7AEFB371-D664-A7CF-D5EE-BB0684D60FED}"/>
              </a:ext>
            </a:extLst>
          </p:cNvPr>
          <p:cNvSpPr txBox="1"/>
          <p:nvPr userDrawn="1"/>
        </p:nvSpPr>
        <p:spPr>
          <a:xfrm>
            <a:off x="6034838" y="299570"/>
            <a:ext cx="762000" cy="838200"/>
          </a:xfrm>
          <a:prstGeom prst="rect">
            <a:avLst/>
          </a:prstGeom>
          <a:noFill/>
        </p:spPr>
        <p:txBody>
          <a:bodyPr wrap="square" lIns="0" tIns="0" rIns="0" bIns="0" rtlCol="0" anchor="t">
            <a:noAutofit/>
          </a:bodyPr>
          <a:lstStyle/>
          <a:p>
            <a:pPr marL="12700" marR="5080" lvl="0" indent="0" defTabSz="914400" eaLnBrk="1" fontAlgn="auto" latinLnBrk="0" hangingPunct="1">
              <a:spcBef>
                <a:spcPts val="900"/>
              </a:spcBef>
              <a:spcAft>
                <a:spcPts val="0"/>
              </a:spcAft>
              <a:buClrTx/>
              <a:buSzTx/>
              <a:buFontTx/>
              <a:buNone/>
              <a:tabLst/>
              <a:defRPr/>
            </a:pPr>
            <a:r>
              <a:rPr kumimoji="0" lang="en-US" sz="13800" b="1" u="none" strike="noStrike" kern="0" cap="none" spc="-105" normalizeH="0" baseline="0" noProof="0">
                <a:ln>
                  <a:noFill/>
                </a:ln>
                <a:solidFill>
                  <a:srgbClr val="FC5108"/>
                </a:solidFill>
                <a:effectLst/>
                <a:uLnTx/>
                <a:uFillTx/>
                <a:latin typeface="+mn-lt"/>
                <a:cs typeface="Arial" panose="020B0604020202020204" pitchFamily="34" charset="0"/>
              </a:rPr>
              <a:t>“</a:t>
            </a:r>
            <a:endParaRPr kumimoji="0" lang="en-US" sz="13800" b="1" u="none" strike="noStrike" kern="0" cap="none" spc="0" normalizeH="0" baseline="0" noProof="0">
              <a:ln>
                <a:noFill/>
              </a:ln>
              <a:solidFill>
                <a:srgbClr val="FC5108"/>
              </a:solidFill>
              <a:effectLst/>
              <a:uLnTx/>
              <a:uFillTx/>
              <a:latin typeface="+mn-lt"/>
              <a:cs typeface="Arial" panose="020B0604020202020204" pitchFamily="34" charset="0"/>
            </a:endParaRPr>
          </a:p>
          <a:p>
            <a:endParaRPr lang="en-US" sz="6000" b="1">
              <a:solidFill>
                <a:srgbClr val="FC5108"/>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867592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g 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A1D7-A824-48A0-3E0C-4A7C86CA63AB}"/>
              </a:ext>
            </a:extLst>
          </p:cNvPr>
          <p:cNvSpPr>
            <a:spLocks noGrp="1"/>
          </p:cNvSpPr>
          <p:nvPr>
            <p:ph type="title" hasCustomPrompt="1"/>
          </p:nvPr>
        </p:nvSpPr>
        <p:spPr>
          <a:xfrm>
            <a:off x="400050" y="-300748"/>
            <a:ext cx="5643563" cy="249299"/>
          </a:xfrm>
        </p:spPr>
        <p:txBody>
          <a:bodyPr wrap="square">
            <a:spAutoFit/>
          </a:bodyPr>
          <a:lstStyle>
            <a:lvl1pPr>
              <a:defRPr sz="1800" b="0"/>
            </a:lvl1pPr>
          </a:lstStyle>
          <a:p>
            <a:r>
              <a:rPr lang="en-US"/>
              <a:t>Title for accessibility</a:t>
            </a:r>
          </a:p>
        </p:txBody>
      </p:sp>
      <p:sp>
        <p:nvSpPr>
          <p:cNvPr id="6" name="Content Placeholder 2">
            <a:extLst>
              <a:ext uri="{FF2B5EF4-FFF2-40B4-BE49-F238E27FC236}">
                <a16:creationId xmlns:a16="http://schemas.microsoft.com/office/drawing/2014/main" id="{FA9DB721-FE7A-8DE5-B433-99C88BFAE50D}"/>
              </a:ext>
            </a:extLst>
          </p:cNvPr>
          <p:cNvSpPr>
            <a:spLocks noGrp="1"/>
          </p:cNvSpPr>
          <p:nvPr>
            <p:ph idx="10"/>
          </p:nvPr>
        </p:nvSpPr>
        <p:spPr>
          <a:xfrm>
            <a:off x="401694" y="4463448"/>
            <a:ext cx="4704858" cy="535897"/>
          </a:xfrm>
        </p:spPr>
        <p:txBody>
          <a:bodyPr/>
          <a:lstStyle>
            <a:lvl1pPr>
              <a:lnSpc>
                <a:spcPct val="100000"/>
              </a:lnSpc>
              <a:spcBef>
                <a:spcPts val="0"/>
              </a:spcBef>
              <a:spcAft>
                <a:spcPts val="0"/>
              </a:spcAft>
              <a:defRPr sz="1800">
                <a:solidFill>
                  <a:schemeClr val="tx1"/>
                </a:solidFill>
              </a:defRPr>
            </a:lvl1pPr>
            <a:lvl2pPr>
              <a:lnSpc>
                <a:spcPct val="100000"/>
              </a:lnSpc>
              <a:spcBef>
                <a:spcPts val="0"/>
              </a:spcBef>
              <a:spcAft>
                <a:spcPts val="0"/>
              </a:spcAft>
              <a:defRPr sz="1800">
                <a:solidFill>
                  <a:schemeClr val="tx1"/>
                </a:solidFill>
                <a:latin typeface="+mj-lt"/>
              </a:defRPr>
            </a:lvl2pPr>
            <a:lvl3pPr marL="0" indent="0">
              <a:buNone/>
              <a:defRPr/>
            </a:lvl3pPr>
          </a:lstStyle>
          <a:p>
            <a:pPr lvl="0"/>
            <a:r>
              <a:rPr lang="en-US"/>
              <a:t>Click to edit Master text styles</a:t>
            </a:r>
          </a:p>
          <a:p>
            <a:pPr lvl="1"/>
            <a:r>
              <a:rPr lang="en-US"/>
              <a:t>Second level</a:t>
            </a:r>
          </a:p>
        </p:txBody>
      </p:sp>
      <p:sp>
        <p:nvSpPr>
          <p:cNvPr id="16" name="Text Placeholder 15">
            <a:extLst>
              <a:ext uri="{FF2B5EF4-FFF2-40B4-BE49-F238E27FC236}">
                <a16:creationId xmlns:a16="http://schemas.microsoft.com/office/drawing/2014/main" id="{FCE2EE15-D090-23D5-91E1-84A48D697B36}"/>
              </a:ext>
            </a:extLst>
          </p:cNvPr>
          <p:cNvSpPr>
            <a:spLocks noGrp="1"/>
          </p:cNvSpPr>
          <p:nvPr>
            <p:ph type="body" sz="quarter" idx="12"/>
          </p:nvPr>
        </p:nvSpPr>
        <p:spPr>
          <a:xfrm>
            <a:off x="6161192" y="737608"/>
            <a:ext cx="5671976" cy="4744821"/>
          </a:xfrm>
          <a:prstGeom prst="rect">
            <a:avLst/>
          </a:prstGeom>
          <a:noFill/>
        </p:spPr>
        <p:txBody>
          <a:bodyPr/>
          <a:lstStyle>
            <a:lvl1pPr>
              <a:lnSpc>
                <a:spcPct val="100000"/>
              </a:lnSpc>
              <a:defRPr sz="66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94CDF16A-3F0F-40AD-25BD-32F2F4A17D05}"/>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7" name="Slide Number Placeholder 13">
            <a:extLst>
              <a:ext uri="{FF2B5EF4-FFF2-40B4-BE49-F238E27FC236}">
                <a16:creationId xmlns:a16="http://schemas.microsoft.com/office/drawing/2014/main" id="{E1340CD9-3B8A-B030-B8FC-EAD510678C81}"/>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28449204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Statement 2">
    <p:bg>
      <p:bgPr>
        <a:solidFill>
          <a:srgbClr val="DFE3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A1D7-A824-48A0-3E0C-4A7C86CA63AB}"/>
              </a:ext>
            </a:extLst>
          </p:cNvPr>
          <p:cNvSpPr>
            <a:spLocks noGrp="1"/>
          </p:cNvSpPr>
          <p:nvPr>
            <p:ph type="title" hasCustomPrompt="1"/>
          </p:nvPr>
        </p:nvSpPr>
        <p:spPr>
          <a:xfrm>
            <a:off x="400050" y="-300748"/>
            <a:ext cx="5643563" cy="249299"/>
          </a:xfrm>
        </p:spPr>
        <p:txBody>
          <a:bodyPr wrap="square">
            <a:spAutoFit/>
          </a:bodyPr>
          <a:lstStyle>
            <a:lvl1pPr>
              <a:defRPr sz="1800" b="0"/>
            </a:lvl1pPr>
          </a:lstStyle>
          <a:p>
            <a:r>
              <a:rPr lang="en-US"/>
              <a:t>Title for accessibility</a:t>
            </a:r>
          </a:p>
        </p:txBody>
      </p:sp>
      <p:sp>
        <p:nvSpPr>
          <p:cNvPr id="6" name="Content Placeholder 2">
            <a:extLst>
              <a:ext uri="{FF2B5EF4-FFF2-40B4-BE49-F238E27FC236}">
                <a16:creationId xmlns:a16="http://schemas.microsoft.com/office/drawing/2014/main" id="{FA9DB721-FE7A-8DE5-B433-99C88BFAE50D}"/>
              </a:ext>
            </a:extLst>
          </p:cNvPr>
          <p:cNvSpPr>
            <a:spLocks noGrp="1"/>
          </p:cNvSpPr>
          <p:nvPr>
            <p:ph idx="10"/>
          </p:nvPr>
        </p:nvSpPr>
        <p:spPr>
          <a:xfrm>
            <a:off x="402336" y="4462272"/>
            <a:ext cx="4704858" cy="535897"/>
          </a:xfrm>
        </p:spPr>
        <p:txBody>
          <a:bodyPr/>
          <a:lstStyle>
            <a:lvl1pPr>
              <a:lnSpc>
                <a:spcPct val="100000"/>
              </a:lnSpc>
              <a:spcBef>
                <a:spcPts val="0"/>
              </a:spcBef>
              <a:spcAft>
                <a:spcPts val="0"/>
              </a:spcAft>
              <a:defRPr sz="1800">
                <a:solidFill>
                  <a:schemeClr val="tx1"/>
                </a:solidFill>
              </a:defRPr>
            </a:lvl1pPr>
            <a:lvl2pPr>
              <a:lnSpc>
                <a:spcPct val="100000"/>
              </a:lnSpc>
              <a:spcBef>
                <a:spcPts val="0"/>
              </a:spcBef>
              <a:spcAft>
                <a:spcPts val="0"/>
              </a:spcAft>
              <a:defRPr sz="1800">
                <a:solidFill>
                  <a:schemeClr val="tx1"/>
                </a:solidFill>
                <a:latin typeface="+mj-lt"/>
              </a:defRPr>
            </a:lvl2pPr>
            <a:lvl3pPr marL="0" indent="0">
              <a:buNone/>
              <a:defRPr/>
            </a:lvl3pPr>
          </a:lstStyle>
          <a:p>
            <a:pPr lvl="0"/>
            <a:r>
              <a:rPr lang="en-US"/>
              <a:t>Click to edit Master text styles</a:t>
            </a:r>
          </a:p>
          <a:p>
            <a:pPr lvl="1"/>
            <a:r>
              <a:rPr lang="en-US"/>
              <a:t>Second level</a:t>
            </a:r>
          </a:p>
        </p:txBody>
      </p:sp>
      <p:sp>
        <p:nvSpPr>
          <p:cNvPr id="16" name="Text Placeholder 15">
            <a:extLst>
              <a:ext uri="{FF2B5EF4-FFF2-40B4-BE49-F238E27FC236}">
                <a16:creationId xmlns:a16="http://schemas.microsoft.com/office/drawing/2014/main" id="{FCE2EE15-D090-23D5-91E1-84A48D697B36}"/>
              </a:ext>
            </a:extLst>
          </p:cNvPr>
          <p:cNvSpPr>
            <a:spLocks noGrp="1"/>
          </p:cNvSpPr>
          <p:nvPr>
            <p:ph type="body" sz="quarter" idx="12"/>
          </p:nvPr>
        </p:nvSpPr>
        <p:spPr>
          <a:xfrm>
            <a:off x="6163056" y="740664"/>
            <a:ext cx="5671976" cy="4744821"/>
          </a:xfrm>
          <a:prstGeom prst="rect">
            <a:avLst/>
          </a:prstGeom>
          <a:noFill/>
        </p:spPr>
        <p:txBody>
          <a:bodyPr/>
          <a:lstStyle>
            <a:lvl1pPr>
              <a:lnSpc>
                <a:spcPct val="100000"/>
              </a:lnSpc>
              <a:defRPr sz="66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A3CBD27D-46ED-F893-79F1-23481FEA9E3F}"/>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7" name="Slide Number Placeholder 13">
            <a:extLst>
              <a:ext uri="{FF2B5EF4-FFF2-40B4-BE49-F238E27FC236}">
                <a16:creationId xmlns:a16="http://schemas.microsoft.com/office/drawing/2014/main" id="{8206B60F-A556-76A5-2FBC-4C736F4B16C5}"/>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6775457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Statement 3">
    <p:bg>
      <p:bgPr>
        <a:solidFill>
          <a:srgbClr val="FFE8D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A1D7-A824-48A0-3E0C-4A7C86CA63AB}"/>
              </a:ext>
            </a:extLst>
          </p:cNvPr>
          <p:cNvSpPr>
            <a:spLocks noGrp="1"/>
          </p:cNvSpPr>
          <p:nvPr>
            <p:ph type="title" hasCustomPrompt="1"/>
          </p:nvPr>
        </p:nvSpPr>
        <p:spPr>
          <a:xfrm>
            <a:off x="402336" y="-300748"/>
            <a:ext cx="5641277" cy="249299"/>
          </a:xfrm>
        </p:spPr>
        <p:txBody>
          <a:bodyPr wrap="square">
            <a:spAutoFit/>
          </a:bodyPr>
          <a:lstStyle>
            <a:lvl1pPr>
              <a:defRPr sz="1800" b="0"/>
            </a:lvl1pPr>
          </a:lstStyle>
          <a:p>
            <a:r>
              <a:rPr lang="en-US"/>
              <a:t>Title for accessibility</a:t>
            </a:r>
          </a:p>
        </p:txBody>
      </p:sp>
      <p:sp>
        <p:nvSpPr>
          <p:cNvPr id="6" name="Content Placeholder 2">
            <a:extLst>
              <a:ext uri="{FF2B5EF4-FFF2-40B4-BE49-F238E27FC236}">
                <a16:creationId xmlns:a16="http://schemas.microsoft.com/office/drawing/2014/main" id="{FA9DB721-FE7A-8DE5-B433-99C88BFAE50D}"/>
              </a:ext>
            </a:extLst>
          </p:cNvPr>
          <p:cNvSpPr>
            <a:spLocks noGrp="1"/>
          </p:cNvSpPr>
          <p:nvPr>
            <p:ph idx="10"/>
          </p:nvPr>
        </p:nvSpPr>
        <p:spPr>
          <a:xfrm>
            <a:off x="402336" y="4462272"/>
            <a:ext cx="4704858" cy="535897"/>
          </a:xfrm>
        </p:spPr>
        <p:txBody>
          <a:bodyPr/>
          <a:lstStyle>
            <a:lvl1pPr>
              <a:lnSpc>
                <a:spcPct val="100000"/>
              </a:lnSpc>
              <a:spcBef>
                <a:spcPts val="0"/>
              </a:spcBef>
              <a:spcAft>
                <a:spcPts val="0"/>
              </a:spcAft>
              <a:defRPr sz="1800">
                <a:solidFill>
                  <a:schemeClr val="tx1"/>
                </a:solidFill>
              </a:defRPr>
            </a:lvl1pPr>
            <a:lvl2pPr>
              <a:lnSpc>
                <a:spcPct val="100000"/>
              </a:lnSpc>
              <a:spcBef>
                <a:spcPts val="0"/>
              </a:spcBef>
              <a:spcAft>
                <a:spcPts val="0"/>
              </a:spcAft>
              <a:defRPr sz="1800">
                <a:solidFill>
                  <a:schemeClr val="tx1"/>
                </a:solidFill>
                <a:latin typeface="+mj-lt"/>
              </a:defRPr>
            </a:lvl2pPr>
            <a:lvl3pPr marL="0" indent="0">
              <a:buNone/>
              <a:defRPr/>
            </a:lvl3pPr>
          </a:lstStyle>
          <a:p>
            <a:pPr lvl="0"/>
            <a:r>
              <a:rPr lang="en-US"/>
              <a:t>Click to edit Master text styles</a:t>
            </a:r>
          </a:p>
          <a:p>
            <a:pPr lvl="1"/>
            <a:r>
              <a:rPr lang="en-US"/>
              <a:t>Second level</a:t>
            </a:r>
          </a:p>
        </p:txBody>
      </p:sp>
      <p:sp>
        <p:nvSpPr>
          <p:cNvPr id="16" name="Text Placeholder 15">
            <a:extLst>
              <a:ext uri="{FF2B5EF4-FFF2-40B4-BE49-F238E27FC236}">
                <a16:creationId xmlns:a16="http://schemas.microsoft.com/office/drawing/2014/main" id="{FCE2EE15-D090-23D5-91E1-84A48D697B36}"/>
              </a:ext>
            </a:extLst>
          </p:cNvPr>
          <p:cNvSpPr>
            <a:spLocks noGrp="1"/>
          </p:cNvSpPr>
          <p:nvPr>
            <p:ph type="body" sz="quarter" idx="12"/>
          </p:nvPr>
        </p:nvSpPr>
        <p:spPr>
          <a:xfrm>
            <a:off x="6163056" y="740664"/>
            <a:ext cx="5671976" cy="4744821"/>
          </a:xfrm>
          <a:prstGeom prst="rect">
            <a:avLst/>
          </a:prstGeom>
          <a:noFill/>
        </p:spPr>
        <p:txBody>
          <a:bodyPr/>
          <a:lstStyle>
            <a:lvl1pPr>
              <a:lnSpc>
                <a:spcPct val="100000"/>
              </a:lnSpc>
              <a:defRPr sz="66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51A77249-98B8-FACA-4ACE-60FB5325B01A}"/>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7" name="Slide Number Placeholder 13">
            <a:extLst>
              <a:ext uri="{FF2B5EF4-FFF2-40B4-BE49-F238E27FC236}">
                <a16:creationId xmlns:a16="http://schemas.microsoft.com/office/drawing/2014/main" id="{3427FF8A-B4F7-3F6B-6AC3-2F7EC1DCAAD1}"/>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12465598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Statement 4">
    <p:bg>
      <p:bgPr>
        <a:solidFill>
          <a:schemeClr val="bg1"/>
        </a:solidFill>
        <a:effectLst/>
      </p:bgPr>
    </p:bg>
    <p:spTree>
      <p:nvGrpSpPr>
        <p:cNvPr id="1" name=""/>
        <p:cNvGrpSpPr/>
        <p:nvPr/>
      </p:nvGrpSpPr>
      <p:grpSpPr>
        <a:xfrm>
          <a:off x="0" y="0"/>
          <a:ext cx="0" cy="0"/>
          <a:chOff x="0" y="0"/>
          <a:chExt cx="0" cy="0"/>
        </a:xfrm>
      </p:grpSpPr>
      <p:sp>
        <p:nvSpPr>
          <p:cNvPr id="3" name="Picture Placeholder 14">
            <a:extLst>
              <a:ext uri="{FF2B5EF4-FFF2-40B4-BE49-F238E27FC236}">
                <a16:creationId xmlns:a16="http://schemas.microsoft.com/office/drawing/2014/main" id="{F2C136D6-EB53-8EAB-067D-F21D72B54E2A}"/>
              </a:ext>
              <a:ext uri="{C183D7F6-B498-43B3-948B-1728B52AA6E4}">
                <adec:decorative xmlns:adec="http://schemas.microsoft.com/office/drawing/2017/decorative" val="1"/>
              </a:ext>
            </a:extLst>
          </p:cNvPr>
          <p:cNvSpPr>
            <a:spLocks noGrp="1"/>
          </p:cNvSpPr>
          <p:nvPr>
            <p:ph type="pic" sz="quarter" idx="11"/>
          </p:nvPr>
        </p:nvSpPr>
        <p:spPr>
          <a:xfrm>
            <a:off x="0" y="-1"/>
            <a:ext cx="12192000" cy="6857999"/>
          </a:xfrm>
          <a:solidFill>
            <a:schemeClr val="bg1">
              <a:lumMod val="85000"/>
            </a:schemeClr>
          </a:solidFill>
        </p:spPr>
        <p:txBody>
          <a:bodyPr tIns="1554480"/>
          <a:lstStyle>
            <a:lvl1pPr algn="ctr">
              <a:defRPr/>
            </a:lvl1pPr>
          </a:lstStyle>
          <a:p>
            <a:r>
              <a:rPr lang="en-US"/>
              <a:t>Click icon to add picture</a:t>
            </a:r>
          </a:p>
        </p:txBody>
      </p:sp>
      <p:sp>
        <p:nvSpPr>
          <p:cNvPr id="2" name="Title 1">
            <a:extLst>
              <a:ext uri="{FF2B5EF4-FFF2-40B4-BE49-F238E27FC236}">
                <a16:creationId xmlns:a16="http://schemas.microsoft.com/office/drawing/2014/main" id="{3D01A1D7-A824-48A0-3E0C-4A7C86CA63AB}"/>
              </a:ext>
            </a:extLst>
          </p:cNvPr>
          <p:cNvSpPr>
            <a:spLocks noGrp="1"/>
          </p:cNvSpPr>
          <p:nvPr>
            <p:ph type="title" hasCustomPrompt="1"/>
          </p:nvPr>
        </p:nvSpPr>
        <p:spPr>
          <a:xfrm>
            <a:off x="347663" y="-319682"/>
            <a:ext cx="5695950" cy="249299"/>
          </a:xfrm>
        </p:spPr>
        <p:txBody>
          <a:bodyPr wrap="square">
            <a:spAutoFit/>
          </a:bodyPr>
          <a:lstStyle>
            <a:lvl1pPr>
              <a:defRPr sz="1800" b="0"/>
            </a:lvl1pPr>
          </a:lstStyle>
          <a:p>
            <a:r>
              <a:rPr lang="en-US"/>
              <a:t>Title for accessibility</a:t>
            </a:r>
          </a:p>
        </p:txBody>
      </p:sp>
      <p:sp>
        <p:nvSpPr>
          <p:cNvPr id="6" name="Content Placeholder 2">
            <a:extLst>
              <a:ext uri="{FF2B5EF4-FFF2-40B4-BE49-F238E27FC236}">
                <a16:creationId xmlns:a16="http://schemas.microsoft.com/office/drawing/2014/main" id="{FA9DB721-FE7A-8DE5-B433-99C88BFAE50D}"/>
              </a:ext>
            </a:extLst>
          </p:cNvPr>
          <p:cNvSpPr>
            <a:spLocks noGrp="1"/>
          </p:cNvSpPr>
          <p:nvPr>
            <p:ph idx="10"/>
          </p:nvPr>
        </p:nvSpPr>
        <p:spPr>
          <a:xfrm>
            <a:off x="402336" y="4462272"/>
            <a:ext cx="4704858" cy="535897"/>
          </a:xfrm>
        </p:spPr>
        <p:txBody>
          <a:bodyPr/>
          <a:lstStyle>
            <a:lvl1pPr>
              <a:lnSpc>
                <a:spcPct val="100000"/>
              </a:lnSpc>
              <a:spcBef>
                <a:spcPts val="0"/>
              </a:spcBef>
              <a:spcAft>
                <a:spcPts val="0"/>
              </a:spcAft>
              <a:defRPr sz="1800">
                <a:solidFill>
                  <a:schemeClr val="bg1"/>
                </a:solidFill>
              </a:defRPr>
            </a:lvl1pPr>
            <a:lvl2pPr>
              <a:lnSpc>
                <a:spcPct val="100000"/>
              </a:lnSpc>
              <a:spcBef>
                <a:spcPts val="0"/>
              </a:spcBef>
              <a:spcAft>
                <a:spcPts val="0"/>
              </a:spcAft>
              <a:defRPr sz="1800">
                <a:solidFill>
                  <a:schemeClr val="bg1"/>
                </a:solidFill>
                <a:latin typeface="+mj-lt"/>
              </a:defRPr>
            </a:lvl2pPr>
            <a:lvl3pPr marL="0" indent="0">
              <a:buNone/>
              <a:defRPr/>
            </a:lvl3pPr>
          </a:lstStyle>
          <a:p>
            <a:pPr lvl="0"/>
            <a:r>
              <a:rPr lang="en-US"/>
              <a:t>Click to edit Master text styles</a:t>
            </a:r>
          </a:p>
          <a:p>
            <a:pPr lvl="1"/>
            <a:r>
              <a:rPr lang="en-US"/>
              <a:t>Second level</a:t>
            </a:r>
          </a:p>
        </p:txBody>
      </p:sp>
      <p:sp>
        <p:nvSpPr>
          <p:cNvPr id="16" name="Text Placeholder 15">
            <a:extLst>
              <a:ext uri="{FF2B5EF4-FFF2-40B4-BE49-F238E27FC236}">
                <a16:creationId xmlns:a16="http://schemas.microsoft.com/office/drawing/2014/main" id="{FCE2EE15-D090-23D5-91E1-84A48D697B36}"/>
              </a:ext>
            </a:extLst>
          </p:cNvPr>
          <p:cNvSpPr>
            <a:spLocks noGrp="1"/>
          </p:cNvSpPr>
          <p:nvPr>
            <p:ph type="body" sz="quarter" idx="12"/>
          </p:nvPr>
        </p:nvSpPr>
        <p:spPr>
          <a:xfrm>
            <a:off x="6163056" y="740664"/>
            <a:ext cx="5671976" cy="4744821"/>
          </a:xfrm>
          <a:prstGeom prst="rect">
            <a:avLst/>
          </a:prstGeom>
          <a:noFill/>
        </p:spPr>
        <p:txBody>
          <a:bodyPr/>
          <a:lstStyle>
            <a:lvl1pPr>
              <a:lnSpc>
                <a:spcPct val="100000"/>
              </a:lnSpc>
              <a:defRPr sz="6600" b="0">
                <a:solidFill>
                  <a:schemeClr val="bg1"/>
                </a:solidFill>
                <a:latin typeface="+mj-lt"/>
              </a:defRPr>
            </a:lvl1pPr>
          </a:lstStyle>
          <a:p>
            <a:pPr lvl="0"/>
            <a:r>
              <a:rPr lang="en-US"/>
              <a:t>Click to edit Master text styles</a:t>
            </a:r>
          </a:p>
        </p:txBody>
      </p:sp>
      <p:sp>
        <p:nvSpPr>
          <p:cNvPr id="7" name="TextBox 6">
            <a:extLst>
              <a:ext uri="{FF2B5EF4-FFF2-40B4-BE49-F238E27FC236}">
                <a16:creationId xmlns:a16="http://schemas.microsoft.com/office/drawing/2014/main" id="{FDD3CF2F-7A33-6AA8-EBBC-3A558D724586}"/>
              </a:ext>
            </a:extLst>
          </p:cNvPr>
          <p:cNvSpPr txBox="1"/>
          <p:nvPr userDrawn="1"/>
        </p:nvSpPr>
        <p:spPr>
          <a:xfrm>
            <a:off x="394728" y="6501384"/>
            <a:ext cx="431483" cy="161583"/>
          </a:xfrm>
          <a:prstGeom prst="rect">
            <a:avLst/>
          </a:prstGeom>
          <a:noFill/>
        </p:spPr>
        <p:txBody>
          <a:bodyPr wrap="square" lIns="0" tIns="0" rIns="0" bIns="0" rtlCol="0" anchor="b" anchorCtr="0">
            <a:spAutoFit/>
          </a:bodyPr>
          <a:lstStyle/>
          <a:p>
            <a:pPr algn="l"/>
            <a:r>
              <a:rPr lang="en-US" sz="1050" b="1">
                <a:solidFill>
                  <a:schemeClr val="bg1"/>
                </a:solidFill>
              </a:rPr>
              <a:t>PwC</a:t>
            </a:r>
          </a:p>
        </p:txBody>
      </p:sp>
      <p:sp>
        <p:nvSpPr>
          <p:cNvPr id="8" name="Footer Placeholder 4">
            <a:extLst>
              <a:ext uri="{FF2B5EF4-FFF2-40B4-BE49-F238E27FC236}">
                <a16:creationId xmlns:a16="http://schemas.microsoft.com/office/drawing/2014/main" id="{694593D8-AEB6-3CA5-7E3B-6BA6D552DB0C}"/>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chemeClr val="bg1"/>
                </a:solidFill>
                <a:latin typeface="+mn-lt"/>
                <a:cs typeface="Arial" panose="020B0604020202020204" pitchFamily="34" charset="0"/>
              </a:defRPr>
            </a:lvl1pPr>
          </a:lstStyle>
          <a:p>
            <a:r>
              <a:rPr lang="en-US"/>
              <a:t>Juni 2025</a:t>
            </a:r>
          </a:p>
        </p:txBody>
      </p:sp>
      <p:sp>
        <p:nvSpPr>
          <p:cNvPr id="9" name="Slide Number Placeholder 13">
            <a:extLst>
              <a:ext uri="{FF2B5EF4-FFF2-40B4-BE49-F238E27FC236}">
                <a16:creationId xmlns:a16="http://schemas.microsoft.com/office/drawing/2014/main" id="{C1E67C1D-7D69-01C7-F212-8FD6EC41D5DD}"/>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bg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2872535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D055151-7117-866F-6824-F774A7F56F66}"/>
              </a:ext>
            </a:extLst>
          </p:cNvPr>
          <p:cNvSpPr>
            <a:spLocks noGrp="1"/>
          </p:cNvSpPr>
          <p:nvPr>
            <p:ph type="title" hasCustomPrompt="1"/>
          </p:nvPr>
        </p:nvSpPr>
        <p:spPr>
          <a:xfrm>
            <a:off x="401284" y="3480486"/>
            <a:ext cx="4499480" cy="2458352"/>
          </a:xfrm>
        </p:spPr>
        <p:txBody>
          <a:bodyPr/>
          <a:lstStyle>
            <a:lvl1pPr>
              <a:lnSpc>
                <a:spcPct val="100000"/>
              </a:lnSpc>
              <a:defRPr sz="3200" b="0"/>
            </a:lvl1pPr>
          </a:lstStyle>
          <a:p>
            <a:r>
              <a:rPr lang="en-US"/>
              <a:t>Click to edit title style</a:t>
            </a:r>
          </a:p>
        </p:txBody>
      </p:sp>
      <p:sp>
        <p:nvSpPr>
          <p:cNvPr id="3" name="Picture Placeholder 2">
            <a:extLst>
              <a:ext uri="{FF2B5EF4-FFF2-40B4-BE49-F238E27FC236}">
                <a16:creationId xmlns:a16="http://schemas.microsoft.com/office/drawing/2014/main" id="{CAF96854-0B82-0332-CB0D-B653A0471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ph type="pic" sz="quarter" idx="11" hasCustomPrompt="1"/>
          </p:nvPr>
        </p:nvSpPr>
        <p:spPr>
          <a:xfrm>
            <a:off x="5199063" y="400050"/>
            <a:ext cx="6614842" cy="5539040"/>
          </a:xfrm>
          <a:custGeom>
            <a:avLst/>
            <a:gdLst>
              <a:gd name="connsiteX0" fmla="*/ 2370 w 6614842"/>
              <a:gd name="connsiteY0" fmla="*/ 0 h 5539040"/>
              <a:gd name="connsiteX1" fmla="*/ 6614842 w 6614842"/>
              <a:gd name="connsiteY1" fmla="*/ 0 h 5539040"/>
              <a:gd name="connsiteX2" fmla="*/ 6611213 w 6614842"/>
              <a:gd name="connsiteY2" fmla="*/ 5179084 h 5539040"/>
              <a:gd name="connsiteX3" fmla="*/ 3320084 w 6614842"/>
              <a:gd name="connsiteY3" fmla="*/ 5175675 h 5539040"/>
              <a:gd name="connsiteX4" fmla="*/ 3075776 w 6614842"/>
              <a:gd name="connsiteY4" fmla="*/ 5539040 h 5539040"/>
              <a:gd name="connsiteX5" fmla="*/ 0 w 6614842"/>
              <a:gd name="connsiteY5" fmla="*/ 5536403 h 5539040"/>
              <a:gd name="connsiteX6" fmla="*/ 2078 w 6614842"/>
              <a:gd name="connsiteY6" fmla="*/ 2755139 h 553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4842" h="5539040">
                <a:moveTo>
                  <a:pt x="2370" y="0"/>
                </a:moveTo>
                <a:lnTo>
                  <a:pt x="6614842" y="0"/>
                </a:lnTo>
                <a:lnTo>
                  <a:pt x="6611213" y="5179084"/>
                </a:lnTo>
                <a:lnTo>
                  <a:pt x="3320084" y="5175675"/>
                </a:lnTo>
                <a:lnTo>
                  <a:pt x="3075776" y="5539040"/>
                </a:lnTo>
                <a:lnTo>
                  <a:pt x="0" y="5536403"/>
                </a:lnTo>
                <a:cubicBezTo>
                  <a:pt x="1583" y="4615367"/>
                  <a:pt x="1979" y="3686592"/>
                  <a:pt x="2078" y="2755139"/>
                </a:cubicBezTo>
                <a:close/>
              </a:path>
            </a:pathLst>
          </a:custGeom>
          <a:solidFill>
            <a:schemeClr val="bg2"/>
          </a:solidFill>
        </p:spPr>
        <p:txBody>
          <a:bodyPr wrap="square" lIns="914400" tIns="1554480" rIns="914400">
            <a:noAutofit/>
          </a:bodyPr>
          <a:lstStyle>
            <a:lvl1pPr algn="ctr">
              <a:defRPr b="0" i="0"/>
            </a:lvl1pPr>
          </a:lstStyle>
          <a:p>
            <a:r>
              <a:rPr lang="en-US"/>
              <a:t>Click icon to add picture—do</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not</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scale</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or</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stretch</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this</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photo</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placeholder</a:t>
            </a:r>
          </a:p>
        </p:txBody>
      </p:sp>
      <p:sp>
        <p:nvSpPr>
          <p:cNvPr id="4" name="Footer Placeholder 4">
            <a:extLst>
              <a:ext uri="{FF2B5EF4-FFF2-40B4-BE49-F238E27FC236}">
                <a16:creationId xmlns:a16="http://schemas.microsoft.com/office/drawing/2014/main" id="{629E8A37-B7AE-34F5-AC2C-2C3307E45306}"/>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5" name="Slide Number Placeholder 13">
            <a:extLst>
              <a:ext uri="{FF2B5EF4-FFF2-40B4-BE49-F238E27FC236}">
                <a16:creationId xmlns:a16="http://schemas.microsoft.com/office/drawing/2014/main" id="{83E901E5-0C0F-02C2-6E8B-66E81BE06A91}"/>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609372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6157914" y="400050"/>
            <a:ext cx="5643562" cy="3998913"/>
          </a:xfrm>
        </p:spPr>
        <p:txBody>
          <a:bodyPr/>
          <a:lstStyle>
            <a:lvl1pPr>
              <a:spcAft>
                <a:spcPts val="1200"/>
              </a:spcAft>
              <a:defRPr sz="1400"/>
            </a:lvl1pPr>
            <a:lvl2pPr>
              <a:defRPr sz="1200">
                <a:latin typeface="+mj-lt"/>
              </a:defRPr>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0FCB0834-B748-0F65-C02A-23EC83C03DC2}"/>
              </a:ext>
            </a:extLst>
          </p:cNvPr>
          <p:cNvSpPr>
            <a:spLocks noGrp="1"/>
          </p:cNvSpPr>
          <p:nvPr>
            <p:ph type="title"/>
          </p:nvPr>
        </p:nvSpPr>
        <p:spPr>
          <a:xfrm>
            <a:off x="397668" y="3998913"/>
            <a:ext cx="4801396" cy="1425575"/>
          </a:xfrm>
          <a:prstGeom prst="rect">
            <a:avLst/>
          </a:prstGeom>
        </p:spPr>
        <p:txBody>
          <a:bodyPr vert="horz" lIns="0" tIns="0" rIns="0" bIns="0" rtlCol="0" anchor="t" anchorCtr="0">
            <a:noAutofit/>
          </a:bodyPr>
          <a:lstStyle/>
          <a:p>
            <a:r>
              <a:rPr lang="en-US"/>
              <a:t>Click to edit Master title style</a:t>
            </a:r>
          </a:p>
        </p:txBody>
      </p:sp>
      <p:sp>
        <p:nvSpPr>
          <p:cNvPr id="4" name="Slide Number Placeholder 13">
            <a:extLst>
              <a:ext uri="{FF2B5EF4-FFF2-40B4-BE49-F238E27FC236}">
                <a16:creationId xmlns:a16="http://schemas.microsoft.com/office/drawing/2014/main" id="{83F37CB8-4B0C-85FD-979D-0EFBFDE2A1FF}"/>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ctr">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
        <p:nvSpPr>
          <p:cNvPr id="5" name="Footer Placeholder 4">
            <a:extLst>
              <a:ext uri="{FF2B5EF4-FFF2-40B4-BE49-F238E27FC236}">
                <a16:creationId xmlns:a16="http://schemas.microsoft.com/office/drawing/2014/main" id="{C8EC9C41-CB60-9C3F-4A21-4DCCF3B44001}"/>
              </a:ext>
            </a:extLst>
          </p:cNvPr>
          <p:cNvSpPr>
            <a:spLocks noGrp="1"/>
          </p:cNvSpPr>
          <p:nvPr>
            <p:ph type="ftr" sz="quarter" idx="3"/>
          </p:nvPr>
        </p:nvSpPr>
        <p:spPr>
          <a:xfrm>
            <a:off x="1066800" y="6497441"/>
            <a:ext cx="3447482" cy="161583"/>
          </a:xfrm>
          <a:prstGeom prst="rect">
            <a:avLst/>
          </a:prstGeom>
        </p:spPr>
        <p:txBody>
          <a:bodyPr vert="horz" wrap="square" lIns="0" tIns="0" rIns="0" bIns="0" rtlCol="0" anchor="ctr">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Tree>
    <p:extLst>
      <p:ext uri="{BB962C8B-B14F-4D97-AF65-F5344CB8AC3E}">
        <p14:creationId xmlns:p14="http://schemas.microsoft.com/office/powerpoint/2010/main" val="125217502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Image 2">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AEA67855-93A6-BD43-750C-42D579FD028A}"/>
              </a:ext>
            </a:extLst>
          </p:cNvPr>
          <p:cNvSpPr>
            <a:spLocks noGrp="1"/>
          </p:cNvSpPr>
          <p:nvPr>
            <p:ph type="title"/>
          </p:nvPr>
        </p:nvSpPr>
        <p:spPr>
          <a:xfrm>
            <a:off x="402336" y="402336"/>
            <a:ext cx="3737453" cy="1295399"/>
          </a:xfrm>
          <a:prstGeom prst="rect">
            <a:avLst/>
          </a:prstGeom>
        </p:spPr>
        <p:txBody>
          <a:bodyPr vert="horz" lIns="0" tIns="0" rIns="0" bIns="0" rtlCol="0" anchor="t" anchorCtr="0">
            <a:noAutofit/>
          </a:bodyPr>
          <a:lstStyle>
            <a:lvl1pPr>
              <a:defRPr b="0"/>
            </a:lvl1pPr>
          </a:lstStyle>
          <a:p>
            <a:r>
              <a:rPr lang="en-US"/>
              <a:t>Click to edit Master title style</a:t>
            </a:r>
          </a:p>
        </p:txBody>
      </p:sp>
      <p:sp>
        <p:nvSpPr>
          <p:cNvPr id="6" name="Text Placeholder 5">
            <a:extLst>
              <a:ext uri="{FF2B5EF4-FFF2-40B4-BE49-F238E27FC236}">
                <a16:creationId xmlns:a16="http://schemas.microsoft.com/office/drawing/2014/main" id="{00E1A1E6-6268-D4D9-C145-1013364B1CD8}"/>
              </a:ext>
            </a:extLst>
          </p:cNvPr>
          <p:cNvSpPr>
            <a:spLocks noGrp="1"/>
          </p:cNvSpPr>
          <p:nvPr>
            <p:ph type="body" sz="quarter" idx="12"/>
          </p:nvPr>
        </p:nvSpPr>
        <p:spPr>
          <a:xfrm>
            <a:off x="407670" y="2979420"/>
            <a:ext cx="3727450" cy="2620963"/>
          </a:xfrm>
        </p:spPr>
        <p:txBody>
          <a:bodyPr/>
          <a:lstStyle>
            <a:lvl1pPr>
              <a:lnSpc>
                <a:spcPct val="100000"/>
              </a:lnSpc>
              <a:spcBef>
                <a:spcPts val="0"/>
              </a:spcBef>
              <a:defRPr sz="1500"/>
            </a:lvl1pPr>
            <a:lvl2pPr>
              <a:defRPr sz="1200">
                <a:latin typeface="+mj-lt"/>
              </a:defRPr>
            </a:lvl2pPr>
          </a:lstStyle>
          <a:p>
            <a:pPr lvl="0"/>
            <a:r>
              <a:rPr lang="en-US"/>
              <a:t>Click to edit Master text styles</a:t>
            </a:r>
          </a:p>
          <a:p>
            <a:pPr lvl="1"/>
            <a:r>
              <a:rPr lang="en-US"/>
              <a:t>Second level</a:t>
            </a:r>
          </a:p>
        </p:txBody>
      </p:sp>
      <p:sp>
        <p:nvSpPr>
          <p:cNvPr id="3" name="Picture Placeholder 2">
            <a:extLst>
              <a:ext uri="{FF2B5EF4-FFF2-40B4-BE49-F238E27FC236}">
                <a16:creationId xmlns:a16="http://schemas.microsoft.com/office/drawing/2014/main" id="{20FA2383-F769-2E5D-64C9-71C8F2AC6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ph type="pic" sz="quarter" idx="11" hasCustomPrompt="1"/>
          </p:nvPr>
        </p:nvSpPr>
        <p:spPr>
          <a:xfrm>
            <a:off x="5199063" y="402336"/>
            <a:ext cx="6614837" cy="5532376"/>
          </a:xfrm>
          <a:custGeom>
            <a:avLst/>
            <a:gdLst>
              <a:gd name="connsiteX0" fmla="*/ 2369 w 6614837"/>
              <a:gd name="connsiteY0" fmla="*/ 0 h 5532376"/>
              <a:gd name="connsiteX1" fmla="*/ 6614837 w 6614837"/>
              <a:gd name="connsiteY1" fmla="*/ 0 h 5532376"/>
              <a:gd name="connsiteX2" fmla="*/ 6611213 w 6614837"/>
              <a:gd name="connsiteY2" fmla="*/ 5172420 h 5532376"/>
              <a:gd name="connsiteX3" fmla="*/ 3320084 w 6614837"/>
              <a:gd name="connsiteY3" fmla="*/ 5169011 h 5532376"/>
              <a:gd name="connsiteX4" fmla="*/ 3075776 w 6614837"/>
              <a:gd name="connsiteY4" fmla="*/ 5532376 h 5532376"/>
              <a:gd name="connsiteX5" fmla="*/ 0 w 6614837"/>
              <a:gd name="connsiteY5" fmla="*/ 5529739 h 5532376"/>
              <a:gd name="connsiteX6" fmla="*/ 2078 w 6614837"/>
              <a:gd name="connsiteY6" fmla="*/ 2748475 h 55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4837" h="5532376">
                <a:moveTo>
                  <a:pt x="2369" y="0"/>
                </a:moveTo>
                <a:lnTo>
                  <a:pt x="6614837" y="0"/>
                </a:lnTo>
                <a:lnTo>
                  <a:pt x="6611213" y="5172420"/>
                </a:lnTo>
                <a:lnTo>
                  <a:pt x="3320084" y="5169011"/>
                </a:lnTo>
                <a:lnTo>
                  <a:pt x="3075776" y="5532376"/>
                </a:lnTo>
                <a:lnTo>
                  <a:pt x="0" y="5529739"/>
                </a:lnTo>
                <a:cubicBezTo>
                  <a:pt x="1583" y="4608703"/>
                  <a:pt x="1979" y="3679928"/>
                  <a:pt x="2078" y="2748475"/>
                </a:cubicBezTo>
                <a:close/>
              </a:path>
            </a:pathLst>
          </a:custGeom>
          <a:solidFill>
            <a:schemeClr val="bg2"/>
          </a:solidFill>
        </p:spPr>
        <p:txBody>
          <a:bodyPr wrap="square" lIns="914400" tIns="1554480" rIns="914400">
            <a:noAutofit/>
          </a:bodyPr>
          <a:lstStyle>
            <a:lvl1pPr algn="ctr">
              <a:defRPr b="0" i="0"/>
            </a:lvl1pPr>
          </a:lstStyle>
          <a:p>
            <a:r>
              <a:rPr lang="en-US"/>
              <a:t>Click icon to add picture—do</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not</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scale</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or</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stretch</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this</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photo</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placeholder</a:t>
            </a:r>
          </a:p>
        </p:txBody>
      </p:sp>
      <p:sp>
        <p:nvSpPr>
          <p:cNvPr id="4" name="Footer Placeholder 4">
            <a:extLst>
              <a:ext uri="{FF2B5EF4-FFF2-40B4-BE49-F238E27FC236}">
                <a16:creationId xmlns:a16="http://schemas.microsoft.com/office/drawing/2014/main" id="{4619E784-11F4-A104-BB77-5E8F8D397AEE}"/>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5" name="Slide Number Placeholder 13">
            <a:extLst>
              <a:ext uri="{FF2B5EF4-FFF2-40B4-BE49-F238E27FC236}">
                <a16:creationId xmlns:a16="http://schemas.microsoft.com/office/drawing/2014/main" id="{BF37CFFA-3D80-3409-C50E-D2A382F2618E}"/>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13111066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Image 3">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AEA67855-93A6-BD43-750C-42D579FD028A}"/>
              </a:ext>
            </a:extLst>
          </p:cNvPr>
          <p:cNvSpPr>
            <a:spLocks noGrp="1"/>
          </p:cNvSpPr>
          <p:nvPr>
            <p:ph type="title"/>
          </p:nvPr>
        </p:nvSpPr>
        <p:spPr>
          <a:xfrm>
            <a:off x="397668" y="2457451"/>
            <a:ext cx="2767808" cy="765810"/>
          </a:xfrm>
          <a:prstGeom prst="rect">
            <a:avLst/>
          </a:prstGeom>
        </p:spPr>
        <p:txBody>
          <a:bodyPr vert="horz" lIns="0" tIns="0" rIns="0" bIns="0" rtlCol="0" anchor="t" anchorCtr="0">
            <a:noAutofit/>
          </a:bodyPr>
          <a:lstStyle>
            <a:lvl1pPr>
              <a:defRPr b="0"/>
            </a:lvl1pPr>
          </a:lstStyle>
          <a:p>
            <a:r>
              <a:rPr lang="en-US"/>
              <a:t>Click to edit Master title style</a:t>
            </a:r>
          </a:p>
        </p:txBody>
      </p:sp>
      <p:sp>
        <p:nvSpPr>
          <p:cNvPr id="6" name="Text Placeholder 5">
            <a:extLst>
              <a:ext uri="{FF2B5EF4-FFF2-40B4-BE49-F238E27FC236}">
                <a16:creationId xmlns:a16="http://schemas.microsoft.com/office/drawing/2014/main" id="{00E1A1E6-6268-D4D9-C145-1013364B1CD8}"/>
              </a:ext>
            </a:extLst>
          </p:cNvPr>
          <p:cNvSpPr>
            <a:spLocks noGrp="1"/>
          </p:cNvSpPr>
          <p:nvPr>
            <p:ph type="body" sz="quarter" idx="12"/>
          </p:nvPr>
        </p:nvSpPr>
        <p:spPr>
          <a:xfrm>
            <a:off x="407669" y="3492183"/>
            <a:ext cx="2757805" cy="2115820"/>
          </a:xfrm>
        </p:spPr>
        <p:txBody>
          <a:bodyPr/>
          <a:lstStyle>
            <a:lvl1pPr>
              <a:lnSpc>
                <a:spcPct val="120000"/>
              </a:lnSpc>
              <a:spcBef>
                <a:spcPts val="0"/>
              </a:spcBef>
              <a:defRPr sz="1200" b="0">
                <a:latin typeface="+mj-lt"/>
              </a:defRPr>
            </a:lvl1pPr>
            <a:lvl2pPr>
              <a:defRPr sz="1200">
                <a:latin typeface="+mn-lt"/>
              </a:defRPr>
            </a:lvl2pPr>
          </a:lstStyle>
          <a:p>
            <a:pPr lvl="0"/>
            <a:r>
              <a:rPr lang="en-US"/>
              <a:t>Click to edit Master text styles</a:t>
            </a:r>
          </a:p>
        </p:txBody>
      </p:sp>
      <p:sp>
        <p:nvSpPr>
          <p:cNvPr id="4" name="Footer Placeholder 4">
            <a:extLst>
              <a:ext uri="{FF2B5EF4-FFF2-40B4-BE49-F238E27FC236}">
                <a16:creationId xmlns:a16="http://schemas.microsoft.com/office/drawing/2014/main" id="{665F8295-3C5A-A1AE-F43F-1FA6D8B2F4F5}"/>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5" name="Slide Number Placeholder 13">
            <a:extLst>
              <a:ext uri="{FF2B5EF4-FFF2-40B4-BE49-F238E27FC236}">
                <a16:creationId xmlns:a16="http://schemas.microsoft.com/office/drawing/2014/main" id="{30A1C61F-1977-8EC5-355B-66B6908EB52C}"/>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
        <p:nvSpPr>
          <p:cNvPr id="10" name="Picture Placeholder 9">
            <a:extLst>
              <a:ext uri="{FF2B5EF4-FFF2-40B4-BE49-F238E27FC236}">
                <a16:creationId xmlns:a16="http://schemas.microsoft.com/office/drawing/2014/main" id="{C8FF515D-AF08-494F-FFD1-C5F2FEFB42C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pic" sz="quarter" idx="13" hasCustomPrompt="1"/>
          </p:nvPr>
        </p:nvSpPr>
        <p:spPr>
          <a:xfrm>
            <a:off x="3288471" y="400050"/>
            <a:ext cx="8513514" cy="5540196"/>
          </a:xfrm>
          <a:custGeom>
            <a:avLst/>
            <a:gdLst>
              <a:gd name="connsiteX0" fmla="*/ 3049 w 8513514"/>
              <a:gd name="connsiteY0" fmla="*/ 0 h 5540196"/>
              <a:gd name="connsiteX1" fmla="*/ 8513003 w 8513514"/>
              <a:gd name="connsiteY1" fmla="*/ 0 h 5540196"/>
              <a:gd name="connsiteX2" fmla="*/ 8512994 w 8513514"/>
              <a:gd name="connsiteY2" fmla="*/ 10458 h 5540196"/>
              <a:gd name="connsiteX3" fmla="*/ 8513514 w 8513514"/>
              <a:gd name="connsiteY3" fmla="*/ 10458 h 5540196"/>
              <a:gd name="connsiteX4" fmla="*/ 8508849 w 8513514"/>
              <a:gd name="connsiteY4" fmla="*/ 5182877 h 5540196"/>
              <a:gd name="connsiteX5" fmla="*/ 4273312 w 8513514"/>
              <a:gd name="connsiteY5" fmla="*/ 5179468 h 5540196"/>
              <a:gd name="connsiteX6" fmla="*/ 4037481 w 8513514"/>
              <a:gd name="connsiteY6" fmla="*/ 5538070 h 5540196"/>
              <a:gd name="connsiteX7" fmla="*/ 511 w 8513514"/>
              <a:gd name="connsiteY7" fmla="*/ 5540196 h 5540196"/>
              <a:gd name="connsiteX8" fmla="*/ 527 w 8513514"/>
              <a:gd name="connsiteY8" fmla="*/ 5529738 h 5540196"/>
              <a:gd name="connsiteX9" fmla="*/ 0 w 8513514"/>
              <a:gd name="connsiteY9" fmla="*/ 5529738 h 5540196"/>
              <a:gd name="connsiteX10" fmla="*/ 2674 w 8513514"/>
              <a:gd name="connsiteY10" fmla="*/ 2748474 h 554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3514" h="5540196">
                <a:moveTo>
                  <a:pt x="3049" y="0"/>
                </a:moveTo>
                <a:lnTo>
                  <a:pt x="8513003" y="0"/>
                </a:lnTo>
                <a:lnTo>
                  <a:pt x="8512994" y="10458"/>
                </a:lnTo>
                <a:lnTo>
                  <a:pt x="8513514" y="10458"/>
                </a:lnTo>
                <a:lnTo>
                  <a:pt x="8508849" y="5182877"/>
                </a:lnTo>
                <a:lnTo>
                  <a:pt x="4273312" y="5179468"/>
                </a:lnTo>
                <a:lnTo>
                  <a:pt x="4037481" y="5538070"/>
                </a:lnTo>
                <a:lnTo>
                  <a:pt x="511" y="5540196"/>
                </a:lnTo>
                <a:lnTo>
                  <a:pt x="527" y="5529738"/>
                </a:lnTo>
                <a:lnTo>
                  <a:pt x="0" y="5529738"/>
                </a:lnTo>
                <a:cubicBezTo>
                  <a:pt x="2037" y="4608702"/>
                  <a:pt x="2547" y="3679927"/>
                  <a:pt x="2674" y="2748474"/>
                </a:cubicBezTo>
                <a:close/>
              </a:path>
            </a:pathLst>
          </a:custGeom>
          <a:solidFill>
            <a:schemeClr val="bg2"/>
          </a:solidFill>
        </p:spPr>
        <p:txBody>
          <a:bodyPr wrap="square" lIns="1188720" tIns="1554480" rIns="1188720">
            <a:noAutofit/>
          </a:bodyPr>
          <a:lstStyle>
            <a:lvl1pPr algn="ctr">
              <a:defRPr b="0" i="0"/>
            </a:lvl1pPr>
          </a:lstStyle>
          <a:p>
            <a:r>
              <a:rPr lang="en-US"/>
              <a:t>Click icon to add picture—do</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not</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scale</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or</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stretch</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this</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photo</a:t>
            </a:r>
            <a:r>
              <a:rPr lang="en-US" sz="1500" kern="100">
                <a:effectLst/>
                <a:latin typeface="Arial" panose="020B0604020202020204" pitchFamily="34" charset="0"/>
                <a:ea typeface="Aptos" panose="020B0004020202020204" pitchFamily="34" charset="0"/>
                <a:cs typeface="Times New Roman" panose="02020603050405020304" pitchFamily="18" charset="0"/>
              </a:rPr>
              <a:t> </a:t>
            </a:r>
            <a:r>
              <a:rPr lang="en-US"/>
              <a:t>placeholder</a:t>
            </a:r>
          </a:p>
        </p:txBody>
      </p:sp>
    </p:spTree>
    <p:extLst>
      <p:ext uri="{BB962C8B-B14F-4D97-AF65-F5344CB8AC3E}">
        <p14:creationId xmlns:p14="http://schemas.microsoft.com/office/powerpoint/2010/main" val="26920685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A1D7-A824-48A0-3E0C-4A7C86CA63AB}"/>
              </a:ext>
            </a:extLst>
          </p:cNvPr>
          <p:cNvSpPr>
            <a:spLocks noGrp="1"/>
          </p:cNvSpPr>
          <p:nvPr>
            <p:ph type="title" hasCustomPrompt="1"/>
          </p:nvPr>
        </p:nvSpPr>
        <p:spPr>
          <a:xfrm>
            <a:off x="400050" y="-300748"/>
            <a:ext cx="5643563" cy="249299"/>
          </a:xfrm>
        </p:spPr>
        <p:txBody>
          <a:bodyPr wrap="square">
            <a:spAutoFit/>
          </a:bodyPr>
          <a:lstStyle>
            <a:lvl1pPr>
              <a:defRPr sz="1800" b="0"/>
            </a:lvl1pPr>
          </a:lstStyle>
          <a:p>
            <a:r>
              <a:rPr lang="en-US"/>
              <a:t>Title for accessibility</a:t>
            </a:r>
          </a:p>
        </p:txBody>
      </p:sp>
      <p:sp>
        <p:nvSpPr>
          <p:cNvPr id="8" name="Text Placeholder 2">
            <a:extLst>
              <a:ext uri="{FF2B5EF4-FFF2-40B4-BE49-F238E27FC236}">
                <a16:creationId xmlns:a16="http://schemas.microsoft.com/office/drawing/2014/main" id="{6949215D-624C-7D6A-5688-62477C18FAD8}"/>
              </a:ext>
            </a:extLst>
          </p:cNvPr>
          <p:cNvSpPr>
            <a:spLocks noGrp="1"/>
          </p:cNvSpPr>
          <p:nvPr>
            <p:ph type="body" idx="11" hasCustomPrompt="1"/>
          </p:nvPr>
        </p:nvSpPr>
        <p:spPr>
          <a:xfrm>
            <a:off x="6150275" y="918220"/>
            <a:ext cx="5660723" cy="1846659"/>
          </a:xfrm>
        </p:spPr>
        <p:txBody>
          <a:bodyPr wrap="square">
            <a:spAutoFit/>
          </a:bodyPr>
          <a:lstStyle>
            <a:lvl1pPr marL="0" indent="0" algn="l">
              <a:lnSpc>
                <a:spcPct val="80000"/>
              </a:lnSpc>
              <a:spcBef>
                <a:spcPts val="0"/>
              </a:spcBef>
              <a:spcAft>
                <a:spcPts val="0"/>
              </a:spcAft>
              <a:buNone/>
              <a:defRPr sz="15000" b="0" kern="100" spc="-50" baseline="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
        <p:nvSpPr>
          <p:cNvPr id="3" name="Content Placeholder 2">
            <a:extLst>
              <a:ext uri="{FF2B5EF4-FFF2-40B4-BE49-F238E27FC236}">
                <a16:creationId xmlns:a16="http://schemas.microsoft.com/office/drawing/2014/main" id="{226E3B15-3502-F478-0302-DCABA0B41AD0}"/>
              </a:ext>
            </a:extLst>
          </p:cNvPr>
          <p:cNvSpPr>
            <a:spLocks noGrp="1"/>
          </p:cNvSpPr>
          <p:nvPr>
            <p:ph idx="1"/>
          </p:nvPr>
        </p:nvSpPr>
        <p:spPr>
          <a:xfrm>
            <a:off x="6150276" y="2433637"/>
            <a:ext cx="5660724" cy="3027363"/>
          </a:xfrm>
        </p:spPr>
        <p:txBody>
          <a:bodyPr/>
          <a:lstStyle>
            <a:lvl1pPr>
              <a:lnSpc>
                <a:spcPct val="100000"/>
              </a:lnSpc>
              <a:spcBef>
                <a:spcPts val="900"/>
              </a:spcBef>
              <a:spcAft>
                <a:spcPts val="0"/>
              </a:spcAft>
              <a:defRPr sz="6600" b="0" spc="-50" baseline="0">
                <a:latin typeface="+mj-lt"/>
              </a:defRPr>
            </a:lvl1pPr>
          </a:lstStyle>
          <a:p>
            <a:pPr lvl="0"/>
            <a:r>
              <a:rPr lang="en-US"/>
              <a:t>Click to edit Master text styles</a:t>
            </a:r>
          </a:p>
        </p:txBody>
      </p:sp>
      <p:sp>
        <p:nvSpPr>
          <p:cNvPr id="7" name="Footer Placeholder 4">
            <a:extLst>
              <a:ext uri="{FF2B5EF4-FFF2-40B4-BE49-F238E27FC236}">
                <a16:creationId xmlns:a16="http://schemas.microsoft.com/office/drawing/2014/main" id="{9B293083-8587-219C-C524-D809D6A866A2}"/>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9" name="Slide Number Placeholder 13">
            <a:extLst>
              <a:ext uri="{FF2B5EF4-FFF2-40B4-BE49-F238E27FC236}">
                <a16:creationId xmlns:a16="http://schemas.microsoft.com/office/drawing/2014/main" id="{5AC9A00F-F989-8AFC-7652-904E0B2E41F0}"/>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
        <p:nvSpPr>
          <p:cNvPr id="10" name="Content Placeholder 2">
            <a:extLst>
              <a:ext uri="{FF2B5EF4-FFF2-40B4-BE49-F238E27FC236}">
                <a16:creationId xmlns:a16="http://schemas.microsoft.com/office/drawing/2014/main" id="{F37C9592-01FB-4A3C-B7D0-60D0B86B7CC8}"/>
              </a:ext>
            </a:extLst>
          </p:cNvPr>
          <p:cNvSpPr>
            <a:spLocks noGrp="1"/>
          </p:cNvSpPr>
          <p:nvPr>
            <p:ph idx="10"/>
          </p:nvPr>
        </p:nvSpPr>
        <p:spPr>
          <a:xfrm>
            <a:off x="401967" y="4513993"/>
            <a:ext cx="4684384" cy="1432717"/>
          </a:xfrm>
        </p:spPr>
        <p:txBody>
          <a:bodyPr/>
          <a:lstStyle>
            <a:lvl1pPr>
              <a:lnSpc>
                <a:spcPct val="100000"/>
              </a:lnSpc>
              <a:spcBef>
                <a:spcPts val="0"/>
              </a:spcBef>
              <a:spcAft>
                <a:spcPts val="0"/>
              </a:spcAft>
              <a:defRPr sz="1800" b="1"/>
            </a:lvl1pPr>
            <a:lvl2pPr>
              <a:lnSpc>
                <a:spcPct val="100000"/>
              </a:lnSpc>
              <a:spcBef>
                <a:spcPts val="0"/>
              </a:spcBef>
              <a:spcAft>
                <a:spcPts val="0"/>
              </a:spcAft>
              <a:defRPr sz="1800" b="0">
                <a:latin typeface="+mj-lt"/>
              </a:defRPr>
            </a:lvl2pPr>
            <a:lvl3pPr marL="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813596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Data 2">
    <p:bg>
      <p:bgPr>
        <a:solidFill>
          <a:srgbClr val="FFE8D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A1D7-A824-48A0-3E0C-4A7C86CA63AB}"/>
              </a:ext>
            </a:extLst>
          </p:cNvPr>
          <p:cNvSpPr>
            <a:spLocks noGrp="1"/>
          </p:cNvSpPr>
          <p:nvPr>
            <p:ph type="title" hasCustomPrompt="1"/>
          </p:nvPr>
        </p:nvSpPr>
        <p:spPr>
          <a:xfrm>
            <a:off x="400050" y="-300748"/>
            <a:ext cx="5643563" cy="249299"/>
          </a:xfrm>
        </p:spPr>
        <p:txBody>
          <a:bodyPr wrap="square">
            <a:spAutoFit/>
          </a:bodyPr>
          <a:lstStyle>
            <a:lvl1pPr>
              <a:defRPr sz="1800" b="0"/>
            </a:lvl1pPr>
          </a:lstStyle>
          <a:p>
            <a:r>
              <a:rPr lang="en-US"/>
              <a:t>Title for accessibility</a:t>
            </a:r>
          </a:p>
        </p:txBody>
      </p:sp>
      <p:sp>
        <p:nvSpPr>
          <p:cNvPr id="6" name="Content Placeholder 2">
            <a:extLst>
              <a:ext uri="{FF2B5EF4-FFF2-40B4-BE49-F238E27FC236}">
                <a16:creationId xmlns:a16="http://schemas.microsoft.com/office/drawing/2014/main" id="{FA9DB721-FE7A-8DE5-B433-99C88BFAE50D}"/>
              </a:ext>
            </a:extLst>
          </p:cNvPr>
          <p:cNvSpPr>
            <a:spLocks noGrp="1"/>
          </p:cNvSpPr>
          <p:nvPr>
            <p:ph idx="10"/>
          </p:nvPr>
        </p:nvSpPr>
        <p:spPr>
          <a:xfrm>
            <a:off x="401967" y="4513993"/>
            <a:ext cx="4684384" cy="1432717"/>
          </a:xfrm>
        </p:spPr>
        <p:txBody>
          <a:bodyPr/>
          <a:lstStyle>
            <a:lvl1pPr>
              <a:lnSpc>
                <a:spcPct val="100000"/>
              </a:lnSpc>
              <a:spcBef>
                <a:spcPts val="0"/>
              </a:spcBef>
              <a:spcAft>
                <a:spcPts val="0"/>
              </a:spcAft>
              <a:defRPr sz="1800" b="1"/>
            </a:lvl1pPr>
            <a:lvl2pPr>
              <a:lnSpc>
                <a:spcPct val="100000"/>
              </a:lnSpc>
              <a:spcBef>
                <a:spcPts val="0"/>
              </a:spcBef>
              <a:spcAft>
                <a:spcPts val="0"/>
              </a:spcAft>
              <a:defRPr sz="1800" b="0">
                <a:latin typeface="+mj-lt"/>
              </a:defRPr>
            </a:lvl2pPr>
            <a:lvl3pPr marL="0" indent="0">
              <a:buNone/>
              <a:defRPr/>
            </a:lvl3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6949215D-624C-7D6A-5688-62477C18FAD8}"/>
              </a:ext>
            </a:extLst>
          </p:cNvPr>
          <p:cNvSpPr>
            <a:spLocks noGrp="1"/>
          </p:cNvSpPr>
          <p:nvPr>
            <p:ph type="body" idx="11" hasCustomPrompt="1"/>
          </p:nvPr>
        </p:nvSpPr>
        <p:spPr>
          <a:xfrm>
            <a:off x="6150275" y="918220"/>
            <a:ext cx="5651199" cy="1846659"/>
          </a:xfrm>
        </p:spPr>
        <p:txBody>
          <a:bodyPr wrap="square">
            <a:spAutoFit/>
          </a:bodyPr>
          <a:lstStyle>
            <a:lvl1pPr marL="0" indent="0" algn="l">
              <a:lnSpc>
                <a:spcPct val="80000"/>
              </a:lnSpc>
              <a:spcBef>
                <a:spcPts val="0"/>
              </a:spcBef>
              <a:spcAft>
                <a:spcPts val="0"/>
              </a:spcAft>
              <a:buNone/>
              <a:defRPr sz="15000" b="0" kern="100" spc="-50" baseline="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
        <p:nvSpPr>
          <p:cNvPr id="3" name="Content Placeholder 2">
            <a:extLst>
              <a:ext uri="{FF2B5EF4-FFF2-40B4-BE49-F238E27FC236}">
                <a16:creationId xmlns:a16="http://schemas.microsoft.com/office/drawing/2014/main" id="{226E3B15-3502-F478-0302-DCABA0B41AD0}"/>
              </a:ext>
            </a:extLst>
          </p:cNvPr>
          <p:cNvSpPr>
            <a:spLocks noGrp="1"/>
          </p:cNvSpPr>
          <p:nvPr>
            <p:ph idx="1"/>
          </p:nvPr>
        </p:nvSpPr>
        <p:spPr>
          <a:xfrm>
            <a:off x="6150276" y="2433637"/>
            <a:ext cx="5660724" cy="3027363"/>
          </a:xfrm>
        </p:spPr>
        <p:txBody>
          <a:bodyPr/>
          <a:lstStyle>
            <a:lvl1pPr>
              <a:lnSpc>
                <a:spcPct val="100000"/>
              </a:lnSpc>
              <a:spcBef>
                <a:spcPts val="900"/>
              </a:spcBef>
              <a:spcAft>
                <a:spcPts val="0"/>
              </a:spcAft>
              <a:defRPr sz="6600" b="0" spc="-50" baseline="0">
                <a:latin typeface="+mj-lt"/>
              </a:defRPr>
            </a:lvl1pPr>
          </a:lstStyle>
          <a:p>
            <a:pPr lvl="0"/>
            <a:r>
              <a:rPr lang="en-US"/>
              <a:t>Click to edit Master text styles</a:t>
            </a:r>
          </a:p>
        </p:txBody>
      </p:sp>
      <p:sp>
        <p:nvSpPr>
          <p:cNvPr id="7" name="Footer Placeholder 4">
            <a:extLst>
              <a:ext uri="{FF2B5EF4-FFF2-40B4-BE49-F238E27FC236}">
                <a16:creationId xmlns:a16="http://schemas.microsoft.com/office/drawing/2014/main" id="{D88750FF-80B0-EEE6-F89F-A76248A4F83E}"/>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9" name="Slide Number Placeholder 13">
            <a:extLst>
              <a:ext uri="{FF2B5EF4-FFF2-40B4-BE49-F238E27FC236}">
                <a16:creationId xmlns:a16="http://schemas.microsoft.com/office/drawing/2014/main" id="{5E9F5B4A-B723-2879-D7EE-D016027E28B5}"/>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23565247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Images Stacked">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69B2012-7A09-E6A5-2473-4DB6823B0A7E}"/>
              </a:ext>
            </a:extLst>
          </p:cNvPr>
          <p:cNvSpPr>
            <a:spLocks noGrp="1"/>
          </p:cNvSpPr>
          <p:nvPr>
            <p:ph type="title"/>
          </p:nvPr>
        </p:nvSpPr>
        <p:spPr>
          <a:xfrm>
            <a:off x="397667" y="402336"/>
            <a:ext cx="4688683" cy="915289"/>
          </a:xfrm>
          <a:prstGeom prst="rect">
            <a:avLst/>
          </a:prstGeom>
        </p:spPr>
        <p:txBody>
          <a:bodyPr vert="horz" lIns="0" tIns="0" rIns="0" bIns="0" rtlCol="0" anchor="t" anchorCtr="0">
            <a:noAutofit/>
          </a:bodyPr>
          <a:lstStyle/>
          <a:p>
            <a:r>
              <a:rPr lang="en-US"/>
              <a:t>Click to edit Master title style</a:t>
            </a:r>
          </a:p>
        </p:txBody>
      </p:sp>
      <p:sp>
        <p:nvSpPr>
          <p:cNvPr id="22" name="Content Placeholder 2">
            <a:extLst>
              <a:ext uri="{FF2B5EF4-FFF2-40B4-BE49-F238E27FC236}">
                <a16:creationId xmlns:a16="http://schemas.microsoft.com/office/drawing/2014/main" id="{D806524E-A06F-7FE8-9CD5-2244991C1E3D}"/>
              </a:ext>
            </a:extLst>
          </p:cNvPr>
          <p:cNvSpPr>
            <a:spLocks noGrp="1"/>
          </p:cNvSpPr>
          <p:nvPr>
            <p:ph idx="17"/>
          </p:nvPr>
        </p:nvSpPr>
        <p:spPr>
          <a:xfrm>
            <a:off x="407670" y="3492183"/>
            <a:ext cx="3719830" cy="2446655"/>
          </a:xfrm>
        </p:spPr>
        <p:txBody>
          <a:bodyPr/>
          <a:lstStyle>
            <a:lvl1pPr>
              <a:lnSpc>
                <a:spcPct val="95000"/>
              </a:lnSpc>
              <a:spcBef>
                <a:spcPts val="0"/>
              </a:spcBef>
              <a:spcAft>
                <a:spcPts val="0"/>
              </a:spcAft>
              <a:defRPr sz="2400" b="1">
                <a:latin typeface="+mn-lt"/>
              </a:defRPr>
            </a:lvl1pPr>
            <a:lvl2pPr>
              <a:defRPr sz="1200"/>
            </a:lvl2pPr>
            <a:lvl3pPr>
              <a:defRPr sz="1200"/>
            </a:lvl3pPr>
            <a:lvl4pPr>
              <a:defRPr sz="1200"/>
            </a:lvl4pPr>
            <a:lvl5pPr>
              <a:defRPr sz="1200"/>
            </a:lvl5pPr>
          </a:lstStyle>
          <a:p>
            <a:pPr lvl="0"/>
            <a:r>
              <a:rPr lang="en-US"/>
              <a:t>Click to edit Master text styles</a:t>
            </a:r>
          </a:p>
        </p:txBody>
      </p:sp>
      <p:sp>
        <p:nvSpPr>
          <p:cNvPr id="13" name="Picture Placeholder 14">
            <a:extLst>
              <a:ext uri="{FF2B5EF4-FFF2-40B4-BE49-F238E27FC236}">
                <a16:creationId xmlns:a16="http://schemas.microsoft.com/office/drawing/2014/main" id="{099A4469-274E-EB1F-F85D-D95E959AA143}"/>
              </a:ext>
            </a:extLst>
          </p:cNvPr>
          <p:cNvSpPr>
            <a:spLocks noGrp="1"/>
          </p:cNvSpPr>
          <p:nvPr>
            <p:ph type="pic" sz="quarter" idx="12"/>
          </p:nvPr>
        </p:nvSpPr>
        <p:spPr>
          <a:xfrm>
            <a:off x="5199978" y="1424941"/>
            <a:ext cx="1804072" cy="1432560"/>
          </a:xfrm>
          <a:solidFill>
            <a:schemeClr val="bg2"/>
          </a:solidFill>
        </p:spPr>
        <p:txBody>
          <a:bodyPr tIns="457200"/>
          <a:lstStyle>
            <a:lvl1pPr algn="ctr">
              <a:defRPr/>
            </a:lvl1pPr>
          </a:lstStyle>
          <a:p>
            <a:r>
              <a:rPr lang="en-US"/>
              <a:t>Click icon to add picture</a:t>
            </a:r>
          </a:p>
        </p:txBody>
      </p:sp>
      <p:sp>
        <p:nvSpPr>
          <p:cNvPr id="17" name="Content Placeholder 2">
            <a:extLst>
              <a:ext uri="{FF2B5EF4-FFF2-40B4-BE49-F238E27FC236}">
                <a16:creationId xmlns:a16="http://schemas.microsoft.com/office/drawing/2014/main" id="{E0678072-A6EC-A7CF-E412-0D3F27A1A0A0}"/>
              </a:ext>
            </a:extLst>
          </p:cNvPr>
          <p:cNvSpPr>
            <a:spLocks noGrp="1"/>
          </p:cNvSpPr>
          <p:nvPr>
            <p:ph idx="10"/>
          </p:nvPr>
        </p:nvSpPr>
        <p:spPr>
          <a:xfrm>
            <a:off x="7127838" y="1446213"/>
            <a:ext cx="3711612" cy="1411287"/>
          </a:xfrm>
        </p:spPr>
        <p:txBody>
          <a:bodyPr/>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20" name="Picture Placeholder 14">
            <a:extLst>
              <a:ext uri="{FF2B5EF4-FFF2-40B4-BE49-F238E27FC236}">
                <a16:creationId xmlns:a16="http://schemas.microsoft.com/office/drawing/2014/main" id="{750FAC0A-93E6-9A08-7990-0346002AB7C9}"/>
              </a:ext>
            </a:extLst>
          </p:cNvPr>
          <p:cNvSpPr>
            <a:spLocks noGrp="1"/>
          </p:cNvSpPr>
          <p:nvPr>
            <p:ph type="pic" sz="quarter" idx="15"/>
          </p:nvPr>
        </p:nvSpPr>
        <p:spPr>
          <a:xfrm>
            <a:off x="5199978" y="2981643"/>
            <a:ext cx="1804072" cy="1432560"/>
          </a:xfrm>
          <a:solidFill>
            <a:schemeClr val="bg2"/>
          </a:solidFill>
        </p:spPr>
        <p:txBody>
          <a:bodyPr tIns="457200"/>
          <a:lstStyle>
            <a:lvl1pPr algn="ctr">
              <a:defRPr/>
            </a:lvl1pPr>
          </a:lstStyle>
          <a:p>
            <a:r>
              <a:rPr lang="en-US"/>
              <a:t>Click icon to add picture</a:t>
            </a:r>
          </a:p>
        </p:txBody>
      </p:sp>
      <p:sp>
        <p:nvSpPr>
          <p:cNvPr id="18" name="Content Placeholder 2">
            <a:extLst>
              <a:ext uri="{FF2B5EF4-FFF2-40B4-BE49-F238E27FC236}">
                <a16:creationId xmlns:a16="http://schemas.microsoft.com/office/drawing/2014/main" id="{F62FE28B-1451-7A6D-A415-8DE9235897A9}"/>
              </a:ext>
            </a:extLst>
          </p:cNvPr>
          <p:cNvSpPr>
            <a:spLocks noGrp="1"/>
          </p:cNvSpPr>
          <p:nvPr>
            <p:ph idx="13"/>
          </p:nvPr>
        </p:nvSpPr>
        <p:spPr>
          <a:xfrm>
            <a:off x="7127838" y="2979420"/>
            <a:ext cx="3711612" cy="1411287"/>
          </a:xfrm>
        </p:spPr>
        <p:txBody>
          <a:bodyPr/>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21" name="Picture Placeholder 14">
            <a:extLst>
              <a:ext uri="{FF2B5EF4-FFF2-40B4-BE49-F238E27FC236}">
                <a16:creationId xmlns:a16="http://schemas.microsoft.com/office/drawing/2014/main" id="{C66DD72C-97BB-14F2-361C-2441F75A4327}"/>
              </a:ext>
            </a:extLst>
          </p:cNvPr>
          <p:cNvSpPr>
            <a:spLocks noGrp="1"/>
          </p:cNvSpPr>
          <p:nvPr>
            <p:ph type="pic" sz="quarter" idx="16"/>
          </p:nvPr>
        </p:nvSpPr>
        <p:spPr>
          <a:xfrm>
            <a:off x="5199978" y="4521518"/>
            <a:ext cx="1804072" cy="1432560"/>
          </a:xfrm>
          <a:solidFill>
            <a:schemeClr val="bg2"/>
          </a:solidFill>
        </p:spPr>
        <p:txBody>
          <a:bodyPr tIns="457200"/>
          <a:lstStyle>
            <a:lvl1pPr algn="ctr">
              <a:defRPr/>
            </a:lvl1pPr>
          </a:lstStyle>
          <a:p>
            <a:r>
              <a:rPr lang="en-US"/>
              <a:t>Click icon to add picture</a:t>
            </a:r>
          </a:p>
        </p:txBody>
      </p:sp>
      <p:sp>
        <p:nvSpPr>
          <p:cNvPr id="19" name="Content Placeholder 2">
            <a:extLst>
              <a:ext uri="{FF2B5EF4-FFF2-40B4-BE49-F238E27FC236}">
                <a16:creationId xmlns:a16="http://schemas.microsoft.com/office/drawing/2014/main" id="{ADD78EAE-A704-D3CE-D6AA-6E6E52DCA211}"/>
              </a:ext>
            </a:extLst>
          </p:cNvPr>
          <p:cNvSpPr>
            <a:spLocks noGrp="1"/>
          </p:cNvSpPr>
          <p:nvPr>
            <p:ph idx="14"/>
          </p:nvPr>
        </p:nvSpPr>
        <p:spPr>
          <a:xfrm>
            <a:off x="7127838" y="4519931"/>
            <a:ext cx="3711612" cy="1411287"/>
          </a:xfrm>
        </p:spPr>
        <p:txBody>
          <a:bodyPr/>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0A56C71D-1695-AE64-7C05-4DD0750A3DDA}"/>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8" name="Slide Number Placeholder 13">
            <a:extLst>
              <a:ext uri="{FF2B5EF4-FFF2-40B4-BE49-F238E27FC236}">
                <a16:creationId xmlns:a16="http://schemas.microsoft.com/office/drawing/2014/main" id="{3EB5F658-B8CE-7FB5-990E-79F690D1E17E}"/>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13466534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Large Sta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0A5006C-1C3A-4674-032E-590F9BDB859A}"/>
              </a:ext>
            </a:extLst>
          </p:cNvPr>
          <p:cNvSpPr>
            <a:spLocks noGrp="1"/>
          </p:cNvSpPr>
          <p:nvPr>
            <p:ph type="title"/>
          </p:nvPr>
        </p:nvSpPr>
        <p:spPr>
          <a:xfrm>
            <a:off x="397667" y="3444092"/>
            <a:ext cx="4688683" cy="2449025"/>
          </a:xfrm>
          <a:prstGeom prst="rect">
            <a:avLst/>
          </a:prstGeom>
        </p:spPr>
        <p:txBody>
          <a:bodyPr vert="horz" lIns="0" tIns="0" rIns="0" bIns="0" rtlCol="0" anchor="t" anchorCtr="0">
            <a:noAutofit/>
          </a:bodyPr>
          <a:lstStyle>
            <a:lvl1pPr>
              <a:defRPr sz="4000"/>
            </a:lvl1pPr>
          </a:lstStyle>
          <a:p>
            <a:r>
              <a:rPr lang="en-US"/>
              <a:t>Click to edit Master title style</a:t>
            </a:r>
          </a:p>
        </p:txBody>
      </p:sp>
      <p:sp>
        <p:nvSpPr>
          <p:cNvPr id="10" name="Content Placeholder 2">
            <a:extLst>
              <a:ext uri="{FF2B5EF4-FFF2-40B4-BE49-F238E27FC236}">
                <a16:creationId xmlns:a16="http://schemas.microsoft.com/office/drawing/2014/main" id="{1E8B33F3-7C1D-479F-3B92-0DE073C2E4F5}"/>
              </a:ext>
            </a:extLst>
          </p:cNvPr>
          <p:cNvSpPr>
            <a:spLocks noGrp="1"/>
          </p:cNvSpPr>
          <p:nvPr>
            <p:ph idx="1" hasCustomPrompt="1"/>
          </p:nvPr>
        </p:nvSpPr>
        <p:spPr>
          <a:xfrm>
            <a:off x="6165533" y="880660"/>
            <a:ext cx="5636494" cy="2045420"/>
          </a:xfrm>
        </p:spPr>
        <p:txBody>
          <a:bodyPr/>
          <a:lstStyle>
            <a:lvl1pPr>
              <a:lnSpc>
                <a:spcPct val="80000"/>
              </a:lnSpc>
              <a:spcBef>
                <a:spcPts val="0"/>
              </a:spcBef>
              <a:spcAft>
                <a:spcPts val="0"/>
              </a:spcAft>
              <a:defRPr sz="20000" b="0" spc="-390" baseline="0">
                <a:solidFill>
                  <a:schemeClr val="accent1"/>
                </a:solidFill>
              </a:defRPr>
            </a:lvl1pPr>
          </a:lstStyle>
          <a:p>
            <a:pPr lvl="0"/>
            <a:r>
              <a:rPr lang="en-US"/>
              <a:t>00</a:t>
            </a:r>
          </a:p>
        </p:txBody>
      </p:sp>
      <p:sp>
        <p:nvSpPr>
          <p:cNvPr id="4" name="Footer Placeholder 4">
            <a:extLst>
              <a:ext uri="{FF2B5EF4-FFF2-40B4-BE49-F238E27FC236}">
                <a16:creationId xmlns:a16="http://schemas.microsoft.com/office/drawing/2014/main" id="{505126B4-5061-ACE1-29DB-F4E4B9305070}"/>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6" name="Slide Number Placeholder 13">
            <a:extLst>
              <a:ext uri="{FF2B5EF4-FFF2-40B4-BE49-F238E27FC236}">
                <a16:creationId xmlns:a16="http://schemas.microsoft.com/office/drawing/2014/main" id="{A318CA9E-32E8-938F-0187-CE5990310D19}"/>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
        <p:nvSpPr>
          <p:cNvPr id="9" name="Text Placeholder 8">
            <a:extLst>
              <a:ext uri="{FF2B5EF4-FFF2-40B4-BE49-F238E27FC236}">
                <a16:creationId xmlns:a16="http://schemas.microsoft.com/office/drawing/2014/main" id="{9D440408-8D82-6FAB-8574-86AD0978A5D2}"/>
              </a:ext>
            </a:extLst>
          </p:cNvPr>
          <p:cNvSpPr>
            <a:spLocks noGrp="1"/>
          </p:cNvSpPr>
          <p:nvPr>
            <p:ph type="body" sz="quarter" idx="10"/>
          </p:nvPr>
        </p:nvSpPr>
        <p:spPr>
          <a:xfrm>
            <a:off x="6165850" y="3500447"/>
            <a:ext cx="5635625" cy="2438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67741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Sidebar">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0A5006C-1C3A-4674-032E-590F9BDB859A}"/>
              </a:ext>
            </a:extLst>
          </p:cNvPr>
          <p:cNvSpPr>
            <a:spLocks noGrp="1"/>
          </p:cNvSpPr>
          <p:nvPr>
            <p:ph type="title"/>
          </p:nvPr>
        </p:nvSpPr>
        <p:spPr>
          <a:xfrm>
            <a:off x="397667" y="3492183"/>
            <a:ext cx="5645946" cy="2446655"/>
          </a:xfrm>
          <a:prstGeom prst="rect">
            <a:avLst/>
          </a:prstGeom>
        </p:spPr>
        <p:txBody>
          <a:bodyPr vert="horz" lIns="0" tIns="0" rIns="0" bIns="0" rtlCol="0" anchor="t" anchorCtr="0">
            <a:noAutofit/>
          </a:bodyPr>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F61931EA-4F62-CD08-4165-33E086404500}"/>
              </a:ext>
            </a:extLst>
          </p:cNvPr>
          <p:cNvSpPr>
            <a:spLocks noGrp="1"/>
          </p:cNvSpPr>
          <p:nvPr>
            <p:ph type="body" sz="quarter" idx="11" hasCustomPrompt="1"/>
          </p:nvPr>
        </p:nvSpPr>
        <p:spPr>
          <a:xfrm>
            <a:off x="7118350" y="400050"/>
            <a:ext cx="4683125" cy="2970213"/>
          </a:xfrm>
          <a:solidFill>
            <a:schemeClr val="accent1"/>
          </a:solidFill>
        </p:spPr>
        <p:txBody>
          <a:bodyPr lIns="274320" tIns="274320"/>
          <a:lstStyle>
            <a:lvl1pPr>
              <a:spcAft>
                <a:spcPts val="6000"/>
              </a:spcAft>
              <a:defRPr sz="8600" b="0">
                <a:solidFill>
                  <a:schemeClr val="bg1"/>
                </a:solidFill>
              </a:defRPr>
            </a:lvl1pPr>
            <a:lvl2pPr>
              <a:spcBef>
                <a:spcPts val="0"/>
              </a:spcBef>
              <a:defRPr b="1">
                <a:latin typeface="+mn-lt"/>
              </a:defRPr>
            </a:lvl2pPr>
          </a:lstStyle>
          <a:p>
            <a:pPr lvl="0"/>
            <a:r>
              <a:rPr lang="en-US"/>
              <a:t>0,000</a:t>
            </a:r>
          </a:p>
          <a:p>
            <a:pPr lvl="1"/>
            <a:r>
              <a:rPr lang="en-US"/>
              <a:t>Second level</a:t>
            </a:r>
          </a:p>
        </p:txBody>
      </p:sp>
      <p:sp>
        <p:nvSpPr>
          <p:cNvPr id="4" name="Footer Placeholder 4">
            <a:extLst>
              <a:ext uri="{FF2B5EF4-FFF2-40B4-BE49-F238E27FC236}">
                <a16:creationId xmlns:a16="http://schemas.microsoft.com/office/drawing/2014/main" id="{E2A3DA15-4C69-255A-358A-480458D2DFE9}"/>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6" name="Slide Number Placeholder 13">
            <a:extLst>
              <a:ext uri="{FF2B5EF4-FFF2-40B4-BE49-F238E27FC236}">
                <a16:creationId xmlns:a16="http://schemas.microsoft.com/office/drawing/2014/main" id="{B39A73BF-92D5-1C5F-A374-82FF2405936F}"/>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
        <p:nvSpPr>
          <p:cNvPr id="10" name="Text Placeholder 9">
            <a:extLst>
              <a:ext uri="{FF2B5EF4-FFF2-40B4-BE49-F238E27FC236}">
                <a16:creationId xmlns:a16="http://schemas.microsoft.com/office/drawing/2014/main" id="{5B8C705A-7501-8BB2-360F-85F75D8C5472}"/>
              </a:ext>
            </a:extLst>
          </p:cNvPr>
          <p:cNvSpPr>
            <a:spLocks noGrp="1"/>
          </p:cNvSpPr>
          <p:nvPr>
            <p:ph type="body" sz="quarter" idx="12"/>
          </p:nvPr>
        </p:nvSpPr>
        <p:spPr>
          <a:xfrm>
            <a:off x="9037638" y="3484563"/>
            <a:ext cx="2757487" cy="193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395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Stat Boxes">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0A5006C-1C3A-4674-032E-590F9BDB859A}"/>
              </a:ext>
            </a:extLst>
          </p:cNvPr>
          <p:cNvSpPr>
            <a:spLocks noGrp="1"/>
          </p:cNvSpPr>
          <p:nvPr>
            <p:ph type="title"/>
          </p:nvPr>
        </p:nvSpPr>
        <p:spPr>
          <a:xfrm>
            <a:off x="397667" y="3492183"/>
            <a:ext cx="5241133" cy="2446655"/>
          </a:xfrm>
          <a:prstGeom prst="rect">
            <a:avLst/>
          </a:prstGeom>
        </p:spPr>
        <p:txBody>
          <a:bodyPr vert="horz" lIns="0" tIns="0" rIns="0" bIns="0" rtlCol="0" anchor="t" anchorCtr="0">
            <a:noAutofit/>
          </a:bodyPr>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F61931EA-4F62-CD08-4165-33E086404500}"/>
              </a:ext>
            </a:extLst>
          </p:cNvPr>
          <p:cNvSpPr>
            <a:spLocks noGrp="1"/>
          </p:cNvSpPr>
          <p:nvPr>
            <p:ph type="body" sz="quarter" idx="11" hasCustomPrompt="1"/>
          </p:nvPr>
        </p:nvSpPr>
        <p:spPr>
          <a:xfrm>
            <a:off x="6157914" y="400050"/>
            <a:ext cx="2765424" cy="2777490"/>
          </a:xfrm>
          <a:solidFill>
            <a:srgbClr val="B5BCC4"/>
          </a:solidFill>
        </p:spPr>
        <p:txBody>
          <a:bodyPr lIns="274320" tIns="91440"/>
          <a:lstStyle>
            <a:lvl1pPr>
              <a:spcAft>
                <a:spcPts val="1200"/>
              </a:spcAft>
              <a:tabLst>
                <a:tab pos="457200" algn="l"/>
              </a:tabLst>
              <a:defRPr sz="5400" b="0" baseline="0">
                <a:solidFill>
                  <a:schemeClr val="tx1"/>
                </a:solidFill>
              </a:defRPr>
            </a:lvl1pPr>
            <a:lvl2pPr>
              <a:spcBef>
                <a:spcPts val="0"/>
              </a:spcBef>
              <a:defRPr sz="1000" b="1"/>
            </a:lvl2pPr>
          </a:lstStyle>
          <a:p>
            <a:pPr lvl="0"/>
            <a:r>
              <a:rPr lang="en-US"/>
              <a:t>0,000</a:t>
            </a:r>
          </a:p>
        </p:txBody>
      </p:sp>
      <p:sp>
        <p:nvSpPr>
          <p:cNvPr id="10" name="Text Placeholder 9">
            <a:extLst>
              <a:ext uri="{FF2B5EF4-FFF2-40B4-BE49-F238E27FC236}">
                <a16:creationId xmlns:a16="http://schemas.microsoft.com/office/drawing/2014/main" id="{BCA5BD2F-F935-E22A-B6DD-EB0D8C3A4750}"/>
              </a:ext>
            </a:extLst>
          </p:cNvPr>
          <p:cNvSpPr>
            <a:spLocks noGrp="1"/>
          </p:cNvSpPr>
          <p:nvPr>
            <p:ph type="body" sz="quarter" idx="12"/>
          </p:nvPr>
        </p:nvSpPr>
        <p:spPr>
          <a:xfrm>
            <a:off x="6320155" y="2457450"/>
            <a:ext cx="2481263" cy="552451"/>
          </a:xfrm>
        </p:spPr>
        <p:txBody>
          <a:bodyPr anchor="b" anchorCtr="0"/>
          <a:lstStyle>
            <a:lvl1pPr>
              <a:spcBef>
                <a:spcPts val="0"/>
              </a:spcBef>
              <a:spcAft>
                <a:spcPts val="600"/>
              </a:spcAft>
              <a:defRPr sz="1000" b="0">
                <a:latin typeface="+mj-lt"/>
              </a:defRPr>
            </a:lvl1pPr>
          </a:lstStyle>
          <a:p>
            <a:pPr lvl="0"/>
            <a:r>
              <a:rPr lang="en-US"/>
              <a:t>Click to edit Master text styles</a:t>
            </a:r>
          </a:p>
        </p:txBody>
      </p:sp>
      <p:sp>
        <p:nvSpPr>
          <p:cNvPr id="16" name="Text Placeholder 6">
            <a:extLst>
              <a:ext uri="{FF2B5EF4-FFF2-40B4-BE49-F238E27FC236}">
                <a16:creationId xmlns:a16="http://schemas.microsoft.com/office/drawing/2014/main" id="{8C582E75-9A43-D86C-AB0D-17BB800A571C}"/>
              </a:ext>
            </a:extLst>
          </p:cNvPr>
          <p:cNvSpPr>
            <a:spLocks noGrp="1"/>
          </p:cNvSpPr>
          <p:nvPr>
            <p:ph type="body" sz="quarter" idx="13" hasCustomPrompt="1"/>
          </p:nvPr>
        </p:nvSpPr>
        <p:spPr>
          <a:xfrm>
            <a:off x="9036051" y="400050"/>
            <a:ext cx="2765424" cy="2777490"/>
          </a:xfrm>
          <a:solidFill>
            <a:schemeClr val="accent1"/>
          </a:solidFill>
        </p:spPr>
        <p:txBody>
          <a:bodyPr lIns="274320" tIns="91440"/>
          <a:lstStyle>
            <a:lvl1pPr>
              <a:spcAft>
                <a:spcPts val="1200"/>
              </a:spcAft>
              <a:tabLst>
                <a:tab pos="457200" algn="l"/>
              </a:tabLst>
              <a:defRPr sz="5400" b="0" baseline="0">
                <a:solidFill>
                  <a:schemeClr val="tx1"/>
                </a:solidFill>
              </a:defRPr>
            </a:lvl1pPr>
            <a:lvl2pPr>
              <a:spcBef>
                <a:spcPts val="0"/>
              </a:spcBef>
              <a:defRPr sz="1000" b="1"/>
            </a:lvl2pPr>
          </a:lstStyle>
          <a:p>
            <a:pPr lvl="0"/>
            <a:r>
              <a:rPr lang="en-US"/>
              <a:t>0,000</a:t>
            </a:r>
          </a:p>
        </p:txBody>
      </p:sp>
      <p:sp>
        <p:nvSpPr>
          <p:cNvPr id="18" name="Text Placeholder 9">
            <a:extLst>
              <a:ext uri="{FF2B5EF4-FFF2-40B4-BE49-F238E27FC236}">
                <a16:creationId xmlns:a16="http://schemas.microsoft.com/office/drawing/2014/main" id="{2F01FD17-7652-99C0-4EF4-C1ABF553BDA4}"/>
              </a:ext>
            </a:extLst>
          </p:cNvPr>
          <p:cNvSpPr>
            <a:spLocks noGrp="1"/>
          </p:cNvSpPr>
          <p:nvPr>
            <p:ph type="body" sz="quarter" idx="14"/>
          </p:nvPr>
        </p:nvSpPr>
        <p:spPr>
          <a:xfrm>
            <a:off x="9198292" y="2457450"/>
            <a:ext cx="2481263" cy="552451"/>
          </a:xfrm>
        </p:spPr>
        <p:txBody>
          <a:bodyPr anchor="b" anchorCtr="0"/>
          <a:lstStyle>
            <a:lvl1pPr>
              <a:spcBef>
                <a:spcPts val="0"/>
              </a:spcBef>
              <a:spcAft>
                <a:spcPts val="600"/>
              </a:spcAft>
              <a:defRPr sz="1000" b="0">
                <a:latin typeface="+mj-lt"/>
              </a:defRPr>
            </a:lvl1pPr>
          </a:lstStyle>
          <a:p>
            <a:pPr lvl="0"/>
            <a:r>
              <a:rPr lang="en-US"/>
              <a:t>Click to edit Master text styles</a:t>
            </a:r>
          </a:p>
        </p:txBody>
      </p:sp>
      <p:sp>
        <p:nvSpPr>
          <p:cNvPr id="19" name="Text Placeholder 6">
            <a:extLst>
              <a:ext uri="{FF2B5EF4-FFF2-40B4-BE49-F238E27FC236}">
                <a16:creationId xmlns:a16="http://schemas.microsoft.com/office/drawing/2014/main" id="{DED57F60-7B48-DB96-E422-6BF4821C028A}"/>
              </a:ext>
            </a:extLst>
          </p:cNvPr>
          <p:cNvSpPr>
            <a:spLocks noGrp="1"/>
          </p:cNvSpPr>
          <p:nvPr>
            <p:ph type="body" sz="quarter" idx="15" hasCustomPrompt="1"/>
          </p:nvPr>
        </p:nvSpPr>
        <p:spPr>
          <a:xfrm>
            <a:off x="6157914" y="3308287"/>
            <a:ext cx="2765424" cy="2777490"/>
          </a:xfrm>
          <a:solidFill>
            <a:srgbClr val="FFE8D4"/>
          </a:solidFill>
        </p:spPr>
        <p:txBody>
          <a:bodyPr lIns="274320" tIns="91440"/>
          <a:lstStyle>
            <a:lvl1pPr>
              <a:spcAft>
                <a:spcPts val="1200"/>
              </a:spcAft>
              <a:tabLst>
                <a:tab pos="457200" algn="l"/>
              </a:tabLst>
              <a:defRPr sz="5400" b="0" baseline="0">
                <a:solidFill>
                  <a:schemeClr val="tx1"/>
                </a:solidFill>
              </a:defRPr>
            </a:lvl1pPr>
            <a:lvl2pPr>
              <a:spcBef>
                <a:spcPts val="0"/>
              </a:spcBef>
              <a:defRPr sz="1000" b="1"/>
            </a:lvl2pPr>
          </a:lstStyle>
          <a:p>
            <a:pPr lvl="0"/>
            <a:r>
              <a:rPr lang="en-US"/>
              <a:t>0,000</a:t>
            </a:r>
          </a:p>
        </p:txBody>
      </p:sp>
      <p:sp>
        <p:nvSpPr>
          <p:cNvPr id="21" name="Text Placeholder 9">
            <a:extLst>
              <a:ext uri="{FF2B5EF4-FFF2-40B4-BE49-F238E27FC236}">
                <a16:creationId xmlns:a16="http://schemas.microsoft.com/office/drawing/2014/main" id="{3EC6947C-841E-3FA9-114B-E3D478A0F9F5}"/>
              </a:ext>
            </a:extLst>
          </p:cNvPr>
          <p:cNvSpPr>
            <a:spLocks noGrp="1"/>
          </p:cNvSpPr>
          <p:nvPr>
            <p:ph type="body" sz="quarter" idx="16"/>
          </p:nvPr>
        </p:nvSpPr>
        <p:spPr>
          <a:xfrm>
            <a:off x="6320155" y="5365687"/>
            <a:ext cx="2481263" cy="552451"/>
          </a:xfrm>
        </p:spPr>
        <p:txBody>
          <a:bodyPr anchor="b" anchorCtr="0"/>
          <a:lstStyle>
            <a:lvl1pPr>
              <a:spcBef>
                <a:spcPts val="0"/>
              </a:spcBef>
              <a:spcAft>
                <a:spcPts val="600"/>
              </a:spcAft>
              <a:defRPr sz="1000" b="0">
                <a:latin typeface="+mj-lt"/>
              </a:defRPr>
            </a:lvl1pPr>
          </a:lstStyle>
          <a:p>
            <a:pPr lvl="0"/>
            <a:r>
              <a:rPr lang="en-US"/>
              <a:t>Click to edit Master text styles</a:t>
            </a:r>
          </a:p>
        </p:txBody>
      </p:sp>
      <p:sp>
        <p:nvSpPr>
          <p:cNvPr id="22" name="Text Placeholder 6">
            <a:extLst>
              <a:ext uri="{FF2B5EF4-FFF2-40B4-BE49-F238E27FC236}">
                <a16:creationId xmlns:a16="http://schemas.microsoft.com/office/drawing/2014/main" id="{4E2EFFE0-4881-5E4A-962D-11FF92C9F877}"/>
              </a:ext>
            </a:extLst>
          </p:cNvPr>
          <p:cNvSpPr>
            <a:spLocks noGrp="1"/>
          </p:cNvSpPr>
          <p:nvPr>
            <p:ph type="body" sz="quarter" idx="17" hasCustomPrompt="1"/>
          </p:nvPr>
        </p:nvSpPr>
        <p:spPr>
          <a:xfrm>
            <a:off x="9036051" y="3308287"/>
            <a:ext cx="2765424" cy="2777490"/>
          </a:xfrm>
          <a:solidFill>
            <a:srgbClr val="DFE3E6"/>
          </a:solidFill>
        </p:spPr>
        <p:txBody>
          <a:bodyPr lIns="274320" tIns="91440"/>
          <a:lstStyle>
            <a:lvl1pPr>
              <a:spcAft>
                <a:spcPts val="1200"/>
              </a:spcAft>
              <a:tabLst>
                <a:tab pos="457200" algn="l"/>
              </a:tabLst>
              <a:defRPr sz="5400" b="0" baseline="0">
                <a:solidFill>
                  <a:schemeClr val="tx1"/>
                </a:solidFill>
              </a:defRPr>
            </a:lvl1pPr>
            <a:lvl2pPr>
              <a:spcBef>
                <a:spcPts val="0"/>
              </a:spcBef>
              <a:defRPr sz="1000" b="1"/>
            </a:lvl2pPr>
          </a:lstStyle>
          <a:p>
            <a:pPr lvl="0"/>
            <a:r>
              <a:rPr lang="en-US"/>
              <a:t>0,000</a:t>
            </a:r>
          </a:p>
        </p:txBody>
      </p:sp>
      <p:sp>
        <p:nvSpPr>
          <p:cNvPr id="24" name="Text Placeholder 9">
            <a:extLst>
              <a:ext uri="{FF2B5EF4-FFF2-40B4-BE49-F238E27FC236}">
                <a16:creationId xmlns:a16="http://schemas.microsoft.com/office/drawing/2014/main" id="{C5905E4E-9C03-893D-2D65-9DF29B1CD2BF}"/>
              </a:ext>
            </a:extLst>
          </p:cNvPr>
          <p:cNvSpPr>
            <a:spLocks noGrp="1"/>
          </p:cNvSpPr>
          <p:nvPr>
            <p:ph type="body" sz="quarter" idx="18"/>
          </p:nvPr>
        </p:nvSpPr>
        <p:spPr>
          <a:xfrm>
            <a:off x="9198292" y="5365687"/>
            <a:ext cx="2481263" cy="552451"/>
          </a:xfrm>
        </p:spPr>
        <p:txBody>
          <a:bodyPr anchor="b" anchorCtr="0"/>
          <a:lstStyle>
            <a:lvl1pPr>
              <a:spcBef>
                <a:spcPts val="0"/>
              </a:spcBef>
              <a:spcAft>
                <a:spcPts val="600"/>
              </a:spcAft>
              <a:defRPr sz="1000" b="0">
                <a:latin typeface="+mj-lt"/>
              </a:defRPr>
            </a:lvl1pPr>
          </a:lstStyle>
          <a:p>
            <a:pPr lvl="0"/>
            <a:r>
              <a:rPr lang="en-US"/>
              <a:t>Click to edit Master text styles</a:t>
            </a:r>
          </a:p>
        </p:txBody>
      </p:sp>
      <p:sp>
        <p:nvSpPr>
          <p:cNvPr id="4" name="Footer Placeholder 4">
            <a:extLst>
              <a:ext uri="{FF2B5EF4-FFF2-40B4-BE49-F238E27FC236}">
                <a16:creationId xmlns:a16="http://schemas.microsoft.com/office/drawing/2014/main" id="{8DEF9E9E-37B4-DAB9-8C1D-1576E02EB067}"/>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6" name="Slide Number Placeholder 13">
            <a:extLst>
              <a:ext uri="{FF2B5EF4-FFF2-40B4-BE49-F238E27FC236}">
                <a16:creationId xmlns:a16="http://schemas.microsoft.com/office/drawing/2014/main" id="{B40D576B-0FB8-2293-FB69-1C5178F9E41B}"/>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4765173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ACEF0AF-E2A8-B95F-9038-793C9FF94FBE}"/>
              </a:ext>
            </a:extLst>
          </p:cNvPr>
          <p:cNvSpPr>
            <a:spLocks noGrp="1"/>
          </p:cNvSpPr>
          <p:nvPr>
            <p:ph type="title"/>
          </p:nvPr>
        </p:nvSpPr>
        <p:spPr>
          <a:xfrm>
            <a:off x="397667" y="402336"/>
            <a:ext cx="5645946" cy="915289"/>
          </a:xfrm>
          <a:prstGeom prst="rect">
            <a:avLst/>
          </a:prstGeom>
        </p:spPr>
        <p:txBody>
          <a:bodyPr vert="horz" lIns="0" tIns="0" rIns="0" bIns="0" rtlCol="0" anchor="t" anchorCtr="0">
            <a:noAutofit/>
          </a:bodyPr>
          <a:lstStyle/>
          <a:p>
            <a:r>
              <a:rPr lang="en-US"/>
              <a:t>Click to edit Master title style</a:t>
            </a:r>
          </a:p>
        </p:txBody>
      </p:sp>
      <p:sp>
        <p:nvSpPr>
          <p:cNvPr id="10" name="Content Placeholder 2">
            <a:extLst>
              <a:ext uri="{FF2B5EF4-FFF2-40B4-BE49-F238E27FC236}">
                <a16:creationId xmlns:a16="http://schemas.microsoft.com/office/drawing/2014/main" id="{1E8B33F3-7C1D-479F-3B92-0DE073C2E4F5}"/>
              </a:ext>
            </a:extLst>
          </p:cNvPr>
          <p:cNvSpPr>
            <a:spLocks noGrp="1"/>
          </p:cNvSpPr>
          <p:nvPr>
            <p:ph idx="1" hasCustomPrompt="1"/>
          </p:nvPr>
        </p:nvSpPr>
        <p:spPr>
          <a:xfrm>
            <a:off x="407448" y="2459736"/>
            <a:ext cx="3310128" cy="969264"/>
          </a:xfrm>
        </p:spPr>
        <p:txBody>
          <a:bodyPr/>
          <a:lstStyle>
            <a:lvl1pPr>
              <a:lnSpc>
                <a:spcPct val="80000"/>
              </a:lnSpc>
              <a:spcBef>
                <a:spcPts val="0"/>
              </a:spcBef>
              <a:spcAft>
                <a:spcPts val="0"/>
              </a:spcAft>
              <a:defRPr sz="7600" b="0" spc="-390" baseline="0">
                <a:solidFill>
                  <a:schemeClr val="accent1"/>
                </a:solidFill>
              </a:defRPr>
            </a:lvl1pPr>
          </a:lstStyle>
          <a:p>
            <a:pPr lvl="0"/>
            <a:r>
              <a:rPr lang="en-US"/>
              <a:t>00</a:t>
            </a:r>
          </a:p>
        </p:txBody>
      </p:sp>
      <p:sp>
        <p:nvSpPr>
          <p:cNvPr id="5" name="Content Placeholder 2">
            <a:extLst>
              <a:ext uri="{FF2B5EF4-FFF2-40B4-BE49-F238E27FC236}">
                <a16:creationId xmlns:a16="http://schemas.microsoft.com/office/drawing/2014/main" id="{1A99FF79-E280-3938-1C31-43318E483BD3}"/>
              </a:ext>
            </a:extLst>
          </p:cNvPr>
          <p:cNvSpPr>
            <a:spLocks noGrp="1"/>
          </p:cNvSpPr>
          <p:nvPr>
            <p:ph idx="10"/>
          </p:nvPr>
        </p:nvSpPr>
        <p:spPr>
          <a:xfrm>
            <a:off x="407448" y="3497972"/>
            <a:ext cx="3310128" cy="2752344"/>
          </a:xfrm>
        </p:spPr>
        <p:txBody>
          <a:bodyPr/>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07C7F8D0-E3EF-7617-C2AE-022970D36D32}"/>
              </a:ext>
            </a:extLst>
          </p:cNvPr>
          <p:cNvSpPr>
            <a:spLocks noGrp="1"/>
          </p:cNvSpPr>
          <p:nvPr>
            <p:ph idx="13" hasCustomPrompt="1"/>
          </p:nvPr>
        </p:nvSpPr>
        <p:spPr>
          <a:xfrm>
            <a:off x="4247643" y="2459736"/>
            <a:ext cx="3310128" cy="969264"/>
          </a:xfrm>
        </p:spPr>
        <p:txBody>
          <a:bodyPr/>
          <a:lstStyle>
            <a:lvl1pPr>
              <a:lnSpc>
                <a:spcPct val="80000"/>
              </a:lnSpc>
              <a:spcBef>
                <a:spcPts val="0"/>
              </a:spcBef>
              <a:spcAft>
                <a:spcPts val="0"/>
              </a:spcAft>
              <a:defRPr sz="7600" b="0" spc="-390" baseline="0">
                <a:solidFill>
                  <a:schemeClr val="accent1"/>
                </a:solidFill>
              </a:defRPr>
            </a:lvl1pPr>
          </a:lstStyle>
          <a:p>
            <a:pPr lvl="0"/>
            <a:r>
              <a:rPr lang="en-US"/>
              <a:t>00</a:t>
            </a:r>
          </a:p>
        </p:txBody>
      </p:sp>
      <p:sp>
        <p:nvSpPr>
          <p:cNvPr id="6" name="Content Placeholder 2">
            <a:extLst>
              <a:ext uri="{FF2B5EF4-FFF2-40B4-BE49-F238E27FC236}">
                <a16:creationId xmlns:a16="http://schemas.microsoft.com/office/drawing/2014/main" id="{1110A441-AAF8-956B-4228-2D18EE689485}"/>
              </a:ext>
            </a:extLst>
          </p:cNvPr>
          <p:cNvSpPr>
            <a:spLocks noGrp="1"/>
          </p:cNvSpPr>
          <p:nvPr>
            <p:ph idx="11"/>
          </p:nvPr>
        </p:nvSpPr>
        <p:spPr>
          <a:xfrm>
            <a:off x="4247643" y="3497972"/>
            <a:ext cx="3310128" cy="2752344"/>
          </a:xfrm>
        </p:spPr>
        <p:txBody>
          <a:bodyPr/>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ADB98D30-AF89-AE84-76DB-5252AE8FD14F}"/>
              </a:ext>
            </a:extLst>
          </p:cNvPr>
          <p:cNvSpPr>
            <a:spLocks noGrp="1"/>
          </p:cNvSpPr>
          <p:nvPr>
            <p:ph idx="14" hasCustomPrompt="1"/>
          </p:nvPr>
        </p:nvSpPr>
        <p:spPr>
          <a:xfrm>
            <a:off x="8087598" y="2459736"/>
            <a:ext cx="3310128" cy="969264"/>
          </a:xfrm>
        </p:spPr>
        <p:txBody>
          <a:bodyPr/>
          <a:lstStyle>
            <a:lvl1pPr>
              <a:lnSpc>
                <a:spcPct val="80000"/>
              </a:lnSpc>
              <a:spcBef>
                <a:spcPts val="0"/>
              </a:spcBef>
              <a:spcAft>
                <a:spcPts val="0"/>
              </a:spcAft>
              <a:defRPr sz="7600" b="0" spc="-390" baseline="0">
                <a:solidFill>
                  <a:schemeClr val="accent1"/>
                </a:solidFill>
              </a:defRPr>
            </a:lvl1pPr>
          </a:lstStyle>
          <a:p>
            <a:pPr lvl="0"/>
            <a:r>
              <a:rPr lang="en-US"/>
              <a:t>00</a:t>
            </a:r>
          </a:p>
        </p:txBody>
      </p:sp>
      <p:sp>
        <p:nvSpPr>
          <p:cNvPr id="7" name="Content Placeholder 2">
            <a:extLst>
              <a:ext uri="{FF2B5EF4-FFF2-40B4-BE49-F238E27FC236}">
                <a16:creationId xmlns:a16="http://schemas.microsoft.com/office/drawing/2014/main" id="{9E0B2565-5D1B-BDBB-F14A-0C38A487F366}"/>
              </a:ext>
            </a:extLst>
          </p:cNvPr>
          <p:cNvSpPr>
            <a:spLocks noGrp="1"/>
          </p:cNvSpPr>
          <p:nvPr>
            <p:ph idx="12"/>
          </p:nvPr>
        </p:nvSpPr>
        <p:spPr>
          <a:xfrm>
            <a:off x="8087598" y="3497972"/>
            <a:ext cx="3310128" cy="2752344"/>
          </a:xfrm>
        </p:spPr>
        <p:txBody>
          <a:bodyPr/>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C70956B3-9491-9C33-FC6E-9462B54246F5}"/>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11" name="Slide Number Placeholder 13">
            <a:extLst>
              <a:ext uri="{FF2B5EF4-FFF2-40B4-BE49-F238E27FC236}">
                <a16:creationId xmlns:a16="http://schemas.microsoft.com/office/drawing/2014/main" id="{D54FC496-336B-9871-8C69-A6D0113CD123}"/>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2901045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ur Content Infographic">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25B5614F-1512-8F64-6245-6374F3844E2C}"/>
              </a:ext>
            </a:extLst>
          </p:cNvPr>
          <p:cNvSpPr>
            <a:spLocks noGrp="1"/>
          </p:cNvSpPr>
          <p:nvPr>
            <p:ph type="title"/>
          </p:nvPr>
        </p:nvSpPr>
        <p:spPr>
          <a:xfrm>
            <a:off x="397667" y="402335"/>
            <a:ext cx="5645946" cy="915289"/>
          </a:xfrm>
          <a:prstGeom prst="rect">
            <a:avLst/>
          </a:prstGeom>
        </p:spPr>
        <p:txBody>
          <a:bodyPr vert="horz" lIns="0" tIns="0" rIns="0" bIns="0" rtlCol="0" anchor="t" anchorCtr="0">
            <a:noAutofit/>
          </a:bodyPr>
          <a:lstStyle/>
          <a:p>
            <a:r>
              <a:rPr lang="en-US"/>
              <a:t>Click to edit Master title style</a:t>
            </a:r>
          </a:p>
        </p:txBody>
      </p:sp>
      <p:sp>
        <p:nvSpPr>
          <p:cNvPr id="10" name="Content Placeholder 2">
            <a:extLst>
              <a:ext uri="{FF2B5EF4-FFF2-40B4-BE49-F238E27FC236}">
                <a16:creationId xmlns:a16="http://schemas.microsoft.com/office/drawing/2014/main" id="{1E8B33F3-7C1D-479F-3B92-0DE073C2E4F5}"/>
              </a:ext>
            </a:extLst>
          </p:cNvPr>
          <p:cNvSpPr>
            <a:spLocks noGrp="1"/>
          </p:cNvSpPr>
          <p:nvPr>
            <p:ph idx="1" hasCustomPrompt="1"/>
          </p:nvPr>
        </p:nvSpPr>
        <p:spPr>
          <a:xfrm>
            <a:off x="407448" y="2459736"/>
            <a:ext cx="2396050" cy="898948"/>
          </a:xfrm>
        </p:spPr>
        <p:txBody>
          <a:bodyPr/>
          <a:lstStyle>
            <a:lvl1pPr>
              <a:lnSpc>
                <a:spcPct val="80000"/>
              </a:lnSpc>
              <a:spcBef>
                <a:spcPts val="0"/>
              </a:spcBef>
              <a:spcAft>
                <a:spcPts val="0"/>
              </a:spcAft>
              <a:defRPr sz="6600" b="0" spc="-390" baseline="0">
                <a:solidFill>
                  <a:schemeClr val="accent1"/>
                </a:solidFill>
              </a:defRPr>
            </a:lvl1pPr>
          </a:lstStyle>
          <a:p>
            <a:pPr lvl="0"/>
            <a:r>
              <a:rPr lang="en-US"/>
              <a:t>00</a:t>
            </a:r>
          </a:p>
        </p:txBody>
      </p:sp>
      <p:sp>
        <p:nvSpPr>
          <p:cNvPr id="5" name="Content Placeholder 2">
            <a:extLst>
              <a:ext uri="{FF2B5EF4-FFF2-40B4-BE49-F238E27FC236}">
                <a16:creationId xmlns:a16="http://schemas.microsoft.com/office/drawing/2014/main" id="{1A99FF79-E280-3938-1C31-43318E483BD3}"/>
              </a:ext>
            </a:extLst>
          </p:cNvPr>
          <p:cNvSpPr>
            <a:spLocks noGrp="1"/>
          </p:cNvSpPr>
          <p:nvPr>
            <p:ph idx="10"/>
          </p:nvPr>
        </p:nvSpPr>
        <p:spPr>
          <a:xfrm>
            <a:off x="407448" y="3499316"/>
            <a:ext cx="2378112" cy="2752344"/>
          </a:xfrm>
        </p:spPr>
        <p:txBody>
          <a:bodyPr/>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07C7F8D0-E3EF-7617-C2AE-022970D36D32}"/>
              </a:ext>
            </a:extLst>
          </p:cNvPr>
          <p:cNvSpPr>
            <a:spLocks noGrp="1"/>
          </p:cNvSpPr>
          <p:nvPr>
            <p:ph idx="13" hasCustomPrompt="1"/>
          </p:nvPr>
        </p:nvSpPr>
        <p:spPr>
          <a:xfrm>
            <a:off x="3288624" y="2459736"/>
            <a:ext cx="2396050" cy="898948"/>
          </a:xfrm>
        </p:spPr>
        <p:txBody>
          <a:bodyPr/>
          <a:lstStyle>
            <a:lvl1pPr>
              <a:lnSpc>
                <a:spcPct val="80000"/>
              </a:lnSpc>
              <a:spcBef>
                <a:spcPts val="0"/>
              </a:spcBef>
              <a:spcAft>
                <a:spcPts val="0"/>
              </a:spcAft>
              <a:defRPr sz="6600" b="0" spc="-390" baseline="0">
                <a:solidFill>
                  <a:schemeClr val="accent1"/>
                </a:solidFill>
              </a:defRPr>
            </a:lvl1pPr>
          </a:lstStyle>
          <a:p>
            <a:pPr lvl="0"/>
            <a:r>
              <a:rPr lang="en-US"/>
              <a:t>00</a:t>
            </a:r>
          </a:p>
        </p:txBody>
      </p:sp>
      <p:sp>
        <p:nvSpPr>
          <p:cNvPr id="6" name="Content Placeholder 2">
            <a:extLst>
              <a:ext uri="{FF2B5EF4-FFF2-40B4-BE49-F238E27FC236}">
                <a16:creationId xmlns:a16="http://schemas.microsoft.com/office/drawing/2014/main" id="{1110A441-AAF8-956B-4228-2D18EE689485}"/>
              </a:ext>
            </a:extLst>
          </p:cNvPr>
          <p:cNvSpPr>
            <a:spLocks noGrp="1"/>
          </p:cNvSpPr>
          <p:nvPr>
            <p:ph idx="11"/>
          </p:nvPr>
        </p:nvSpPr>
        <p:spPr>
          <a:xfrm>
            <a:off x="3288624" y="3499316"/>
            <a:ext cx="2378112" cy="2752344"/>
          </a:xfrm>
        </p:spPr>
        <p:txBody>
          <a:bodyPr/>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ADB98D30-AF89-AE84-76DB-5252AE8FD14F}"/>
              </a:ext>
            </a:extLst>
          </p:cNvPr>
          <p:cNvSpPr>
            <a:spLocks noGrp="1"/>
          </p:cNvSpPr>
          <p:nvPr>
            <p:ph idx="14" hasCustomPrompt="1"/>
          </p:nvPr>
        </p:nvSpPr>
        <p:spPr>
          <a:xfrm>
            <a:off x="6169800" y="2459736"/>
            <a:ext cx="2396050" cy="898948"/>
          </a:xfrm>
        </p:spPr>
        <p:txBody>
          <a:bodyPr/>
          <a:lstStyle>
            <a:lvl1pPr>
              <a:lnSpc>
                <a:spcPct val="80000"/>
              </a:lnSpc>
              <a:spcBef>
                <a:spcPts val="0"/>
              </a:spcBef>
              <a:spcAft>
                <a:spcPts val="0"/>
              </a:spcAft>
              <a:defRPr sz="6600" b="0" spc="-390" baseline="0">
                <a:solidFill>
                  <a:schemeClr val="accent1"/>
                </a:solidFill>
              </a:defRPr>
            </a:lvl1pPr>
          </a:lstStyle>
          <a:p>
            <a:pPr lvl="0"/>
            <a:r>
              <a:rPr lang="en-US"/>
              <a:t>00</a:t>
            </a:r>
          </a:p>
        </p:txBody>
      </p:sp>
      <p:sp>
        <p:nvSpPr>
          <p:cNvPr id="7" name="Content Placeholder 2">
            <a:extLst>
              <a:ext uri="{FF2B5EF4-FFF2-40B4-BE49-F238E27FC236}">
                <a16:creationId xmlns:a16="http://schemas.microsoft.com/office/drawing/2014/main" id="{9E0B2565-5D1B-BDBB-F14A-0C38A487F366}"/>
              </a:ext>
            </a:extLst>
          </p:cNvPr>
          <p:cNvSpPr>
            <a:spLocks noGrp="1"/>
          </p:cNvSpPr>
          <p:nvPr>
            <p:ph idx="12"/>
          </p:nvPr>
        </p:nvSpPr>
        <p:spPr>
          <a:xfrm>
            <a:off x="6169800" y="3499316"/>
            <a:ext cx="2378112" cy="2752344"/>
          </a:xfrm>
        </p:spPr>
        <p:txBody>
          <a:bodyPr/>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11C89EB2-461C-D9DB-DBF2-EA17EA40A6C1}"/>
              </a:ext>
            </a:extLst>
          </p:cNvPr>
          <p:cNvSpPr>
            <a:spLocks noGrp="1"/>
          </p:cNvSpPr>
          <p:nvPr>
            <p:ph idx="16" hasCustomPrompt="1"/>
          </p:nvPr>
        </p:nvSpPr>
        <p:spPr>
          <a:xfrm>
            <a:off x="9050976" y="2459736"/>
            <a:ext cx="2396050" cy="898948"/>
          </a:xfrm>
        </p:spPr>
        <p:txBody>
          <a:bodyPr/>
          <a:lstStyle>
            <a:lvl1pPr>
              <a:lnSpc>
                <a:spcPct val="80000"/>
              </a:lnSpc>
              <a:spcBef>
                <a:spcPts val="0"/>
              </a:spcBef>
              <a:spcAft>
                <a:spcPts val="0"/>
              </a:spcAft>
              <a:defRPr sz="6600" b="0" spc="-390" baseline="0">
                <a:solidFill>
                  <a:schemeClr val="accent1"/>
                </a:solidFill>
              </a:defRPr>
            </a:lvl1pPr>
          </a:lstStyle>
          <a:p>
            <a:pPr lvl="0"/>
            <a:r>
              <a:rPr lang="en-US"/>
              <a:t>00</a:t>
            </a:r>
          </a:p>
        </p:txBody>
      </p:sp>
      <p:sp>
        <p:nvSpPr>
          <p:cNvPr id="4" name="Content Placeholder 2">
            <a:extLst>
              <a:ext uri="{FF2B5EF4-FFF2-40B4-BE49-F238E27FC236}">
                <a16:creationId xmlns:a16="http://schemas.microsoft.com/office/drawing/2014/main" id="{B19B3672-1BF6-5E8D-DC7D-048381D2695A}"/>
              </a:ext>
            </a:extLst>
          </p:cNvPr>
          <p:cNvSpPr>
            <a:spLocks noGrp="1"/>
          </p:cNvSpPr>
          <p:nvPr>
            <p:ph idx="15"/>
          </p:nvPr>
        </p:nvSpPr>
        <p:spPr>
          <a:xfrm>
            <a:off x="9050976" y="3499316"/>
            <a:ext cx="2378112" cy="2752344"/>
          </a:xfrm>
        </p:spPr>
        <p:txBody>
          <a:bodyPr/>
          <a:lstStyle>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850DA203-9211-4FDA-05C5-46A210422ACC}"/>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13" name="Slide Number Placeholder 13">
            <a:extLst>
              <a:ext uri="{FF2B5EF4-FFF2-40B4-BE49-F238E27FC236}">
                <a16:creationId xmlns:a16="http://schemas.microsoft.com/office/drawing/2014/main" id="{B4612D97-4010-1226-69CD-B037A384C2DD}"/>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389749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6157914" y="400050"/>
            <a:ext cx="5643562" cy="5653088"/>
          </a:xfrm>
        </p:spPr>
        <p:txBody>
          <a:bodyPr/>
          <a:lstStyle>
            <a:lvl1pPr>
              <a:spcAft>
                <a:spcPts val="1200"/>
              </a:spcAft>
              <a:defRPr sz="1400"/>
            </a:lvl1pPr>
            <a:lvl2pPr>
              <a:defRPr sz="1200">
                <a:latin typeface="+mj-lt"/>
              </a:defRPr>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0FCB0834-B748-0F65-C02A-23EC83C03DC2}"/>
              </a:ext>
            </a:extLst>
          </p:cNvPr>
          <p:cNvSpPr>
            <a:spLocks noGrp="1"/>
          </p:cNvSpPr>
          <p:nvPr>
            <p:ph type="title"/>
          </p:nvPr>
        </p:nvSpPr>
        <p:spPr>
          <a:xfrm>
            <a:off x="397668" y="3998913"/>
            <a:ext cx="4801396" cy="1425575"/>
          </a:xfrm>
          <a:prstGeom prst="rect">
            <a:avLst/>
          </a:prstGeom>
        </p:spPr>
        <p:txBody>
          <a:bodyPr vert="horz" lIns="0" tIns="0" rIns="0" bIns="0" rtlCol="0" anchor="t" anchorCtr="0">
            <a:noAutofit/>
          </a:bodyPr>
          <a:lstStyle/>
          <a:p>
            <a:r>
              <a:rPr lang="en-US"/>
              <a:t>Click to edit Master title style</a:t>
            </a:r>
          </a:p>
        </p:txBody>
      </p:sp>
      <p:sp>
        <p:nvSpPr>
          <p:cNvPr id="4" name="Slide Number Placeholder 13">
            <a:extLst>
              <a:ext uri="{FF2B5EF4-FFF2-40B4-BE49-F238E27FC236}">
                <a16:creationId xmlns:a16="http://schemas.microsoft.com/office/drawing/2014/main" id="{83F37CB8-4B0C-85FD-979D-0EFBFDE2A1FF}"/>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ctr">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
        <p:nvSpPr>
          <p:cNvPr id="5" name="Footer Placeholder 4">
            <a:extLst>
              <a:ext uri="{FF2B5EF4-FFF2-40B4-BE49-F238E27FC236}">
                <a16:creationId xmlns:a16="http://schemas.microsoft.com/office/drawing/2014/main" id="{C8EC9C41-CB60-9C3F-4A21-4DCCF3B44001}"/>
              </a:ext>
            </a:extLst>
          </p:cNvPr>
          <p:cNvSpPr>
            <a:spLocks noGrp="1"/>
          </p:cNvSpPr>
          <p:nvPr>
            <p:ph type="ftr" sz="quarter" idx="3"/>
          </p:nvPr>
        </p:nvSpPr>
        <p:spPr>
          <a:xfrm>
            <a:off x="1066800" y="6497441"/>
            <a:ext cx="3447482" cy="161583"/>
          </a:xfrm>
          <a:prstGeom prst="rect">
            <a:avLst/>
          </a:prstGeom>
        </p:spPr>
        <p:txBody>
          <a:bodyPr vert="horz" wrap="square" lIns="0" tIns="0" rIns="0" bIns="0" rtlCol="0" anchor="ctr">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Tree>
    <p:extLst>
      <p:ext uri="{BB962C8B-B14F-4D97-AF65-F5344CB8AC3E}">
        <p14:creationId xmlns:p14="http://schemas.microsoft.com/office/powerpoint/2010/main" val="116216197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09F1385C-E183-4949-1E52-945BDAAEC82D}"/>
              </a:ext>
            </a:extLst>
          </p:cNvPr>
          <p:cNvSpPr>
            <a:spLocks noGrp="1"/>
          </p:cNvSpPr>
          <p:nvPr>
            <p:ph type="title"/>
          </p:nvPr>
        </p:nvSpPr>
        <p:spPr>
          <a:xfrm>
            <a:off x="397667" y="402336"/>
            <a:ext cx="5645946" cy="915289"/>
          </a:xfrm>
          <a:prstGeom prst="rect">
            <a:avLst/>
          </a:prstGeom>
        </p:spPr>
        <p:txBody>
          <a:bodyPr vert="horz" lIns="0" tIns="0" rIns="0" bIns="0" rtlCol="0" anchor="t" anchorCtr="0">
            <a:noAutofit/>
          </a:bodyPr>
          <a:lstStyle/>
          <a:p>
            <a:r>
              <a:rPr lang="en-US"/>
              <a:t>Click to edit Master title style</a:t>
            </a:r>
          </a:p>
        </p:txBody>
      </p:sp>
      <p:sp>
        <p:nvSpPr>
          <p:cNvPr id="10" name="Content Placeholder 2">
            <a:extLst>
              <a:ext uri="{FF2B5EF4-FFF2-40B4-BE49-F238E27FC236}">
                <a16:creationId xmlns:a16="http://schemas.microsoft.com/office/drawing/2014/main" id="{1E8B33F3-7C1D-479F-3B92-0DE073C2E4F5}"/>
              </a:ext>
            </a:extLst>
          </p:cNvPr>
          <p:cNvSpPr>
            <a:spLocks noGrp="1"/>
          </p:cNvSpPr>
          <p:nvPr>
            <p:ph idx="1"/>
          </p:nvPr>
        </p:nvSpPr>
        <p:spPr>
          <a:xfrm>
            <a:off x="408425" y="3495320"/>
            <a:ext cx="3719076" cy="245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hart Placeholder 5">
            <a:extLst>
              <a:ext uri="{FF2B5EF4-FFF2-40B4-BE49-F238E27FC236}">
                <a16:creationId xmlns:a16="http://schemas.microsoft.com/office/drawing/2014/main" id="{DCC47810-5636-CCFE-D491-CAD999BC70CF}"/>
              </a:ext>
            </a:extLst>
          </p:cNvPr>
          <p:cNvSpPr>
            <a:spLocks noGrp="1"/>
          </p:cNvSpPr>
          <p:nvPr>
            <p:ph type="chart" sz="quarter" idx="10"/>
          </p:nvPr>
        </p:nvSpPr>
        <p:spPr>
          <a:xfrm>
            <a:off x="5199063" y="1946275"/>
            <a:ext cx="5640387" cy="3992563"/>
          </a:xfrm>
        </p:spPr>
        <p:txBody>
          <a:bodyPr/>
          <a:lstStyle>
            <a:lvl1pPr algn="ctr">
              <a:defRPr/>
            </a:lvl1pPr>
          </a:lstStyle>
          <a:p>
            <a:r>
              <a:rPr lang="en-US"/>
              <a:t>Click icon to add chart</a:t>
            </a:r>
          </a:p>
        </p:txBody>
      </p:sp>
      <p:sp>
        <p:nvSpPr>
          <p:cNvPr id="2" name="Footer Placeholder 4">
            <a:extLst>
              <a:ext uri="{FF2B5EF4-FFF2-40B4-BE49-F238E27FC236}">
                <a16:creationId xmlns:a16="http://schemas.microsoft.com/office/drawing/2014/main" id="{6125A049-51AB-8CE0-1E82-0861CFA1A20A}"/>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3" name="Slide Number Placeholder 13">
            <a:extLst>
              <a:ext uri="{FF2B5EF4-FFF2-40B4-BE49-F238E27FC236}">
                <a16:creationId xmlns:a16="http://schemas.microsoft.com/office/drawing/2014/main" id="{370151B8-84D5-0F32-8BA4-AF23D992BD36}"/>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2555661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78DDC8F-4B6A-28FC-A391-BC1BA03194A0}"/>
              </a:ext>
            </a:extLst>
          </p:cNvPr>
          <p:cNvSpPr>
            <a:spLocks noGrp="1"/>
          </p:cNvSpPr>
          <p:nvPr>
            <p:ph type="title"/>
          </p:nvPr>
        </p:nvSpPr>
        <p:spPr>
          <a:xfrm>
            <a:off x="397667" y="402336"/>
            <a:ext cx="5645946" cy="915289"/>
          </a:xfrm>
          <a:prstGeom prst="rect">
            <a:avLst/>
          </a:prstGeom>
        </p:spPr>
        <p:txBody>
          <a:bodyPr vert="horz" lIns="0" tIns="0" rIns="0" bIns="0" rtlCol="0" anchor="t" anchorCtr="0">
            <a:noAutofit/>
          </a:bodyPr>
          <a:lstStyle/>
          <a:p>
            <a:r>
              <a:rPr lang="en-US"/>
              <a:t>Click to edit Master title style</a:t>
            </a:r>
          </a:p>
        </p:txBody>
      </p:sp>
      <p:sp>
        <p:nvSpPr>
          <p:cNvPr id="5" name="Picture Placeholder 14">
            <a:extLst>
              <a:ext uri="{FF2B5EF4-FFF2-40B4-BE49-F238E27FC236}">
                <a16:creationId xmlns:a16="http://schemas.microsoft.com/office/drawing/2014/main" id="{BE205ACB-F0DD-E11C-8562-1A67F4F828CD}"/>
              </a:ext>
              <a:ext uri="{C183D7F6-B498-43B3-948B-1728B52AA6E4}">
                <adec:decorative xmlns:adec="http://schemas.microsoft.com/office/drawing/2017/decorative" val="1"/>
              </a:ext>
            </a:extLst>
          </p:cNvPr>
          <p:cNvSpPr>
            <a:spLocks noGrp="1"/>
          </p:cNvSpPr>
          <p:nvPr>
            <p:ph type="pic" sz="quarter" idx="11"/>
          </p:nvPr>
        </p:nvSpPr>
        <p:spPr>
          <a:xfrm>
            <a:off x="411484" y="1970667"/>
            <a:ext cx="2696610" cy="2403473"/>
          </a:xfrm>
          <a:solidFill>
            <a:schemeClr val="bg1">
              <a:lumMod val="85000"/>
            </a:schemeClr>
          </a:solidFill>
        </p:spPr>
        <p:txBody>
          <a:bodyPr tIns="365760"/>
          <a:lstStyle>
            <a:lvl1pPr algn="ctr">
              <a:defRPr/>
            </a:lvl1pPr>
          </a:lstStyle>
          <a:p>
            <a:r>
              <a:rPr lang="en-US"/>
              <a:t>Click icon to add picture</a:t>
            </a:r>
          </a:p>
        </p:txBody>
      </p:sp>
      <p:sp>
        <p:nvSpPr>
          <p:cNvPr id="11" name="Content Placeholder 2">
            <a:extLst>
              <a:ext uri="{FF2B5EF4-FFF2-40B4-BE49-F238E27FC236}">
                <a16:creationId xmlns:a16="http://schemas.microsoft.com/office/drawing/2014/main" id="{CE07336A-CA43-BA10-15BC-4A7C003A2346}"/>
              </a:ext>
            </a:extLst>
          </p:cNvPr>
          <p:cNvSpPr>
            <a:spLocks noGrp="1"/>
          </p:cNvSpPr>
          <p:nvPr>
            <p:ph idx="10"/>
          </p:nvPr>
        </p:nvSpPr>
        <p:spPr>
          <a:xfrm>
            <a:off x="411484" y="4513263"/>
            <a:ext cx="2752324" cy="1433514"/>
          </a:xfrm>
        </p:spPr>
        <p:txBody>
          <a:bodyPr/>
          <a:lstStyle>
            <a:lvl1pPr>
              <a:spcBef>
                <a:spcPts val="0"/>
              </a:spcBef>
              <a:spcAft>
                <a:spcPts val="0"/>
              </a:spcAft>
              <a:defRPr/>
            </a:lvl1pPr>
            <a:lvl2pPr>
              <a:lnSpc>
                <a:spcPct val="100000"/>
              </a:lnSpc>
              <a:spcBef>
                <a:spcPts val="0"/>
              </a:spcBef>
              <a:defRPr sz="1200">
                <a:latin typeface="+mj-lt"/>
              </a:defRPr>
            </a:lvl2pPr>
            <a:lvl3pPr>
              <a:defRPr sz="1200">
                <a:latin typeface="+mj-lt"/>
              </a:defRPr>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15" name="Picture Placeholder 14">
            <a:extLst>
              <a:ext uri="{FF2B5EF4-FFF2-40B4-BE49-F238E27FC236}">
                <a16:creationId xmlns:a16="http://schemas.microsoft.com/office/drawing/2014/main" id="{32429DBE-FCD7-24A1-1559-A263A915F0EA}"/>
              </a:ext>
              <a:ext uri="{C183D7F6-B498-43B3-948B-1728B52AA6E4}">
                <adec:decorative xmlns:adec="http://schemas.microsoft.com/office/drawing/2017/decorative" val="1"/>
              </a:ext>
            </a:extLst>
          </p:cNvPr>
          <p:cNvSpPr>
            <a:spLocks noGrp="1"/>
          </p:cNvSpPr>
          <p:nvPr>
            <p:ph type="pic" sz="quarter" idx="19"/>
          </p:nvPr>
        </p:nvSpPr>
        <p:spPr>
          <a:xfrm>
            <a:off x="3288643" y="1970667"/>
            <a:ext cx="2696610" cy="2403473"/>
          </a:xfrm>
          <a:solidFill>
            <a:schemeClr val="bg1">
              <a:lumMod val="85000"/>
            </a:schemeClr>
          </a:solidFill>
        </p:spPr>
        <p:txBody>
          <a:bodyPr tIns="365760"/>
          <a:lstStyle>
            <a:lvl1pPr algn="ctr">
              <a:defRPr/>
            </a:lvl1pPr>
          </a:lstStyle>
          <a:p>
            <a:r>
              <a:rPr lang="en-US"/>
              <a:t>Click icon to add picture</a:t>
            </a:r>
          </a:p>
        </p:txBody>
      </p:sp>
      <p:sp>
        <p:nvSpPr>
          <p:cNvPr id="12" name="Content Placeholder 2">
            <a:extLst>
              <a:ext uri="{FF2B5EF4-FFF2-40B4-BE49-F238E27FC236}">
                <a16:creationId xmlns:a16="http://schemas.microsoft.com/office/drawing/2014/main" id="{00288663-0E16-0C59-085F-F9A84A37B9FB}"/>
              </a:ext>
            </a:extLst>
          </p:cNvPr>
          <p:cNvSpPr>
            <a:spLocks noGrp="1"/>
          </p:cNvSpPr>
          <p:nvPr>
            <p:ph idx="24"/>
          </p:nvPr>
        </p:nvSpPr>
        <p:spPr>
          <a:xfrm>
            <a:off x="3288643" y="4513263"/>
            <a:ext cx="2752324" cy="1433514"/>
          </a:xfrm>
        </p:spPr>
        <p:txBody>
          <a:bodyPr/>
          <a:lstStyle>
            <a:lvl1pPr>
              <a:spcBef>
                <a:spcPts val="0"/>
              </a:spcBef>
              <a:spcAft>
                <a:spcPts val="0"/>
              </a:spcAft>
              <a:defRPr/>
            </a:lvl1pPr>
            <a:lvl2pPr>
              <a:lnSpc>
                <a:spcPct val="100000"/>
              </a:lnSpc>
              <a:spcBef>
                <a:spcPts val="0"/>
              </a:spcBef>
              <a:defRPr sz="1200">
                <a:latin typeface="+mj-lt"/>
              </a:defRPr>
            </a:lvl2pPr>
            <a:lvl3pPr>
              <a:defRPr sz="1200">
                <a:latin typeface="+mj-lt"/>
              </a:defRPr>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17" name="Picture Placeholder 14">
            <a:extLst>
              <a:ext uri="{FF2B5EF4-FFF2-40B4-BE49-F238E27FC236}">
                <a16:creationId xmlns:a16="http://schemas.microsoft.com/office/drawing/2014/main" id="{CD839F68-5525-1FC6-7F47-6058F961EBE1}"/>
              </a:ext>
              <a:ext uri="{C183D7F6-B498-43B3-948B-1728B52AA6E4}">
                <adec:decorative xmlns:adec="http://schemas.microsoft.com/office/drawing/2017/decorative" val="1"/>
              </a:ext>
            </a:extLst>
          </p:cNvPr>
          <p:cNvSpPr>
            <a:spLocks noGrp="1"/>
          </p:cNvSpPr>
          <p:nvPr>
            <p:ph type="pic" sz="quarter" idx="21"/>
          </p:nvPr>
        </p:nvSpPr>
        <p:spPr>
          <a:xfrm>
            <a:off x="6165802" y="1970667"/>
            <a:ext cx="2696610" cy="2403473"/>
          </a:xfrm>
          <a:solidFill>
            <a:schemeClr val="bg1">
              <a:lumMod val="85000"/>
            </a:schemeClr>
          </a:solidFill>
        </p:spPr>
        <p:txBody>
          <a:bodyPr tIns="365760"/>
          <a:lstStyle>
            <a:lvl1pPr algn="ctr">
              <a:defRPr/>
            </a:lvl1pPr>
          </a:lstStyle>
          <a:p>
            <a:r>
              <a:rPr lang="en-US"/>
              <a:t>Click icon to add picture</a:t>
            </a:r>
          </a:p>
        </p:txBody>
      </p:sp>
      <p:sp>
        <p:nvSpPr>
          <p:cNvPr id="21" name="Content Placeholder 2">
            <a:extLst>
              <a:ext uri="{FF2B5EF4-FFF2-40B4-BE49-F238E27FC236}">
                <a16:creationId xmlns:a16="http://schemas.microsoft.com/office/drawing/2014/main" id="{E38614DA-316C-FC85-3F42-B262BEAC7A89}"/>
              </a:ext>
            </a:extLst>
          </p:cNvPr>
          <p:cNvSpPr>
            <a:spLocks noGrp="1"/>
          </p:cNvSpPr>
          <p:nvPr>
            <p:ph idx="26"/>
          </p:nvPr>
        </p:nvSpPr>
        <p:spPr>
          <a:xfrm>
            <a:off x="6165805" y="4513263"/>
            <a:ext cx="2752324" cy="1433514"/>
          </a:xfrm>
        </p:spPr>
        <p:txBody>
          <a:bodyPr/>
          <a:lstStyle>
            <a:lvl1pPr>
              <a:spcBef>
                <a:spcPts val="0"/>
              </a:spcBef>
              <a:spcAft>
                <a:spcPts val="0"/>
              </a:spcAft>
              <a:defRPr/>
            </a:lvl1pPr>
            <a:lvl2pPr>
              <a:lnSpc>
                <a:spcPct val="100000"/>
              </a:lnSpc>
              <a:spcBef>
                <a:spcPts val="0"/>
              </a:spcBef>
              <a:defRPr sz="1200">
                <a:latin typeface="+mj-lt"/>
              </a:defRPr>
            </a:lvl2pPr>
            <a:lvl3pPr>
              <a:defRPr sz="1200">
                <a:latin typeface="+mj-lt"/>
              </a:defRPr>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19" name="Picture Placeholder 14">
            <a:extLst>
              <a:ext uri="{FF2B5EF4-FFF2-40B4-BE49-F238E27FC236}">
                <a16:creationId xmlns:a16="http://schemas.microsoft.com/office/drawing/2014/main" id="{AEC3DEC0-C14C-0D3D-E77D-C65F7FA1089D}"/>
              </a:ext>
              <a:ext uri="{C183D7F6-B498-43B3-948B-1728B52AA6E4}">
                <adec:decorative xmlns:adec="http://schemas.microsoft.com/office/drawing/2017/decorative" val="1"/>
              </a:ext>
            </a:extLst>
          </p:cNvPr>
          <p:cNvSpPr>
            <a:spLocks noGrp="1"/>
          </p:cNvSpPr>
          <p:nvPr>
            <p:ph type="pic" sz="quarter" idx="23"/>
          </p:nvPr>
        </p:nvSpPr>
        <p:spPr>
          <a:xfrm>
            <a:off x="9042961" y="1970667"/>
            <a:ext cx="2696610" cy="2403473"/>
          </a:xfrm>
          <a:solidFill>
            <a:schemeClr val="bg1">
              <a:lumMod val="85000"/>
            </a:schemeClr>
          </a:solidFill>
        </p:spPr>
        <p:txBody>
          <a:bodyPr tIns="365760"/>
          <a:lstStyle>
            <a:lvl1pPr algn="ctr">
              <a:defRPr/>
            </a:lvl1pPr>
          </a:lstStyle>
          <a:p>
            <a:r>
              <a:rPr lang="en-US"/>
              <a:t>Click icon to add picture</a:t>
            </a:r>
          </a:p>
        </p:txBody>
      </p:sp>
      <p:sp>
        <p:nvSpPr>
          <p:cNvPr id="23" name="Content Placeholder 2">
            <a:extLst>
              <a:ext uri="{FF2B5EF4-FFF2-40B4-BE49-F238E27FC236}">
                <a16:creationId xmlns:a16="http://schemas.microsoft.com/office/drawing/2014/main" id="{519D1C7E-BE40-062C-9607-4651359E8EAD}"/>
              </a:ext>
            </a:extLst>
          </p:cNvPr>
          <p:cNvSpPr>
            <a:spLocks noGrp="1"/>
          </p:cNvSpPr>
          <p:nvPr>
            <p:ph idx="28"/>
          </p:nvPr>
        </p:nvSpPr>
        <p:spPr>
          <a:xfrm>
            <a:off x="9050247" y="4513263"/>
            <a:ext cx="2752324" cy="1433514"/>
          </a:xfrm>
        </p:spPr>
        <p:txBody>
          <a:bodyPr/>
          <a:lstStyle>
            <a:lvl1pPr>
              <a:spcBef>
                <a:spcPts val="0"/>
              </a:spcBef>
              <a:spcAft>
                <a:spcPts val="0"/>
              </a:spcAft>
              <a:defRPr/>
            </a:lvl1pPr>
            <a:lvl2pPr>
              <a:lnSpc>
                <a:spcPct val="100000"/>
              </a:lnSpc>
              <a:spcBef>
                <a:spcPts val="0"/>
              </a:spcBef>
              <a:defRPr sz="1200">
                <a:latin typeface="+mj-lt"/>
              </a:defRPr>
            </a:lvl2pPr>
            <a:lvl3pPr>
              <a:defRPr sz="1200">
                <a:latin typeface="+mj-lt"/>
              </a:defRPr>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4" name="Footer Placeholder 4">
            <a:extLst>
              <a:ext uri="{FF2B5EF4-FFF2-40B4-BE49-F238E27FC236}">
                <a16:creationId xmlns:a16="http://schemas.microsoft.com/office/drawing/2014/main" id="{9475B69A-CAC3-88B9-5B3E-2AF1362EFDB6}"/>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6" name="Slide Number Placeholder 13">
            <a:extLst>
              <a:ext uri="{FF2B5EF4-FFF2-40B4-BE49-F238E27FC236}">
                <a16:creationId xmlns:a16="http://schemas.microsoft.com/office/drawing/2014/main" id="{07859335-E39D-1388-375F-FAA342F28BBF}"/>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39494150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ur Team Images 2">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78DDC8F-4B6A-28FC-A391-BC1BA03194A0}"/>
              </a:ext>
            </a:extLst>
          </p:cNvPr>
          <p:cNvSpPr>
            <a:spLocks noGrp="1"/>
          </p:cNvSpPr>
          <p:nvPr>
            <p:ph type="title"/>
          </p:nvPr>
        </p:nvSpPr>
        <p:spPr>
          <a:xfrm>
            <a:off x="397667" y="402336"/>
            <a:ext cx="5645946" cy="915289"/>
          </a:xfrm>
          <a:prstGeom prst="rect">
            <a:avLst/>
          </a:prstGeom>
        </p:spPr>
        <p:txBody>
          <a:bodyPr vert="horz" lIns="0" tIns="0" rIns="0" bIns="0" rtlCol="0" anchor="t" anchorCtr="0">
            <a:noAutofit/>
          </a:bodyPr>
          <a:lstStyle/>
          <a:p>
            <a:r>
              <a:rPr lang="en-US"/>
              <a:t>Click to edit Master title style</a:t>
            </a:r>
          </a:p>
        </p:txBody>
      </p:sp>
      <p:sp>
        <p:nvSpPr>
          <p:cNvPr id="5" name="Picture Placeholder 14">
            <a:extLst>
              <a:ext uri="{FF2B5EF4-FFF2-40B4-BE49-F238E27FC236}">
                <a16:creationId xmlns:a16="http://schemas.microsoft.com/office/drawing/2014/main" id="{BE205ACB-F0DD-E11C-8562-1A67F4F828CD}"/>
              </a:ext>
              <a:ext uri="{C183D7F6-B498-43B3-948B-1728B52AA6E4}">
                <adec:decorative xmlns:adec="http://schemas.microsoft.com/office/drawing/2017/decorative" val="1"/>
              </a:ext>
            </a:extLst>
          </p:cNvPr>
          <p:cNvSpPr>
            <a:spLocks noGrp="1"/>
          </p:cNvSpPr>
          <p:nvPr>
            <p:ph type="pic" sz="quarter" idx="11"/>
          </p:nvPr>
        </p:nvSpPr>
        <p:spPr>
          <a:xfrm>
            <a:off x="411484" y="1442398"/>
            <a:ext cx="2696610" cy="1927865"/>
          </a:xfrm>
          <a:solidFill>
            <a:schemeClr val="bg1">
              <a:lumMod val="85000"/>
            </a:schemeClr>
          </a:solidFill>
        </p:spPr>
        <p:txBody>
          <a:bodyPr tIns="365760"/>
          <a:lstStyle>
            <a:lvl1pPr algn="ctr">
              <a:defRPr/>
            </a:lvl1pPr>
          </a:lstStyle>
          <a:p>
            <a:r>
              <a:rPr lang="en-US"/>
              <a:t>Click icon to add picture</a:t>
            </a:r>
          </a:p>
        </p:txBody>
      </p:sp>
      <p:sp>
        <p:nvSpPr>
          <p:cNvPr id="12" name="Content Placeholder 2">
            <a:extLst>
              <a:ext uri="{FF2B5EF4-FFF2-40B4-BE49-F238E27FC236}">
                <a16:creationId xmlns:a16="http://schemas.microsoft.com/office/drawing/2014/main" id="{00288663-0E16-0C59-085F-F9A84A37B9FB}"/>
              </a:ext>
            </a:extLst>
          </p:cNvPr>
          <p:cNvSpPr>
            <a:spLocks noGrp="1"/>
          </p:cNvSpPr>
          <p:nvPr>
            <p:ph idx="24"/>
          </p:nvPr>
        </p:nvSpPr>
        <p:spPr>
          <a:xfrm>
            <a:off x="3288643" y="1433352"/>
            <a:ext cx="2752324" cy="1928779"/>
          </a:xfrm>
        </p:spPr>
        <p:txBody>
          <a:bodyPr/>
          <a:lstStyle>
            <a:lvl1pPr>
              <a:spcBef>
                <a:spcPts val="0"/>
              </a:spcBef>
              <a:spcAft>
                <a:spcPts val="0"/>
              </a:spcAft>
              <a:defRPr sz="1500"/>
            </a:lvl1pPr>
            <a:lvl2pPr>
              <a:lnSpc>
                <a:spcPct val="100000"/>
              </a:lnSpc>
              <a:spcBef>
                <a:spcPts val="0"/>
              </a:spcBef>
              <a:defRPr sz="1200">
                <a:latin typeface="+mj-lt"/>
              </a:defRPr>
            </a:lvl2pPr>
            <a:lvl3pPr>
              <a:defRPr sz="1200">
                <a:latin typeface="+mj-lt"/>
              </a:defRPr>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15" name="Picture Placeholder 14">
            <a:extLst>
              <a:ext uri="{FF2B5EF4-FFF2-40B4-BE49-F238E27FC236}">
                <a16:creationId xmlns:a16="http://schemas.microsoft.com/office/drawing/2014/main" id="{32429DBE-FCD7-24A1-1559-A263A915F0EA}"/>
              </a:ext>
              <a:ext uri="{C183D7F6-B498-43B3-948B-1728B52AA6E4}">
                <adec:decorative xmlns:adec="http://schemas.microsoft.com/office/drawing/2017/decorative" val="1"/>
              </a:ext>
            </a:extLst>
          </p:cNvPr>
          <p:cNvSpPr>
            <a:spLocks noGrp="1"/>
          </p:cNvSpPr>
          <p:nvPr>
            <p:ph type="pic" sz="quarter" idx="19"/>
          </p:nvPr>
        </p:nvSpPr>
        <p:spPr>
          <a:xfrm>
            <a:off x="411484" y="3494738"/>
            <a:ext cx="2696610" cy="1927865"/>
          </a:xfrm>
          <a:solidFill>
            <a:schemeClr val="bg1">
              <a:lumMod val="85000"/>
            </a:schemeClr>
          </a:solidFill>
        </p:spPr>
        <p:txBody>
          <a:bodyPr tIns="365760"/>
          <a:lstStyle>
            <a:lvl1pPr algn="ctr">
              <a:defRPr/>
            </a:lvl1pPr>
          </a:lstStyle>
          <a:p>
            <a:r>
              <a:rPr lang="en-US"/>
              <a:t>Click icon to add picture</a:t>
            </a:r>
          </a:p>
        </p:txBody>
      </p:sp>
      <p:sp>
        <p:nvSpPr>
          <p:cNvPr id="4" name="Content Placeholder 2">
            <a:extLst>
              <a:ext uri="{FF2B5EF4-FFF2-40B4-BE49-F238E27FC236}">
                <a16:creationId xmlns:a16="http://schemas.microsoft.com/office/drawing/2014/main" id="{7C31502B-FAB9-8313-90B7-D7C06363AE17}"/>
              </a:ext>
            </a:extLst>
          </p:cNvPr>
          <p:cNvSpPr>
            <a:spLocks noGrp="1"/>
          </p:cNvSpPr>
          <p:nvPr>
            <p:ph idx="25"/>
          </p:nvPr>
        </p:nvSpPr>
        <p:spPr>
          <a:xfrm>
            <a:off x="3288643" y="3495709"/>
            <a:ext cx="2752324" cy="1928779"/>
          </a:xfrm>
        </p:spPr>
        <p:txBody>
          <a:bodyPr/>
          <a:lstStyle>
            <a:lvl1pPr>
              <a:spcBef>
                <a:spcPts val="0"/>
              </a:spcBef>
              <a:spcAft>
                <a:spcPts val="0"/>
              </a:spcAft>
              <a:defRPr sz="1500"/>
            </a:lvl1pPr>
            <a:lvl2pPr>
              <a:lnSpc>
                <a:spcPct val="100000"/>
              </a:lnSpc>
              <a:spcBef>
                <a:spcPts val="0"/>
              </a:spcBef>
              <a:defRPr sz="1200">
                <a:latin typeface="+mj-lt"/>
              </a:defRPr>
            </a:lvl2pPr>
            <a:lvl3pPr>
              <a:defRPr sz="1200">
                <a:latin typeface="+mj-lt"/>
              </a:defRPr>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6" name="Picture Placeholder 14">
            <a:extLst>
              <a:ext uri="{FF2B5EF4-FFF2-40B4-BE49-F238E27FC236}">
                <a16:creationId xmlns:a16="http://schemas.microsoft.com/office/drawing/2014/main" id="{62EEDF93-D482-938D-D6D4-B8B66CA7643D}"/>
              </a:ext>
              <a:ext uri="{C183D7F6-B498-43B3-948B-1728B52AA6E4}">
                <adec:decorative xmlns:adec="http://schemas.microsoft.com/office/drawing/2017/decorative" val="1"/>
              </a:ext>
            </a:extLst>
          </p:cNvPr>
          <p:cNvSpPr>
            <a:spLocks noGrp="1"/>
          </p:cNvSpPr>
          <p:nvPr>
            <p:ph type="pic" sz="quarter" idx="26"/>
          </p:nvPr>
        </p:nvSpPr>
        <p:spPr>
          <a:xfrm>
            <a:off x="6166924" y="1442398"/>
            <a:ext cx="2696610" cy="1927865"/>
          </a:xfrm>
          <a:solidFill>
            <a:schemeClr val="bg1">
              <a:lumMod val="85000"/>
            </a:schemeClr>
          </a:solidFill>
        </p:spPr>
        <p:txBody>
          <a:bodyPr tIns="365760"/>
          <a:lstStyle>
            <a:lvl1pPr algn="ctr">
              <a:defRPr/>
            </a:lvl1pPr>
          </a:lstStyle>
          <a:p>
            <a:r>
              <a:rPr lang="en-US"/>
              <a:t>Click icon to add picture</a:t>
            </a:r>
          </a:p>
        </p:txBody>
      </p:sp>
      <p:sp>
        <p:nvSpPr>
          <p:cNvPr id="10" name="Content Placeholder 2">
            <a:extLst>
              <a:ext uri="{FF2B5EF4-FFF2-40B4-BE49-F238E27FC236}">
                <a16:creationId xmlns:a16="http://schemas.microsoft.com/office/drawing/2014/main" id="{3DF40A1F-2110-372D-0359-94789B6D9CD7}"/>
              </a:ext>
            </a:extLst>
          </p:cNvPr>
          <p:cNvSpPr>
            <a:spLocks noGrp="1"/>
          </p:cNvSpPr>
          <p:nvPr>
            <p:ph idx="28"/>
          </p:nvPr>
        </p:nvSpPr>
        <p:spPr>
          <a:xfrm>
            <a:off x="9049151" y="1433352"/>
            <a:ext cx="2752324" cy="1928779"/>
          </a:xfrm>
        </p:spPr>
        <p:txBody>
          <a:bodyPr/>
          <a:lstStyle>
            <a:lvl1pPr>
              <a:spcBef>
                <a:spcPts val="0"/>
              </a:spcBef>
              <a:spcAft>
                <a:spcPts val="0"/>
              </a:spcAft>
              <a:defRPr sz="1500"/>
            </a:lvl1pPr>
            <a:lvl2pPr>
              <a:lnSpc>
                <a:spcPct val="100000"/>
              </a:lnSpc>
              <a:spcBef>
                <a:spcPts val="0"/>
              </a:spcBef>
              <a:defRPr sz="1200">
                <a:latin typeface="+mj-lt"/>
              </a:defRPr>
            </a:lvl2pPr>
            <a:lvl3pPr>
              <a:defRPr sz="1200">
                <a:latin typeface="+mj-lt"/>
              </a:defRPr>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9" name="Picture Placeholder 14">
            <a:extLst>
              <a:ext uri="{FF2B5EF4-FFF2-40B4-BE49-F238E27FC236}">
                <a16:creationId xmlns:a16="http://schemas.microsoft.com/office/drawing/2014/main" id="{AA220CD4-7D0B-916C-42A1-97C04399E704}"/>
              </a:ext>
              <a:ext uri="{C183D7F6-B498-43B3-948B-1728B52AA6E4}">
                <adec:decorative xmlns:adec="http://schemas.microsoft.com/office/drawing/2017/decorative" val="1"/>
              </a:ext>
            </a:extLst>
          </p:cNvPr>
          <p:cNvSpPr>
            <a:spLocks noGrp="1"/>
          </p:cNvSpPr>
          <p:nvPr>
            <p:ph type="pic" sz="quarter" idx="27"/>
          </p:nvPr>
        </p:nvSpPr>
        <p:spPr>
          <a:xfrm>
            <a:off x="6166924" y="3494738"/>
            <a:ext cx="2696610" cy="1927865"/>
          </a:xfrm>
          <a:solidFill>
            <a:schemeClr val="bg1">
              <a:lumMod val="85000"/>
            </a:schemeClr>
          </a:solidFill>
        </p:spPr>
        <p:txBody>
          <a:bodyPr tIns="365760"/>
          <a:lstStyle>
            <a:lvl1pPr algn="ctr">
              <a:defRPr/>
            </a:lvl1pPr>
          </a:lstStyle>
          <a:p>
            <a:r>
              <a:rPr lang="en-US"/>
              <a:t>Click icon to add picture</a:t>
            </a:r>
          </a:p>
        </p:txBody>
      </p:sp>
      <p:sp>
        <p:nvSpPr>
          <p:cNvPr id="14" name="Content Placeholder 2">
            <a:extLst>
              <a:ext uri="{FF2B5EF4-FFF2-40B4-BE49-F238E27FC236}">
                <a16:creationId xmlns:a16="http://schemas.microsoft.com/office/drawing/2014/main" id="{FCAFF494-77C5-F797-6FAA-D4D42743AB5D}"/>
              </a:ext>
            </a:extLst>
          </p:cNvPr>
          <p:cNvSpPr>
            <a:spLocks noGrp="1"/>
          </p:cNvSpPr>
          <p:nvPr>
            <p:ph idx="29"/>
          </p:nvPr>
        </p:nvSpPr>
        <p:spPr>
          <a:xfrm>
            <a:off x="9044083" y="3495709"/>
            <a:ext cx="2752324" cy="1928779"/>
          </a:xfrm>
        </p:spPr>
        <p:txBody>
          <a:bodyPr/>
          <a:lstStyle>
            <a:lvl1pPr>
              <a:spcBef>
                <a:spcPts val="0"/>
              </a:spcBef>
              <a:spcAft>
                <a:spcPts val="0"/>
              </a:spcAft>
              <a:defRPr sz="1500"/>
            </a:lvl1pPr>
            <a:lvl2pPr>
              <a:lnSpc>
                <a:spcPct val="100000"/>
              </a:lnSpc>
              <a:spcBef>
                <a:spcPts val="0"/>
              </a:spcBef>
              <a:defRPr sz="1200">
                <a:latin typeface="+mj-lt"/>
              </a:defRPr>
            </a:lvl2pPr>
            <a:lvl3pPr>
              <a:defRPr sz="1200">
                <a:latin typeface="+mj-lt"/>
              </a:defRPr>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3" name="Footer Placeholder 4">
            <a:extLst>
              <a:ext uri="{FF2B5EF4-FFF2-40B4-BE49-F238E27FC236}">
                <a16:creationId xmlns:a16="http://schemas.microsoft.com/office/drawing/2014/main" id="{1CE233FD-F166-12B7-E028-644C10A7A496}"/>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8" name="Slide Number Placeholder 13">
            <a:extLst>
              <a:ext uri="{FF2B5EF4-FFF2-40B4-BE49-F238E27FC236}">
                <a16:creationId xmlns:a16="http://schemas.microsoft.com/office/drawing/2014/main" id="{6D9BE817-73F1-BA98-D196-7E3B7737E8EF}"/>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12423299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5E5D8444-089B-403E-0473-39C61239140F}"/>
              </a:ext>
            </a:extLst>
          </p:cNvPr>
          <p:cNvSpPr>
            <a:spLocks noGrp="1"/>
          </p:cNvSpPr>
          <p:nvPr>
            <p:ph type="title"/>
          </p:nvPr>
        </p:nvSpPr>
        <p:spPr>
          <a:xfrm>
            <a:off x="397667" y="402336"/>
            <a:ext cx="5645946" cy="915289"/>
          </a:xfrm>
          <a:prstGeom prst="rect">
            <a:avLst/>
          </a:prstGeom>
        </p:spPr>
        <p:txBody>
          <a:bodyPr vert="horz" lIns="0" tIns="0" rIns="0" bIns="0" rtlCol="0" anchor="t" anchorCtr="0">
            <a:noAutofit/>
          </a:bodyPr>
          <a:lstStyle/>
          <a:p>
            <a:r>
              <a:rPr lang="en-US"/>
              <a:t>Click to edit Master title style</a:t>
            </a:r>
          </a:p>
        </p:txBody>
      </p:sp>
      <p:sp>
        <p:nvSpPr>
          <p:cNvPr id="4" name="Footer Placeholder 4">
            <a:extLst>
              <a:ext uri="{FF2B5EF4-FFF2-40B4-BE49-F238E27FC236}">
                <a16:creationId xmlns:a16="http://schemas.microsoft.com/office/drawing/2014/main" id="{E57B29C1-93EA-1886-CD27-23CE023225D9}"/>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6" name="Slide Number Placeholder 13">
            <a:extLst>
              <a:ext uri="{FF2B5EF4-FFF2-40B4-BE49-F238E27FC236}">
                <a16:creationId xmlns:a16="http://schemas.microsoft.com/office/drawing/2014/main" id="{D15FEAD4-DFB9-ED08-EBEE-A4E5DE31E318}"/>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23677898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F688FCD4-650D-9754-A431-CE452572FB6E}"/>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5" name="Slide Number Placeholder 13">
            <a:extLst>
              <a:ext uri="{FF2B5EF4-FFF2-40B4-BE49-F238E27FC236}">
                <a16:creationId xmlns:a16="http://schemas.microsoft.com/office/drawing/2014/main" id="{E49962D1-3866-8382-AE37-FC366FF574BC}"/>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39809642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clusion 1">
    <p:spTree>
      <p:nvGrpSpPr>
        <p:cNvPr id="1" name=""/>
        <p:cNvGrpSpPr/>
        <p:nvPr/>
      </p:nvGrpSpPr>
      <p:grpSpPr>
        <a:xfrm>
          <a:off x="0" y="0"/>
          <a:ext cx="0" cy="0"/>
          <a:chOff x="0" y="0"/>
          <a:chExt cx="0" cy="0"/>
        </a:xfrm>
      </p:grpSpPr>
      <p:pic>
        <p:nvPicPr>
          <p:cNvPr id="9" name="object 2">
            <a:extLst>
              <a:ext uri="{FF2B5EF4-FFF2-40B4-BE49-F238E27FC236}">
                <a16:creationId xmlns:a16="http://schemas.microsoft.com/office/drawing/2014/main" id="{F8F99880-94B3-9D84-6F85-4EE14C59C385}"/>
              </a:ext>
            </a:extLst>
          </p:cNvPr>
          <p:cNvPicPr/>
          <p:nvPr userDrawn="1"/>
        </p:nvPicPr>
        <p:blipFill>
          <a:blip r:embed="rId2" cstate="print"/>
          <a:stretch>
            <a:fillRect/>
          </a:stretch>
        </p:blipFill>
        <p:spPr>
          <a:xfrm>
            <a:off x="0" y="0"/>
            <a:ext cx="12188952" cy="6858000"/>
          </a:xfrm>
          <a:prstGeom prst="rect">
            <a:avLst/>
          </a:prstGeom>
        </p:spPr>
      </p:pic>
      <p:sp>
        <p:nvSpPr>
          <p:cNvPr id="2" name="Title 1">
            <a:extLst>
              <a:ext uri="{FF2B5EF4-FFF2-40B4-BE49-F238E27FC236}">
                <a16:creationId xmlns:a16="http://schemas.microsoft.com/office/drawing/2014/main" id="{5AEF2F32-23D2-85EF-3071-5C6939DCE4A4}"/>
              </a:ext>
            </a:extLst>
          </p:cNvPr>
          <p:cNvSpPr>
            <a:spLocks noGrp="1"/>
          </p:cNvSpPr>
          <p:nvPr>
            <p:ph type="ctrTitle" hasCustomPrompt="1"/>
          </p:nvPr>
        </p:nvSpPr>
        <p:spPr>
          <a:xfrm>
            <a:off x="353658" y="1946275"/>
            <a:ext cx="6629400" cy="1482725"/>
          </a:xfrm>
        </p:spPr>
        <p:txBody>
          <a:bodyPr anchor="t" anchorCtr="0"/>
          <a:lstStyle>
            <a:lvl1pPr algn="l">
              <a:lnSpc>
                <a:spcPct val="80000"/>
              </a:lnSpc>
              <a:spcBef>
                <a:spcPts val="1200"/>
              </a:spcBef>
              <a:defRPr sz="6600"/>
            </a:lvl1pPr>
          </a:lstStyle>
          <a:p>
            <a:r>
              <a:rPr lang="en-US"/>
              <a:t>Click to edit title</a:t>
            </a:r>
          </a:p>
        </p:txBody>
      </p:sp>
      <p:sp>
        <p:nvSpPr>
          <p:cNvPr id="8" name="Subtitle 2">
            <a:extLst>
              <a:ext uri="{FF2B5EF4-FFF2-40B4-BE49-F238E27FC236}">
                <a16:creationId xmlns:a16="http://schemas.microsoft.com/office/drawing/2014/main" id="{569CAC8B-F77D-45CC-57A9-E9AE5795949C}"/>
              </a:ext>
            </a:extLst>
          </p:cNvPr>
          <p:cNvSpPr>
            <a:spLocks noGrp="1"/>
          </p:cNvSpPr>
          <p:nvPr>
            <p:ph type="subTitle" idx="1" hasCustomPrompt="1"/>
          </p:nvPr>
        </p:nvSpPr>
        <p:spPr>
          <a:xfrm>
            <a:off x="5197150" y="4823926"/>
            <a:ext cx="6604325" cy="1655540"/>
          </a:xfrm>
        </p:spPr>
        <p:txBody>
          <a:bodyPr bIns="36576" anchor="b" anchorCtr="0"/>
          <a:lstStyle>
            <a:lvl1pPr marL="0" indent="0" algn="l">
              <a:lnSpc>
                <a:spcPct val="125000"/>
              </a:lnSpc>
              <a:spcBef>
                <a:spcPts val="100"/>
              </a:spcBef>
              <a:spcAft>
                <a:spcPts val="0"/>
              </a:spcAft>
              <a:buNone/>
              <a:defRPr sz="1100" b="0">
                <a:latin typeface="+mj-lt"/>
              </a:defRPr>
            </a:lvl1pPr>
            <a:lvl2pPr marL="0" indent="0" algn="l">
              <a:lnSpc>
                <a:spcPct val="100000"/>
              </a:lnSpc>
              <a:spcBef>
                <a:spcPts val="100"/>
              </a:spcBef>
              <a:buNone/>
              <a:defRPr sz="1400" b="1">
                <a:latin typeface="+mn-lt"/>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legal style</a:t>
            </a:r>
          </a:p>
        </p:txBody>
      </p:sp>
      <p:sp>
        <p:nvSpPr>
          <p:cNvPr id="11" name="TextBox 10">
            <a:extLst>
              <a:ext uri="{FF2B5EF4-FFF2-40B4-BE49-F238E27FC236}">
                <a16:creationId xmlns:a16="http://schemas.microsoft.com/office/drawing/2014/main" id="{A1A70850-E861-F5DA-10A1-A92566AB983E}"/>
              </a:ext>
            </a:extLst>
          </p:cNvPr>
          <p:cNvSpPr txBox="1"/>
          <p:nvPr userDrawn="1"/>
        </p:nvSpPr>
        <p:spPr>
          <a:xfrm>
            <a:off x="402431" y="6216754"/>
            <a:ext cx="987450" cy="276999"/>
          </a:xfrm>
          <a:prstGeom prst="rect">
            <a:avLst/>
          </a:prstGeom>
          <a:noFill/>
        </p:spPr>
        <p:txBody>
          <a:bodyPr wrap="none" lIns="0" tIns="0" rIns="0" bIns="0" rtlCol="0">
            <a:noAutofit/>
          </a:bodyPr>
          <a:lstStyle/>
          <a:p>
            <a:r>
              <a:rPr lang="en-US" sz="1600" b="1">
                <a:solidFill>
                  <a:schemeClr val="tx1"/>
                </a:solidFill>
                <a:latin typeface="+mn-lt"/>
                <a:cs typeface="Arial" panose="020B0604020202020204" pitchFamily="34" charset="0"/>
              </a:rPr>
              <a:t>pwc.com</a:t>
            </a:r>
          </a:p>
        </p:txBody>
      </p:sp>
    </p:spTree>
    <p:extLst>
      <p:ext uri="{BB962C8B-B14F-4D97-AF65-F5344CB8AC3E}">
        <p14:creationId xmlns:p14="http://schemas.microsoft.com/office/powerpoint/2010/main" val="349554448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nclu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2F32-23D2-85EF-3071-5C6939DCE4A4}"/>
              </a:ext>
            </a:extLst>
          </p:cNvPr>
          <p:cNvSpPr>
            <a:spLocks noGrp="1"/>
          </p:cNvSpPr>
          <p:nvPr>
            <p:ph type="ctrTitle" hasCustomPrompt="1"/>
          </p:nvPr>
        </p:nvSpPr>
        <p:spPr>
          <a:xfrm>
            <a:off x="402431" y="1428750"/>
            <a:ext cx="8520907" cy="1933344"/>
          </a:xfrm>
        </p:spPr>
        <p:txBody>
          <a:bodyPr anchor="b" anchorCtr="0"/>
          <a:lstStyle>
            <a:lvl1pPr algn="l">
              <a:lnSpc>
                <a:spcPct val="80000"/>
              </a:lnSpc>
              <a:spcBef>
                <a:spcPts val="1200"/>
              </a:spcBef>
              <a:defRPr sz="6600">
                <a:solidFill>
                  <a:schemeClr val="tx1"/>
                </a:solidFill>
              </a:defRPr>
            </a:lvl1pPr>
          </a:lstStyle>
          <a:p>
            <a:r>
              <a:rPr lang="en-US"/>
              <a:t>Click to edit title</a:t>
            </a:r>
          </a:p>
        </p:txBody>
      </p:sp>
      <p:sp>
        <p:nvSpPr>
          <p:cNvPr id="8" name="Subtitle 2">
            <a:extLst>
              <a:ext uri="{FF2B5EF4-FFF2-40B4-BE49-F238E27FC236}">
                <a16:creationId xmlns:a16="http://schemas.microsoft.com/office/drawing/2014/main" id="{569CAC8B-F77D-45CC-57A9-E9AE5795949C}"/>
              </a:ext>
            </a:extLst>
          </p:cNvPr>
          <p:cNvSpPr>
            <a:spLocks noGrp="1"/>
          </p:cNvSpPr>
          <p:nvPr>
            <p:ph type="subTitle" idx="1"/>
          </p:nvPr>
        </p:nvSpPr>
        <p:spPr>
          <a:xfrm>
            <a:off x="402432" y="3490335"/>
            <a:ext cx="8520908" cy="1422978"/>
          </a:xfrm>
        </p:spPr>
        <p:txBody>
          <a:bodyPr/>
          <a:lstStyle>
            <a:lvl1pPr marL="0" indent="0" algn="l">
              <a:lnSpc>
                <a:spcPct val="125000"/>
              </a:lnSpc>
              <a:spcBef>
                <a:spcPts val="100"/>
              </a:spcBef>
              <a:spcAft>
                <a:spcPts val="0"/>
              </a:spcAft>
              <a:buNone/>
              <a:defRPr sz="2400" b="1">
                <a:solidFill>
                  <a:schemeClr val="tx1"/>
                </a:solidFill>
                <a:latin typeface="+mn-lt"/>
              </a:defRPr>
            </a:lvl1pPr>
            <a:lvl2pPr marL="0" indent="0" algn="l">
              <a:lnSpc>
                <a:spcPct val="100000"/>
              </a:lnSpc>
              <a:spcBef>
                <a:spcPts val="100"/>
              </a:spcBef>
              <a:buNone/>
              <a:defRPr sz="1400" b="1">
                <a:latin typeface="+mn-lt"/>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Box 10">
            <a:extLst>
              <a:ext uri="{FF2B5EF4-FFF2-40B4-BE49-F238E27FC236}">
                <a16:creationId xmlns:a16="http://schemas.microsoft.com/office/drawing/2014/main" id="{A1A70850-E861-F5DA-10A1-A92566AB983E}"/>
              </a:ext>
            </a:extLst>
          </p:cNvPr>
          <p:cNvSpPr txBox="1"/>
          <p:nvPr userDrawn="1"/>
        </p:nvSpPr>
        <p:spPr>
          <a:xfrm>
            <a:off x="402431" y="6216754"/>
            <a:ext cx="987450" cy="276999"/>
          </a:xfrm>
          <a:prstGeom prst="rect">
            <a:avLst/>
          </a:prstGeom>
          <a:noFill/>
        </p:spPr>
        <p:txBody>
          <a:bodyPr wrap="none" lIns="0" tIns="0" rIns="0" bIns="0" rtlCol="0">
            <a:noAutofit/>
          </a:bodyPr>
          <a:lstStyle/>
          <a:p>
            <a:r>
              <a:rPr lang="en-US" sz="1600" b="1">
                <a:solidFill>
                  <a:schemeClr val="tx1"/>
                </a:solidFill>
                <a:latin typeface="+mn-lt"/>
                <a:cs typeface="Arial" panose="020B0604020202020204" pitchFamily="34" charset="0"/>
              </a:rPr>
              <a:t>pwc.com</a:t>
            </a:r>
          </a:p>
        </p:txBody>
      </p:sp>
    </p:spTree>
    <p:extLst>
      <p:ext uri="{BB962C8B-B14F-4D97-AF65-F5344CB8AC3E}">
        <p14:creationId xmlns:p14="http://schemas.microsoft.com/office/powerpoint/2010/main" val="961864663"/>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clus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2F32-23D2-85EF-3071-5C6939DCE4A4}"/>
              </a:ext>
            </a:extLst>
          </p:cNvPr>
          <p:cNvSpPr>
            <a:spLocks noGrp="1"/>
          </p:cNvSpPr>
          <p:nvPr>
            <p:ph type="ctrTitle" hasCustomPrompt="1"/>
          </p:nvPr>
        </p:nvSpPr>
        <p:spPr>
          <a:xfrm>
            <a:off x="402431" y="1957425"/>
            <a:ext cx="5229304" cy="2441537"/>
          </a:xfrm>
        </p:spPr>
        <p:txBody>
          <a:bodyPr anchor="t" anchorCtr="0"/>
          <a:lstStyle>
            <a:lvl1pPr algn="l">
              <a:lnSpc>
                <a:spcPct val="80000"/>
              </a:lnSpc>
              <a:spcBef>
                <a:spcPts val="1200"/>
              </a:spcBef>
              <a:defRPr sz="6600">
                <a:solidFill>
                  <a:schemeClr val="tx1"/>
                </a:solidFill>
              </a:defRPr>
            </a:lvl1pPr>
          </a:lstStyle>
          <a:p>
            <a:r>
              <a:rPr lang="en-US"/>
              <a:t>Click to edit title</a:t>
            </a:r>
          </a:p>
        </p:txBody>
      </p:sp>
      <p:sp>
        <p:nvSpPr>
          <p:cNvPr id="8" name="Subtitle 2">
            <a:extLst>
              <a:ext uri="{FF2B5EF4-FFF2-40B4-BE49-F238E27FC236}">
                <a16:creationId xmlns:a16="http://schemas.microsoft.com/office/drawing/2014/main" id="{569CAC8B-F77D-45CC-57A9-E9AE5795949C}"/>
              </a:ext>
            </a:extLst>
          </p:cNvPr>
          <p:cNvSpPr>
            <a:spLocks noGrp="1"/>
          </p:cNvSpPr>
          <p:nvPr>
            <p:ph type="subTitle" idx="1"/>
          </p:nvPr>
        </p:nvSpPr>
        <p:spPr>
          <a:xfrm>
            <a:off x="6157914" y="1957425"/>
            <a:ext cx="4681536" cy="2441538"/>
          </a:xfrm>
        </p:spPr>
        <p:txBody>
          <a:bodyPr anchor="t" anchorCtr="0"/>
          <a:lstStyle>
            <a:lvl1pPr marL="0" indent="0" algn="l">
              <a:lnSpc>
                <a:spcPct val="125000"/>
              </a:lnSpc>
              <a:spcBef>
                <a:spcPts val="100"/>
              </a:spcBef>
              <a:spcAft>
                <a:spcPts val="0"/>
              </a:spcAft>
              <a:buNone/>
              <a:defRPr sz="2400" b="1">
                <a:solidFill>
                  <a:schemeClr val="tx1"/>
                </a:solidFill>
                <a:latin typeface="+mn-lt"/>
              </a:defRPr>
            </a:lvl1pPr>
            <a:lvl2pPr marL="0" indent="0" algn="l">
              <a:lnSpc>
                <a:spcPct val="100000"/>
              </a:lnSpc>
              <a:spcBef>
                <a:spcPts val="100"/>
              </a:spcBef>
              <a:buNone/>
              <a:defRPr sz="1400" b="1">
                <a:latin typeface="+mn-lt"/>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Box 10">
            <a:extLst>
              <a:ext uri="{FF2B5EF4-FFF2-40B4-BE49-F238E27FC236}">
                <a16:creationId xmlns:a16="http://schemas.microsoft.com/office/drawing/2014/main" id="{A1A70850-E861-F5DA-10A1-A92566AB983E}"/>
              </a:ext>
            </a:extLst>
          </p:cNvPr>
          <p:cNvSpPr txBox="1"/>
          <p:nvPr userDrawn="1"/>
        </p:nvSpPr>
        <p:spPr>
          <a:xfrm>
            <a:off x="402431" y="6216754"/>
            <a:ext cx="987450" cy="276999"/>
          </a:xfrm>
          <a:prstGeom prst="rect">
            <a:avLst/>
          </a:prstGeom>
          <a:noFill/>
        </p:spPr>
        <p:txBody>
          <a:bodyPr wrap="none" lIns="0" tIns="0" rIns="0" bIns="0" rtlCol="0">
            <a:noAutofit/>
          </a:bodyPr>
          <a:lstStyle/>
          <a:p>
            <a:r>
              <a:rPr lang="en-US" sz="1600" b="1">
                <a:solidFill>
                  <a:schemeClr val="tx1"/>
                </a:solidFill>
                <a:latin typeface="+mn-lt"/>
                <a:cs typeface="Arial" panose="020B0604020202020204" pitchFamily="34" charset="0"/>
              </a:rPr>
              <a:t>pwc.com</a:t>
            </a:r>
          </a:p>
        </p:txBody>
      </p:sp>
    </p:spTree>
    <p:extLst>
      <p:ext uri="{BB962C8B-B14F-4D97-AF65-F5344CB8AC3E}">
        <p14:creationId xmlns:p14="http://schemas.microsoft.com/office/powerpoint/2010/main" val="256323286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nclusion Photo 1">
    <p:spTree>
      <p:nvGrpSpPr>
        <p:cNvPr id="1" name=""/>
        <p:cNvGrpSpPr/>
        <p:nvPr/>
      </p:nvGrpSpPr>
      <p:grpSpPr>
        <a:xfrm>
          <a:off x="0" y="0"/>
          <a:ext cx="0" cy="0"/>
          <a:chOff x="0" y="0"/>
          <a:chExt cx="0" cy="0"/>
        </a:xfrm>
      </p:grpSpPr>
      <p:sp>
        <p:nvSpPr>
          <p:cNvPr id="5" name="Picture Placeholder 14">
            <a:extLst>
              <a:ext uri="{FF2B5EF4-FFF2-40B4-BE49-F238E27FC236}">
                <a16:creationId xmlns:a16="http://schemas.microsoft.com/office/drawing/2014/main" id="{0978934B-5525-9236-62EF-C2B06F0BCC18}"/>
              </a:ext>
              <a:ext uri="{C183D7F6-B498-43B3-948B-1728B52AA6E4}">
                <adec:decorative xmlns:adec="http://schemas.microsoft.com/office/drawing/2017/decorative" val="1"/>
              </a:ext>
            </a:extLst>
          </p:cNvPr>
          <p:cNvSpPr>
            <a:spLocks noGrp="1"/>
          </p:cNvSpPr>
          <p:nvPr>
            <p:ph type="pic" sz="quarter" idx="11"/>
          </p:nvPr>
        </p:nvSpPr>
        <p:spPr>
          <a:xfrm>
            <a:off x="413582" y="400050"/>
            <a:ext cx="11387893" cy="3484563"/>
          </a:xfrm>
          <a:solidFill>
            <a:schemeClr val="bg2"/>
          </a:solidFill>
        </p:spPr>
        <p:txBody>
          <a:bodyPr tIns="1554480"/>
          <a:lstStyle>
            <a:lvl1pPr algn="ctr">
              <a:defRPr/>
            </a:lvl1pPr>
          </a:lstStyle>
          <a:p>
            <a:r>
              <a:rPr lang="en-US"/>
              <a:t>Click icon to add picture</a:t>
            </a:r>
          </a:p>
        </p:txBody>
      </p:sp>
      <p:sp>
        <p:nvSpPr>
          <p:cNvPr id="2" name="Title 1">
            <a:extLst>
              <a:ext uri="{FF2B5EF4-FFF2-40B4-BE49-F238E27FC236}">
                <a16:creationId xmlns:a16="http://schemas.microsoft.com/office/drawing/2014/main" id="{5AEF2F32-23D2-85EF-3071-5C6939DCE4A4}"/>
              </a:ext>
            </a:extLst>
          </p:cNvPr>
          <p:cNvSpPr>
            <a:spLocks noGrp="1"/>
          </p:cNvSpPr>
          <p:nvPr>
            <p:ph type="ctrTitle" hasCustomPrompt="1"/>
          </p:nvPr>
        </p:nvSpPr>
        <p:spPr>
          <a:xfrm>
            <a:off x="413582" y="4410115"/>
            <a:ext cx="5630031" cy="1541462"/>
          </a:xfrm>
        </p:spPr>
        <p:txBody>
          <a:bodyPr anchor="t" anchorCtr="0"/>
          <a:lstStyle>
            <a:lvl1pPr algn="l">
              <a:lnSpc>
                <a:spcPct val="80000"/>
              </a:lnSpc>
              <a:spcBef>
                <a:spcPts val="1200"/>
              </a:spcBef>
              <a:defRPr sz="6600">
                <a:solidFill>
                  <a:schemeClr val="tx1"/>
                </a:solidFill>
              </a:defRPr>
            </a:lvl1pPr>
          </a:lstStyle>
          <a:p>
            <a:r>
              <a:rPr lang="en-US"/>
              <a:t>Click to edit title</a:t>
            </a:r>
          </a:p>
        </p:txBody>
      </p:sp>
      <p:sp>
        <p:nvSpPr>
          <p:cNvPr id="8" name="Subtitle 2">
            <a:extLst>
              <a:ext uri="{FF2B5EF4-FFF2-40B4-BE49-F238E27FC236}">
                <a16:creationId xmlns:a16="http://schemas.microsoft.com/office/drawing/2014/main" id="{569CAC8B-F77D-45CC-57A9-E9AE5795949C}"/>
              </a:ext>
            </a:extLst>
          </p:cNvPr>
          <p:cNvSpPr>
            <a:spLocks noGrp="1"/>
          </p:cNvSpPr>
          <p:nvPr>
            <p:ph type="subTitle" idx="1"/>
          </p:nvPr>
        </p:nvSpPr>
        <p:spPr>
          <a:xfrm>
            <a:off x="7119939" y="4410114"/>
            <a:ext cx="4681536" cy="1541463"/>
          </a:xfrm>
        </p:spPr>
        <p:txBody>
          <a:bodyPr anchor="t" anchorCtr="0"/>
          <a:lstStyle>
            <a:lvl1pPr marL="0" indent="0" algn="l">
              <a:lnSpc>
                <a:spcPct val="125000"/>
              </a:lnSpc>
              <a:spcBef>
                <a:spcPts val="100"/>
              </a:spcBef>
              <a:spcAft>
                <a:spcPts val="0"/>
              </a:spcAft>
              <a:buNone/>
              <a:defRPr sz="2400" b="1">
                <a:solidFill>
                  <a:schemeClr val="tx1"/>
                </a:solidFill>
                <a:latin typeface="+mn-lt"/>
              </a:defRPr>
            </a:lvl1pPr>
            <a:lvl2pPr marL="0" indent="0" algn="l">
              <a:lnSpc>
                <a:spcPct val="100000"/>
              </a:lnSpc>
              <a:spcBef>
                <a:spcPts val="100"/>
              </a:spcBef>
              <a:buNone/>
              <a:defRPr sz="1400" b="1">
                <a:latin typeface="+mn-lt"/>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Box 10">
            <a:extLst>
              <a:ext uri="{FF2B5EF4-FFF2-40B4-BE49-F238E27FC236}">
                <a16:creationId xmlns:a16="http://schemas.microsoft.com/office/drawing/2014/main" id="{A1A70850-E861-F5DA-10A1-A92566AB983E}"/>
              </a:ext>
            </a:extLst>
          </p:cNvPr>
          <p:cNvSpPr txBox="1"/>
          <p:nvPr userDrawn="1"/>
        </p:nvSpPr>
        <p:spPr>
          <a:xfrm>
            <a:off x="402431" y="6216754"/>
            <a:ext cx="987450" cy="276999"/>
          </a:xfrm>
          <a:prstGeom prst="rect">
            <a:avLst/>
          </a:prstGeom>
          <a:noFill/>
        </p:spPr>
        <p:txBody>
          <a:bodyPr wrap="none" lIns="0" tIns="0" rIns="0" bIns="0" rtlCol="0">
            <a:noAutofit/>
          </a:bodyPr>
          <a:lstStyle/>
          <a:p>
            <a:r>
              <a:rPr lang="en-US" sz="1600" b="1">
                <a:solidFill>
                  <a:schemeClr val="tx1"/>
                </a:solidFill>
                <a:latin typeface="+mn-lt"/>
                <a:cs typeface="Arial" panose="020B0604020202020204" pitchFamily="34" charset="0"/>
              </a:rPr>
              <a:t>pwc.com</a:t>
            </a:r>
          </a:p>
        </p:txBody>
      </p:sp>
    </p:spTree>
    <p:extLst>
      <p:ext uri="{BB962C8B-B14F-4D97-AF65-F5344CB8AC3E}">
        <p14:creationId xmlns:p14="http://schemas.microsoft.com/office/powerpoint/2010/main" val="4225202532"/>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clusion 5">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1873B9CA-C271-768C-0B16-88845540153B}"/>
              </a:ext>
            </a:extLst>
          </p:cNvPr>
          <p:cNvPicPr/>
          <p:nvPr userDrawn="1"/>
        </p:nvPicPr>
        <p:blipFill>
          <a:blip r:embed="rId2" cstate="print"/>
          <a:stretch>
            <a:fillRect/>
          </a:stretch>
        </p:blipFill>
        <p:spPr>
          <a:xfrm>
            <a:off x="0" y="0"/>
            <a:ext cx="12188952" cy="6858000"/>
          </a:xfrm>
          <a:prstGeom prst="rect">
            <a:avLst/>
          </a:prstGeom>
        </p:spPr>
      </p:pic>
      <p:sp>
        <p:nvSpPr>
          <p:cNvPr id="9" name="Title Placeholder 1">
            <a:extLst>
              <a:ext uri="{FF2B5EF4-FFF2-40B4-BE49-F238E27FC236}">
                <a16:creationId xmlns:a16="http://schemas.microsoft.com/office/drawing/2014/main" id="{0FCB0834-B748-0F65-C02A-23EC83C03DC2}"/>
              </a:ext>
            </a:extLst>
          </p:cNvPr>
          <p:cNvSpPr>
            <a:spLocks noGrp="1"/>
          </p:cNvSpPr>
          <p:nvPr>
            <p:ph type="title"/>
          </p:nvPr>
        </p:nvSpPr>
        <p:spPr>
          <a:xfrm>
            <a:off x="397666" y="402337"/>
            <a:ext cx="6606383" cy="915288"/>
          </a:xfrm>
          <a:prstGeom prst="rect">
            <a:avLst/>
          </a:prstGeom>
        </p:spPr>
        <p:txBody>
          <a:bodyPr vert="horz" lIns="0" tIns="0" rIns="0" bIns="0" rtlCol="0" anchor="t" anchorCtr="0">
            <a:noAutofit/>
          </a:bodyPr>
          <a:lstStyle/>
          <a:p>
            <a:r>
              <a:rPr lang="en-US"/>
              <a:t>Click to edit Master title style</a:t>
            </a:r>
          </a:p>
        </p:txBody>
      </p:sp>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397665" y="1946276"/>
            <a:ext cx="9482935" cy="3992562"/>
          </a:xfrm>
        </p:spPr>
        <p:txBody>
          <a:bodyPr/>
          <a:lstStyle>
            <a:lvl1pPr>
              <a:spcAft>
                <a:spcPts val="1200"/>
              </a:spcAft>
              <a:defRPr sz="1400"/>
            </a:lvl1pPr>
            <a:lvl2pPr>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0556A229-FEBB-D152-453C-CB7311E22927}"/>
              </a:ext>
            </a:extLst>
          </p:cNvPr>
          <p:cNvSpPr txBox="1"/>
          <p:nvPr userDrawn="1"/>
        </p:nvSpPr>
        <p:spPr>
          <a:xfrm>
            <a:off x="402431" y="6216754"/>
            <a:ext cx="987450" cy="276999"/>
          </a:xfrm>
          <a:prstGeom prst="rect">
            <a:avLst/>
          </a:prstGeom>
          <a:noFill/>
        </p:spPr>
        <p:txBody>
          <a:bodyPr wrap="none" lIns="0" tIns="0" rIns="0" bIns="0" rtlCol="0">
            <a:noAutofit/>
          </a:bodyPr>
          <a:lstStyle/>
          <a:p>
            <a:r>
              <a:rPr lang="en-US" sz="1600" b="1">
                <a:solidFill>
                  <a:schemeClr val="tx1"/>
                </a:solidFill>
                <a:latin typeface="+mn-lt"/>
                <a:cs typeface="Arial" panose="020B0604020202020204" pitchFamily="34" charset="0"/>
              </a:rPr>
              <a:t>pwc.com</a:t>
            </a:r>
          </a:p>
        </p:txBody>
      </p:sp>
    </p:spTree>
    <p:extLst>
      <p:ext uri="{BB962C8B-B14F-4D97-AF65-F5344CB8AC3E}">
        <p14:creationId xmlns:p14="http://schemas.microsoft.com/office/powerpoint/2010/main" val="368046155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7E41F5-DD37-DB45-FC81-6078FAA35748}"/>
              </a:ext>
            </a:extLst>
          </p:cNvPr>
          <p:cNvSpPr>
            <a:spLocks noGrp="1"/>
          </p:cNvSpPr>
          <p:nvPr>
            <p:ph idx="1"/>
          </p:nvPr>
        </p:nvSpPr>
        <p:spPr>
          <a:xfrm>
            <a:off x="5199063" y="400050"/>
            <a:ext cx="6602413" cy="5653088"/>
          </a:xfrm>
        </p:spPr>
        <p:txBody>
          <a:bodyPr/>
          <a:lstStyle>
            <a:lvl1pPr>
              <a:spcAft>
                <a:spcPts val="1200"/>
              </a:spcAft>
              <a:defRPr sz="1400"/>
            </a:lvl1pPr>
            <a:lvl2pPr>
              <a:defRPr sz="1200">
                <a:latin typeface="+mj-lt"/>
              </a:defRPr>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0FCB0834-B748-0F65-C02A-23EC83C03DC2}"/>
              </a:ext>
            </a:extLst>
          </p:cNvPr>
          <p:cNvSpPr>
            <a:spLocks noGrp="1"/>
          </p:cNvSpPr>
          <p:nvPr>
            <p:ph type="title"/>
          </p:nvPr>
        </p:nvSpPr>
        <p:spPr>
          <a:xfrm>
            <a:off x="397667" y="3998913"/>
            <a:ext cx="3840957" cy="1425575"/>
          </a:xfrm>
          <a:prstGeom prst="rect">
            <a:avLst/>
          </a:prstGeom>
        </p:spPr>
        <p:txBody>
          <a:bodyPr vert="horz" lIns="0" tIns="0" rIns="0" bIns="0" rtlCol="0" anchor="t" anchorCtr="0">
            <a:noAutofit/>
          </a:bodyPr>
          <a:lstStyle/>
          <a:p>
            <a:r>
              <a:rPr lang="en-US"/>
              <a:t>Click to edit Master title style</a:t>
            </a:r>
          </a:p>
        </p:txBody>
      </p:sp>
      <p:sp>
        <p:nvSpPr>
          <p:cNvPr id="4" name="Slide Number Placeholder 13">
            <a:extLst>
              <a:ext uri="{FF2B5EF4-FFF2-40B4-BE49-F238E27FC236}">
                <a16:creationId xmlns:a16="http://schemas.microsoft.com/office/drawing/2014/main" id="{83F37CB8-4B0C-85FD-979D-0EFBFDE2A1FF}"/>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ctr">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
        <p:nvSpPr>
          <p:cNvPr id="5" name="Footer Placeholder 4">
            <a:extLst>
              <a:ext uri="{FF2B5EF4-FFF2-40B4-BE49-F238E27FC236}">
                <a16:creationId xmlns:a16="http://schemas.microsoft.com/office/drawing/2014/main" id="{C8EC9C41-CB60-9C3F-4A21-4DCCF3B44001}"/>
              </a:ext>
            </a:extLst>
          </p:cNvPr>
          <p:cNvSpPr>
            <a:spLocks noGrp="1"/>
          </p:cNvSpPr>
          <p:nvPr>
            <p:ph type="ftr" sz="quarter" idx="3"/>
          </p:nvPr>
        </p:nvSpPr>
        <p:spPr>
          <a:xfrm>
            <a:off x="1066800" y="6497441"/>
            <a:ext cx="3447482" cy="161583"/>
          </a:xfrm>
          <a:prstGeom prst="rect">
            <a:avLst/>
          </a:prstGeom>
        </p:spPr>
        <p:txBody>
          <a:bodyPr vert="horz" wrap="square" lIns="0" tIns="0" rIns="0" bIns="0" rtlCol="0" anchor="ctr">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Tree>
    <p:extLst>
      <p:ext uri="{BB962C8B-B14F-4D97-AF65-F5344CB8AC3E}">
        <p14:creationId xmlns:p14="http://schemas.microsoft.com/office/powerpoint/2010/main" val="4255183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E8D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9E65-4ABC-F7FC-FCE0-B29255497D5B}"/>
              </a:ext>
            </a:extLst>
          </p:cNvPr>
          <p:cNvSpPr>
            <a:spLocks noGrp="1"/>
          </p:cNvSpPr>
          <p:nvPr>
            <p:ph type="title"/>
          </p:nvPr>
        </p:nvSpPr>
        <p:spPr>
          <a:xfrm>
            <a:off x="397772" y="3459958"/>
            <a:ext cx="5645841" cy="2593275"/>
          </a:xfrm>
        </p:spPr>
        <p:txBody>
          <a:bodyPr anchor="b" anchorCtr="0"/>
          <a:lstStyle>
            <a:lvl1pPr>
              <a:lnSpc>
                <a:spcPct val="80000"/>
              </a:lnSpc>
              <a:spcBef>
                <a:spcPts val="1400"/>
              </a:spcBef>
              <a:defRPr sz="4800" b="0"/>
            </a:lvl1pPr>
          </a:lstStyle>
          <a:p>
            <a:r>
              <a:rPr lang="en-US"/>
              <a:t>Click to edit Master title style</a:t>
            </a:r>
          </a:p>
        </p:txBody>
      </p:sp>
      <p:sp>
        <p:nvSpPr>
          <p:cNvPr id="3" name="Text Placeholder 2">
            <a:extLst>
              <a:ext uri="{FF2B5EF4-FFF2-40B4-BE49-F238E27FC236}">
                <a16:creationId xmlns:a16="http://schemas.microsoft.com/office/drawing/2014/main" id="{B2BDD4AC-270A-4483-7315-655B46AA98C3}"/>
              </a:ext>
            </a:extLst>
          </p:cNvPr>
          <p:cNvSpPr>
            <a:spLocks noGrp="1"/>
          </p:cNvSpPr>
          <p:nvPr>
            <p:ph type="body" idx="1" hasCustomPrompt="1"/>
          </p:nvPr>
        </p:nvSpPr>
        <p:spPr>
          <a:xfrm>
            <a:off x="8193823" y="572408"/>
            <a:ext cx="3462095" cy="4308872"/>
          </a:xfrm>
        </p:spPr>
        <p:txBody>
          <a:bodyPr wrap="square">
            <a:spAutoFit/>
          </a:bodyPr>
          <a:lstStyle>
            <a:lvl1pPr marL="0" indent="0" algn="r">
              <a:lnSpc>
                <a:spcPct val="80000"/>
              </a:lnSpc>
              <a:spcBef>
                <a:spcPts val="0"/>
              </a:spcBef>
              <a:spcAft>
                <a:spcPts val="0"/>
              </a:spcAft>
              <a:buNone/>
              <a:defRPr sz="35000" b="0" kern="100" spc="-50" baseline="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
        <p:nvSpPr>
          <p:cNvPr id="6" name="Footer Placeholder 4">
            <a:extLst>
              <a:ext uri="{FF2B5EF4-FFF2-40B4-BE49-F238E27FC236}">
                <a16:creationId xmlns:a16="http://schemas.microsoft.com/office/drawing/2014/main" id="{8A3789D3-8936-6361-B279-04482E5DA052}"/>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7" name="Slide Number Placeholder 13">
            <a:extLst>
              <a:ext uri="{FF2B5EF4-FFF2-40B4-BE49-F238E27FC236}">
                <a16:creationId xmlns:a16="http://schemas.microsoft.com/office/drawing/2014/main" id="{D2CF944E-CA0D-78C4-2738-7FF65A3C61DE}"/>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6097949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74E594-75BC-BB21-5CB5-2ECACC5760F1}"/>
              </a:ext>
            </a:extLst>
          </p:cNvPr>
          <p:cNvSpPr>
            <a:spLocks noGrp="1"/>
          </p:cNvSpPr>
          <p:nvPr>
            <p:ph type="title"/>
          </p:nvPr>
        </p:nvSpPr>
        <p:spPr>
          <a:xfrm>
            <a:off x="397772" y="3459958"/>
            <a:ext cx="5645841" cy="2593275"/>
          </a:xfrm>
        </p:spPr>
        <p:txBody>
          <a:bodyPr anchor="b" anchorCtr="0"/>
          <a:lstStyle>
            <a:lvl1pPr>
              <a:lnSpc>
                <a:spcPct val="80000"/>
              </a:lnSpc>
              <a:spcBef>
                <a:spcPts val="1400"/>
              </a:spcBef>
              <a:defRPr sz="4800" b="0"/>
            </a:lvl1pPr>
          </a:lstStyle>
          <a:p>
            <a:r>
              <a:rPr lang="en-US"/>
              <a:t>Click to edit Master title style</a:t>
            </a:r>
          </a:p>
        </p:txBody>
      </p:sp>
      <p:sp>
        <p:nvSpPr>
          <p:cNvPr id="3" name="Text Placeholder 2">
            <a:extLst>
              <a:ext uri="{FF2B5EF4-FFF2-40B4-BE49-F238E27FC236}">
                <a16:creationId xmlns:a16="http://schemas.microsoft.com/office/drawing/2014/main" id="{B2BDD4AC-270A-4483-7315-655B46AA98C3}"/>
              </a:ext>
            </a:extLst>
          </p:cNvPr>
          <p:cNvSpPr>
            <a:spLocks noGrp="1"/>
          </p:cNvSpPr>
          <p:nvPr>
            <p:ph type="body" idx="1" hasCustomPrompt="1"/>
          </p:nvPr>
        </p:nvSpPr>
        <p:spPr>
          <a:xfrm>
            <a:off x="8193823" y="576072"/>
            <a:ext cx="3462095" cy="4308872"/>
          </a:xfrm>
        </p:spPr>
        <p:txBody>
          <a:bodyPr wrap="square">
            <a:spAutoFit/>
          </a:bodyPr>
          <a:lstStyle>
            <a:lvl1pPr marL="0" indent="0" algn="r">
              <a:lnSpc>
                <a:spcPct val="80000"/>
              </a:lnSpc>
              <a:spcBef>
                <a:spcPts val="0"/>
              </a:spcBef>
              <a:spcAft>
                <a:spcPts val="0"/>
              </a:spcAft>
              <a:buNone/>
              <a:defRPr sz="35000" b="0" kern="100" spc="-50" baseline="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
        <p:nvSpPr>
          <p:cNvPr id="5" name="Footer Placeholder 4">
            <a:extLst>
              <a:ext uri="{FF2B5EF4-FFF2-40B4-BE49-F238E27FC236}">
                <a16:creationId xmlns:a16="http://schemas.microsoft.com/office/drawing/2014/main" id="{14843C2F-D12F-B2E4-1020-42BB1F404EEB}"/>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6" name="Slide Number Placeholder 13">
            <a:extLst>
              <a:ext uri="{FF2B5EF4-FFF2-40B4-BE49-F238E27FC236}">
                <a16:creationId xmlns:a16="http://schemas.microsoft.com/office/drawing/2014/main" id="{78D8C702-FC4B-D3F7-8D51-D2B3DFBA1CCE}"/>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Tree>
    <p:extLst>
      <p:ext uri="{BB962C8B-B14F-4D97-AF65-F5344CB8AC3E}">
        <p14:creationId xmlns:p14="http://schemas.microsoft.com/office/powerpoint/2010/main" val="395478304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76F3C9F-EC62-EBDF-1C3D-8A056C6E2E05}"/>
              </a:ext>
            </a:extLst>
          </p:cNvPr>
          <p:cNvGraphicFramePr>
            <a:graphicFrameLocks noChangeAspect="1"/>
          </p:cNvGraphicFramePr>
          <p:nvPr userDrawn="1">
            <p:custDataLst>
              <p:tags r:id="rId71"/>
            </p:custDataLst>
            <p:extLst>
              <p:ext uri="{D42A27DB-BD31-4B8C-83A1-F6EECF244321}">
                <p14:modId xmlns:p14="http://schemas.microsoft.com/office/powerpoint/2010/main" val="337556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2" imgW="425" imgH="426" progId="TCLayout.ActiveDocument.1">
                  <p:embed/>
                </p:oleObj>
              </mc:Choice>
              <mc:Fallback>
                <p:oleObj name="think-cell Slide" r:id="rId72" imgW="425" imgH="426" progId="TCLayout.ActiveDocument.1">
                  <p:embed/>
                  <p:pic>
                    <p:nvPicPr>
                      <p:cNvPr id="5" name="think-cell data - do not delete" hidden="1">
                        <a:extLst>
                          <a:ext uri="{FF2B5EF4-FFF2-40B4-BE49-F238E27FC236}">
                            <a16:creationId xmlns:a16="http://schemas.microsoft.com/office/drawing/2014/main" id="{E76F3C9F-EC62-EBDF-1C3D-8A056C6E2E05}"/>
                          </a:ext>
                        </a:extLst>
                      </p:cNvPr>
                      <p:cNvPicPr/>
                      <p:nvPr/>
                    </p:nvPicPr>
                    <p:blipFill>
                      <a:blip r:embed="rId7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F494A4F-D3DB-0774-9A49-3731CB00A89B}"/>
              </a:ext>
            </a:extLst>
          </p:cNvPr>
          <p:cNvSpPr>
            <a:spLocks noGrp="1"/>
          </p:cNvSpPr>
          <p:nvPr>
            <p:ph type="title"/>
          </p:nvPr>
        </p:nvSpPr>
        <p:spPr>
          <a:xfrm>
            <a:off x="397667" y="402336"/>
            <a:ext cx="5645946" cy="1295399"/>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C66E56D0-2D08-E67F-5DF1-B3B408351D90}"/>
              </a:ext>
            </a:extLst>
          </p:cNvPr>
          <p:cNvSpPr>
            <a:spLocks noGrp="1"/>
          </p:cNvSpPr>
          <p:nvPr>
            <p:ph type="body" idx="1"/>
          </p:nvPr>
        </p:nvSpPr>
        <p:spPr>
          <a:xfrm>
            <a:off x="397668" y="1953895"/>
            <a:ext cx="6606382" cy="398494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596148DB-FA68-371C-8BF4-E293FC9AFA61}"/>
              </a:ext>
            </a:extLst>
          </p:cNvPr>
          <p:cNvSpPr>
            <a:spLocks noGrp="1"/>
          </p:cNvSpPr>
          <p:nvPr>
            <p:ph type="ftr" sz="quarter" idx="3"/>
          </p:nvPr>
        </p:nvSpPr>
        <p:spPr>
          <a:xfrm>
            <a:off x="1066800" y="6497441"/>
            <a:ext cx="8814816" cy="161583"/>
          </a:xfrm>
          <a:prstGeom prst="rect">
            <a:avLst/>
          </a:prstGeom>
        </p:spPr>
        <p:txBody>
          <a:bodyPr vert="horz" wrap="square" lIns="0" tIns="0" rIns="0" bIns="0" rtlCol="0" anchor="b" anchorCtr="0">
            <a:spAutoFit/>
          </a:bodyPr>
          <a:lstStyle>
            <a:lvl1pPr algn="l">
              <a:defRPr sz="1050" b="0">
                <a:solidFill>
                  <a:sysClr val="windowText" lastClr="000000"/>
                </a:solidFill>
                <a:latin typeface="+mn-lt"/>
                <a:cs typeface="Arial" panose="020B0604020202020204" pitchFamily="34" charset="0"/>
              </a:defRPr>
            </a:lvl1pPr>
          </a:lstStyle>
          <a:p>
            <a:r>
              <a:rPr lang="en-US"/>
              <a:t>Juni 2025</a:t>
            </a:r>
          </a:p>
        </p:txBody>
      </p:sp>
      <p:sp>
        <p:nvSpPr>
          <p:cNvPr id="75" name="TextBox 74">
            <a:extLst>
              <a:ext uri="{FF2B5EF4-FFF2-40B4-BE49-F238E27FC236}">
                <a16:creationId xmlns:a16="http://schemas.microsoft.com/office/drawing/2014/main" id="{C49942D6-F832-B4B1-76C2-4932E26F77DC}"/>
              </a:ext>
            </a:extLst>
          </p:cNvPr>
          <p:cNvSpPr txBox="1"/>
          <p:nvPr userDrawn="1"/>
        </p:nvSpPr>
        <p:spPr>
          <a:xfrm>
            <a:off x="394728" y="6497441"/>
            <a:ext cx="431483" cy="161583"/>
          </a:xfrm>
          <a:prstGeom prst="rect">
            <a:avLst/>
          </a:prstGeom>
          <a:noFill/>
        </p:spPr>
        <p:txBody>
          <a:bodyPr wrap="square" lIns="0" tIns="0" rIns="0" bIns="0" rtlCol="0">
            <a:spAutoFit/>
          </a:bodyPr>
          <a:lstStyle/>
          <a:p>
            <a:pPr algn="l"/>
            <a:r>
              <a:rPr lang="en-US" sz="1050" b="1">
                <a:solidFill>
                  <a:schemeClr val="tx1"/>
                </a:solidFill>
              </a:rPr>
              <a:t>PwC</a:t>
            </a:r>
          </a:p>
        </p:txBody>
      </p:sp>
      <p:sp>
        <p:nvSpPr>
          <p:cNvPr id="9" name="Slide Number Placeholder 13">
            <a:extLst>
              <a:ext uri="{FF2B5EF4-FFF2-40B4-BE49-F238E27FC236}">
                <a16:creationId xmlns:a16="http://schemas.microsoft.com/office/drawing/2014/main" id="{E24FE0F2-07AD-8A4E-A9FB-C7018A821F6E}"/>
              </a:ext>
            </a:extLst>
          </p:cNvPr>
          <p:cNvSpPr>
            <a:spLocks noGrp="1"/>
          </p:cNvSpPr>
          <p:nvPr>
            <p:ph type="sldNum" sz="quarter" idx="4"/>
          </p:nvPr>
        </p:nvSpPr>
        <p:spPr>
          <a:xfrm>
            <a:off x="11503818" y="6501384"/>
            <a:ext cx="298209" cy="161583"/>
          </a:xfrm>
          <a:prstGeom prst="rect">
            <a:avLst/>
          </a:prstGeom>
        </p:spPr>
        <p:txBody>
          <a:bodyPr vert="horz" wrap="square" lIns="0" tIns="0" rIns="0" bIns="0" rtlCol="0" anchor="b" anchorCtr="0">
            <a:spAutoFit/>
          </a:bodyPr>
          <a:lstStyle>
            <a:lvl1pPr algn="r">
              <a:defRPr sz="1050">
                <a:solidFill>
                  <a:schemeClr val="tx1"/>
                </a:solidFill>
                <a:latin typeface="+mn-lt"/>
                <a:cs typeface="Arial" panose="020B0604020202020204" pitchFamily="34" charset="0"/>
              </a:defRPr>
            </a:lvl1pPr>
          </a:lstStyle>
          <a:p>
            <a:fld id="{3E6AC032-1535-134B-A583-D5E1DDD0D167}" type="slidenum">
              <a:rPr lang="en-US" smtClean="0"/>
              <a:pPr/>
              <a:t>‹#›</a:t>
            </a:fld>
            <a:endParaRPr lang="en-US"/>
          </a:p>
        </p:txBody>
      </p:sp>
      <p:sp>
        <p:nvSpPr>
          <p:cNvPr id="72" name="Date Placeholder 71">
            <a:extLst>
              <a:ext uri="{FF2B5EF4-FFF2-40B4-BE49-F238E27FC236}">
                <a16:creationId xmlns:a16="http://schemas.microsoft.com/office/drawing/2014/main" id="{DAB00A56-EB9F-33C3-88B3-D8EB0A54BA49}"/>
              </a:ext>
            </a:extLst>
          </p:cNvPr>
          <p:cNvSpPr>
            <a:spLocks noGrp="1"/>
          </p:cNvSpPr>
          <p:nvPr>
            <p:ph type="dt" sz="half" idx="2"/>
          </p:nvPr>
        </p:nvSpPr>
        <p:spPr>
          <a:xfrm>
            <a:off x="5265850" y="7056786"/>
            <a:ext cx="2743200" cy="161583"/>
          </a:xfrm>
          <a:prstGeom prst="rect">
            <a:avLst/>
          </a:prstGeom>
        </p:spPr>
        <p:txBody>
          <a:bodyPr vert="horz" lIns="0" tIns="0" rIns="0" bIns="0" rtlCol="0" anchor="ctr">
            <a:spAutoFit/>
          </a:bodyPr>
          <a:lstStyle>
            <a:lvl1pPr algn="l">
              <a:defRPr sz="1050">
                <a:solidFill>
                  <a:schemeClr val="tx1"/>
                </a:solidFill>
              </a:defRPr>
            </a:lvl1pPr>
          </a:lstStyle>
          <a:p>
            <a:endParaRPr lang="en-US"/>
          </a:p>
        </p:txBody>
      </p:sp>
    </p:spTree>
    <p:extLst>
      <p:ext uri="{BB962C8B-B14F-4D97-AF65-F5344CB8AC3E}">
        <p14:creationId xmlns:p14="http://schemas.microsoft.com/office/powerpoint/2010/main" val="164305832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683" r:id="rId3"/>
    <p:sldLayoutId id="2147483743" r:id="rId4"/>
    <p:sldLayoutId id="2147483744" r:id="rId5"/>
    <p:sldLayoutId id="2147483745" r:id="rId6"/>
    <p:sldLayoutId id="2147483746" r:id="rId7"/>
    <p:sldLayoutId id="2147483651" r:id="rId8"/>
    <p:sldLayoutId id="2147483659" r:id="rId9"/>
    <p:sldLayoutId id="2147483660" r:id="rId10"/>
    <p:sldLayoutId id="2147483733" r:id="rId11"/>
    <p:sldLayoutId id="2147483738" r:id="rId12"/>
    <p:sldLayoutId id="2147483739" r:id="rId13"/>
    <p:sldLayoutId id="2147483741" r:id="rId14"/>
    <p:sldLayoutId id="2147483740" r:id="rId15"/>
    <p:sldLayoutId id="2147483696" r:id="rId16"/>
    <p:sldLayoutId id="2147483697" r:id="rId17"/>
    <p:sldLayoutId id="2147483723" r:id="rId18"/>
    <p:sldLayoutId id="2147483724" r:id="rId19"/>
    <p:sldLayoutId id="2147483702" r:id="rId20"/>
    <p:sldLayoutId id="2147483684" r:id="rId21"/>
    <p:sldLayoutId id="2147483703" r:id="rId22"/>
    <p:sldLayoutId id="2147483704" r:id="rId23"/>
    <p:sldLayoutId id="2147483705" r:id="rId24"/>
    <p:sldLayoutId id="2147483685" r:id="rId25"/>
    <p:sldLayoutId id="2147483706" r:id="rId26"/>
    <p:sldLayoutId id="2147483719" r:id="rId27"/>
    <p:sldLayoutId id="2147483717" r:id="rId28"/>
    <p:sldLayoutId id="2147483718" r:id="rId29"/>
    <p:sldLayoutId id="2147483707" r:id="rId30"/>
    <p:sldLayoutId id="2147483708" r:id="rId31"/>
    <p:sldLayoutId id="2147483709" r:id="rId32"/>
    <p:sldLayoutId id="2147483686" r:id="rId33"/>
    <p:sldLayoutId id="2147483722" r:id="rId34"/>
    <p:sldLayoutId id="2147483721" r:id="rId35"/>
    <p:sldLayoutId id="2147483714" r:id="rId36"/>
    <p:sldLayoutId id="2147483710" r:id="rId37"/>
    <p:sldLayoutId id="2147483711" r:id="rId38"/>
    <p:sldLayoutId id="2147483687" r:id="rId39"/>
    <p:sldLayoutId id="2147483713" r:id="rId40"/>
    <p:sldLayoutId id="2147483662" r:id="rId41"/>
    <p:sldLayoutId id="2147483699" r:id="rId42"/>
    <p:sldLayoutId id="2147483663" r:id="rId43"/>
    <p:sldLayoutId id="2147483689" r:id="rId44"/>
    <p:sldLayoutId id="2147483664" r:id="rId45"/>
    <p:sldLayoutId id="2147483690" r:id="rId46"/>
    <p:sldLayoutId id="2147483691" r:id="rId47"/>
    <p:sldLayoutId id="2147483692" r:id="rId48"/>
    <p:sldLayoutId id="2147483671" r:id="rId49"/>
    <p:sldLayoutId id="2147483700" r:id="rId50"/>
    <p:sldLayoutId id="2147483701" r:id="rId51"/>
    <p:sldLayoutId id="2147483693" r:id="rId52"/>
    <p:sldLayoutId id="2147483694" r:id="rId53"/>
    <p:sldLayoutId id="2147483673" r:id="rId54"/>
    <p:sldLayoutId id="2147483676" r:id="rId55"/>
    <p:sldLayoutId id="2147483715" r:id="rId56"/>
    <p:sldLayoutId id="2147483716" r:id="rId57"/>
    <p:sldLayoutId id="2147483678" r:id="rId58"/>
    <p:sldLayoutId id="2147483679" r:id="rId59"/>
    <p:sldLayoutId id="2147483680" r:id="rId60"/>
    <p:sldLayoutId id="2147483666" r:id="rId61"/>
    <p:sldLayoutId id="2147483720" r:id="rId62"/>
    <p:sldLayoutId id="2147483654" r:id="rId63"/>
    <p:sldLayoutId id="2147483655" r:id="rId64"/>
    <p:sldLayoutId id="2147483681" r:id="rId65"/>
    <p:sldLayoutId id="2147483725" r:id="rId66"/>
    <p:sldLayoutId id="2147483726" r:id="rId67"/>
    <p:sldLayoutId id="2147483727" r:id="rId68"/>
    <p:sldLayoutId id="2147483742" r:id="rId69"/>
  </p:sldLayoutIdLst>
  <p:hf hdr="0" dt="0"/>
  <p:txStyles>
    <p:title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 userDrawn="1">
          <p15:clr>
            <a:srgbClr val="F26B43"/>
          </p15:clr>
        </p15:guide>
        <p15:guide id="3" pos="252" userDrawn="1">
          <p15:clr>
            <a:srgbClr val="F26B43"/>
          </p15:clr>
        </p15:guide>
        <p15:guide id="4" pos="7434" userDrawn="1">
          <p15:clr>
            <a:srgbClr val="F26B43"/>
          </p15:clr>
        </p15:guide>
        <p15:guide id="11" orient="horz" pos="4065" userDrawn="1">
          <p15:clr>
            <a:srgbClr val="F26B43"/>
          </p15:clr>
        </p15:guide>
        <p15:guide id="12" pos="786" userDrawn="1">
          <p15:clr>
            <a:srgbClr val="F26B43"/>
          </p15:clr>
        </p15:guide>
        <p15:guide id="13" pos="858" userDrawn="1">
          <p15:clr>
            <a:srgbClr val="F26B43"/>
          </p15:clr>
        </p15:guide>
        <p15:guide id="14" pos="1391" userDrawn="1">
          <p15:clr>
            <a:srgbClr val="F26B43"/>
          </p15:clr>
        </p15:guide>
        <p15:guide id="15" pos="1461" userDrawn="1">
          <p15:clr>
            <a:srgbClr val="F26B43"/>
          </p15:clr>
        </p15:guide>
        <p15:guide id="16" pos="1994" userDrawn="1">
          <p15:clr>
            <a:srgbClr val="F26B43"/>
          </p15:clr>
        </p15:guide>
        <p15:guide id="17" pos="2067" userDrawn="1">
          <p15:clr>
            <a:srgbClr val="F26B43"/>
          </p15:clr>
        </p15:guide>
        <p15:guide id="18" pos="2600" userDrawn="1">
          <p15:clr>
            <a:srgbClr val="F26B43"/>
          </p15:clr>
        </p15:guide>
        <p15:guide id="19" pos="2670" userDrawn="1">
          <p15:clr>
            <a:srgbClr val="F26B43"/>
          </p15:clr>
        </p15:guide>
        <p15:guide id="20" pos="3204" userDrawn="1">
          <p15:clr>
            <a:srgbClr val="F26B43"/>
          </p15:clr>
        </p15:guide>
        <p15:guide id="21" pos="3275" userDrawn="1">
          <p15:clr>
            <a:srgbClr val="F26B43"/>
          </p15:clr>
        </p15:guide>
        <p15:guide id="22" pos="3807" userDrawn="1">
          <p15:clr>
            <a:srgbClr val="F26B43"/>
          </p15:clr>
        </p15:guide>
        <p15:guide id="23" pos="3879" userDrawn="1">
          <p15:clr>
            <a:srgbClr val="F26B43"/>
          </p15:clr>
        </p15:guide>
        <p15:guide id="24" pos="4412" userDrawn="1">
          <p15:clr>
            <a:srgbClr val="F26B43"/>
          </p15:clr>
        </p15:guide>
        <p15:guide id="25" pos="5016" userDrawn="1">
          <p15:clr>
            <a:srgbClr val="F26B43"/>
          </p15:clr>
        </p15:guide>
        <p15:guide id="26" pos="4484" userDrawn="1">
          <p15:clr>
            <a:srgbClr val="F26B43"/>
          </p15:clr>
        </p15:guide>
        <p15:guide id="27" pos="5088" userDrawn="1">
          <p15:clr>
            <a:srgbClr val="F26B43"/>
          </p15:clr>
        </p15:guide>
        <p15:guide id="28" pos="5621" userDrawn="1">
          <p15:clr>
            <a:srgbClr val="F26B43"/>
          </p15:clr>
        </p15:guide>
        <p15:guide id="29" pos="5693" userDrawn="1">
          <p15:clr>
            <a:srgbClr val="F26B43"/>
          </p15:clr>
        </p15:guide>
        <p15:guide id="30" pos="6224" userDrawn="1">
          <p15:clr>
            <a:srgbClr val="F26B43"/>
          </p15:clr>
        </p15:guide>
        <p15:guide id="31" pos="6297" userDrawn="1">
          <p15:clr>
            <a:srgbClr val="F26B43"/>
          </p15:clr>
        </p15:guide>
        <p15:guide id="32" pos="6828" userDrawn="1">
          <p15:clr>
            <a:srgbClr val="F26B43"/>
          </p15:clr>
        </p15:guide>
        <p15:guide id="33" pos="6900" userDrawn="1">
          <p15:clr>
            <a:srgbClr val="F26B43"/>
          </p15:clr>
        </p15:guide>
        <p15:guide id="34" orient="horz" pos="506" userDrawn="1">
          <p15:clr>
            <a:srgbClr val="F26B43"/>
          </p15:clr>
        </p15:guide>
        <p15:guide id="35" orient="horz" pos="578" userDrawn="1">
          <p15:clr>
            <a:srgbClr val="F26B43"/>
          </p15:clr>
        </p15:guide>
        <p15:guide id="36" orient="horz" pos="830" userDrawn="1">
          <p15:clr>
            <a:srgbClr val="F26B43"/>
          </p15:clr>
        </p15:guide>
        <p15:guide id="37" orient="horz" pos="900" userDrawn="1">
          <p15:clr>
            <a:srgbClr val="F26B43"/>
          </p15:clr>
        </p15:guide>
        <p15:guide id="38" orient="horz" pos="1152" userDrawn="1">
          <p15:clr>
            <a:srgbClr val="F26B43"/>
          </p15:clr>
        </p15:guide>
        <p15:guide id="39" orient="horz" pos="1226" userDrawn="1">
          <p15:clr>
            <a:srgbClr val="F26B43"/>
          </p15:clr>
        </p15:guide>
        <p15:guide id="40" orient="horz" pos="1476" userDrawn="1">
          <p15:clr>
            <a:srgbClr val="F26B43"/>
          </p15:clr>
        </p15:guide>
        <p15:guide id="41" orient="horz" pos="1800" userDrawn="1">
          <p15:clr>
            <a:srgbClr val="F26B43"/>
          </p15:clr>
        </p15:guide>
        <p15:guide id="42" orient="horz" pos="1872" userDrawn="1">
          <p15:clr>
            <a:srgbClr val="F26B43"/>
          </p15:clr>
        </p15:guide>
        <p15:guide id="43" orient="horz" pos="2123" userDrawn="1">
          <p15:clr>
            <a:srgbClr val="F26B43"/>
          </p15:clr>
        </p15:guide>
        <p15:guide id="44" orient="horz" pos="2195" userDrawn="1">
          <p15:clr>
            <a:srgbClr val="F26B43"/>
          </p15:clr>
        </p15:guide>
        <p15:guide id="45" orient="horz" pos="2447" userDrawn="1">
          <p15:clr>
            <a:srgbClr val="F26B43"/>
          </p15:clr>
        </p15:guide>
        <p15:guide id="46" orient="horz" pos="2519" userDrawn="1">
          <p15:clr>
            <a:srgbClr val="F26B43"/>
          </p15:clr>
        </p15:guide>
        <p15:guide id="47" orient="horz" pos="2771" userDrawn="1">
          <p15:clr>
            <a:srgbClr val="F26B43"/>
          </p15:clr>
        </p15:guide>
        <p15:guide id="48" orient="horz" pos="2843" userDrawn="1">
          <p15:clr>
            <a:srgbClr val="F26B43"/>
          </p15:clr>
        </p15:guide>
        <p15:guide id="49" orient="horz" pos="3095" userDrawn="1">
          <p15:clr>
            <a:srgbClr val="F26B43"/>
          </p15:clr>
        </p15:guide>
        <p15:guide id="50" orient="horz" pos="3167" userDrawn="1">
          <p15:clr>
            <a:srgbClr val="F26B43"/>
          </p15:clr>
        </p15:guide>
        <p15:guide id="51" orient="horz" pos="3417" userDrawn="1">
          <p15:clr>
            <a:srgbClr val="F26B43"/>
          </p15:clr>
        </p15:guide>
        <p15:guide id="52" orient="horz" pos="3489" userDrawn="1">
          <p15:clr>
            <a:srgbClr val="F26B43"/>
          </p15:clr>
        </p15:guide>
        <p15:guide id="53" orient="horz" pos="3741" userDrawn="1">
          <p15:clr>
            <a:srgbClr val="F26B43"/>
          </p15:clr>
        </p15:guide>
        <p15:guide id="54" orient="horz" pos="3813" userDrawn="1">
          <p15:clr>
            <a:srgbClr val="F26B43"/>
          </p15:clr>
        </p15:guide>
        <p15:guide id="55" orient="horz" pos="15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3.xml"/><Relationship Id="rId1" Type="http://schemas.openxmlformats.org/officeDocument/2006/relationships/tags" Target="../tags/tag4.xml"/><Relationship Id="rId6" Type="http://schemas.openxmlformats.org/officeDocument/2006/relationships/slide" Target="slide2.xml"/><Relationship Id="rId5" Type="http://schemas.openxmlformats.org/officeDocument/2006/relationships/chart" Target="../charts/chart12.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oleObject" Target="../embeddings/oleObject5.bin"/><Relationship Id="rId7" Type="http://schemas.openxmlformats.org/officeDocument/2006/relationships/chart" Target="../charts/chart16.xml"/><Relationship Id="rId2" Type="http://schemas.openxmlformats.org/officeDocument/2006/relationships/slideLayout" Target="../slideLayouts/slideLayout63.xml"/><Relationship Id="rId1" Type="http://schemas.openxmlformats.org/officeDocument/2006/relationships/tags" Target="../tags/tag5.xml"/><Relationship Id="rId6" Type="http://schemas.openxmlformats.org/officeDocument/2006/relationships/chart" Target="../charts/chart15.xml"/><Relationship Id="rId5" Type="http://schemas.openxmlformats.org/officeDocument/2006/relationships/chart" Target="../charts/chart14.xml"/><Relationship Id="rId10" Type="http://schemas.openxmlformats.org/officeDocument/2006/relationships/slide" Target="slide2.xml"/><Relationship Id="rId4" Type="http://schemas.openxmlformats.org/officeDocument/2006/relationships/image" Target="../media/image14.emf"/><Relationship Id="rId9" Type="http://schemas.openxmlformats.org/officeDocument/2006/relationships/chart" Target="../charts/chart18.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7FFFD110_21D3AC07.xml"/><Relationship Id="rId2" Type="http://schemas.openxmlformats.org/officeDocument/2006/relationships/slideLayout" Target="../slideLayouts/slideLayout63.xml"/><Relationship Id="rId1" Type="http://schemas.openxmlformats.org/officeDocument/2006/relationships/tags" Target="../tags/tag6.xml"/><Relationship Id="rId6" Type="http://schemas.openxmlformats.org/officeDocument/2006/relationships/slide" Target="slide2.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oleObject" Target="../embeddings/oleObject7.bin"/><Relationship Id="rId7" Type="http://schemas.openxmlformats.org/officeDocument/2006/relationships/chart" Target="../charts/chart21.xml"/><Relationship Id="rId2" Type="http://schemas.openxmlformats.org/officeDocument/2006/relationships/slideLayout" Target="../slideLayouts/slideLayout63.xml"/><Relationship Id="rId1" Type="http://schemas.openxmlformats.org/officeDocument/2006/relationships/tags" Target="../tags/tag7.xml"/><Relationship Id="rId6" Type="http://schemas.openxmlformats.org/officeDocument/2006/relationships/chart" Target="../charts/chart20.xml"/><Relationship Id="rId5" Type="http://schemas.openxmlformats.org/officeDocument/2006/relationships/chart" Target="../charts/chart19.xml"/><Relationship Id="rId10" Type="http://schemas.openxmlformats.org/officeDocument/2006/relationships/slide" Target="slide2.xml"/><Relationship Id="rId4" Type="http://schemas.openxmlformats.org/officeDocument/2006/relationships/image" Target="../media/image14.emf"/><Relationship Id="rId9" Type="http://schemas.openxmlformats.org/officeDocument/2006/relationships/chart" Target="../charts/chart2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3.xml"/><Relationship Id="rId1" Type="http://schemas.openxmlformats.org/officeDocument/2006/relationships/tags" Target="../tags/tag8.xml"/><Relationship Id="rId5" Type="http://schemas.openxmlformats.org/officeDocument/2006/relationships/slide" Target="slide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oleObject" Target="../embeddings/oleObject9.bin"/><Relationship Id="rId7" Type="http://schemas.openxmlformats.org/officeDocument/2006/relationships/chart" Target="../charts/chart26.xml"/><Relationship Id="rId2" Type="http://schemas.openxmlformats.org/officeDocument/2006/relationships/slideLayout" Target="../slideLayouts/slideLayout63.xml"/><Relationship Id="rId1" Type="http://schemas.openxmlformats.org/officeDocument/2006/relationships/tags" Target="../tags/tag9.xml"/><Relationship Id="rId6" Type="http://schemas.openxmlformats.org/officeDocument/2006/relationships/chart" Target="../charts/chart25.xml"/><Relationship Id="rId5" Type="http://schemas.openxmlformats.org/officeDocument/2006/relationships/chart" Target="../charts/chart24.xml"/><Relationship Id="rId10" Type="http://schemas.openxmlformats.org/officeDocument/2006/relationships/slide" Target="slide2.xml"/><Relationship Id="rId4" Type="http://schemas.openxmlformats.org/officeDocument/2006/relationships/image" Target="../media/image14.emf"/><Relationship Id="rId9" Type="http://schemas.openxmlformats.org/officeDocument/2006/relationships/chart" Target="../charts/chart28.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8" Type="http://schemas.openxmlformats.org/officeDocument/2006/relationships/chart" Target="../charts/chart32.xml"/><Relationship Id="rId3" Type="http://schemas.openxmlformats.org/officeDocument/2006/relationships/oleObject" Target="../embeddings/oleObject10.bin"/><Relationship Id="rId7" Type="http://schemas.openxmlformats.org/officeDocument/2006/relationships/chart" Target="../charts/chart31.xml"/><Relationship Id="rId2" Type="http://schemas.openxmlformats.org/officeDocument/2006/relationships/slideLayout" Target="../slideLayouts/slideLayout63.xml"/><Relationship Id="rId1" Type="http://schemas.openxmlformats.org/officeDocument/2006/relationships/tags" Target="../tags/tag10.xml"/><Relationship Id="rId6" Type="http://schemas.openxmlformats.org/officeDocument/2006/relationships/chart" Target="../charts/chart30.xml"/><Relationship Id="rId5" Type="http://schemas.openxmlformats.org/officeDocument/2006/relationships/chart" Target="../charts/chart29.xml"/><Relationship Id="rId10" Type="http://schemas.openxmlformats.org/officeDocument/2006/relationships/slide" Target="slide2.xml"/><Relationship Id="rId4" Type="http://schemas.openxmlformats.org/officeDocument/2006/relationships/image" Target="../media/image14.emf"/><Relationship Id="rId9" Type="http://schemas.openxmlformats.org/officeDocument/2006/relationships/chart" Target="../charts/chart3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23.xml"/><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slide" Target="slide13.xml"/><Relationship Id="rId17" Type="http://schemas.openxmlformats.org/officeDocument/2006/relationships/slide" Target="slide36.xml"/><Relationship Id="rId2" Type="http://schemas.openxmlformats.org/officeDocument/2006/relationships/image" Target="../media/image6.png"/><Relationship Id="rId16" Type="http://schemas.openxmlformats.org/officeDocument/2006/relationships/slide" Target="slide33.xml"/><Relationship Id="rId1" Type="http://schemas.openxmlformats.org/officeDocument/2006/relationships/slideLayout" Target="../slideLayouts/slideLayout63.xml"/><Relationship Id="rId6" Type="http://schemas.openxmlformats.org/officeDocument/2006/relationships/image" Target="../media/image10.png"/><Relationship Id="rId11" Type="http://schemas.openxmlformats.org/officeDocument/2006/relationships/slide" Target="slide5.xml"/><Relationship Id="rId5" Type="http://schemas.openxmlformats.org/officeDocument/2006/relationships/image" Target="../media/image9.svg"/><Relationship Id="rId15" Type="http://schemas.openxmlformats.org/officeDocument/2006/relationships/slide" Target="slide31.xml"/><Relationship Id="rId10" Type="http://schemas.openxmlformats.org/officeDocument/2006/relationships/slide" Target="slide3.xml"/><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slide" Target="slide29.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8" Type="http://schemas.openxmlformats.org/officeDocument/2006/relationships/chart" Target="../charts/chart37.xml"/><Relationship Id="rId3" Type="http://schemas.openxmlformats.org/officeDocument/2006/relationships/oleObject" Target="../embeddings/oleObject11.bin"/><Relationship Id="rId7" Type="http://schemas.openxmlformats.org/officeDocument/2006/relationships/chart" Target="../charts/chart36.xml"/><Relationship Id="rId2" Type="http://schemas.openxmlformats.org/officeDocument/2006/relationships/slideLayout" Target="../slideLayouts/slideLayout63.xml"/><Relationship Id="rId1" Type="http://schemas.openxmlformats.org/officeDocument/2006/relationships/tags" Target="../tags/tag11.xml"/><Relationship Id="rId6" Type="http://schemas.openxmlformats.org/officeDocument/2006/relationships/chart" Target="../charts/chart35.xml"/><Relationship Id="rId5" Type="http://schemas.openxmlformats.org/officeDocument/2006/relationships/chart" Target="../charts/chart34.xml"/><Relationship Id="rId10" Type="http://schemas.openxmlformats.org/officeDocument/2006/relationships/slide" Target="slide2.xml"/><Relationship Id="rId4" Type="http://schemas.openxmlformats.org/officeDocument/2006/relationships/image" Target="../media/image14.emf"/><Relationship Id="rId9" Type="http://schemas.openxmlformats.org/officeDocument/2006/relationships/chart" Target="../charts/chart38.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39.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40.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oleObject" Target="../embeddings/oleObject12.bin"/><Relationship Id="rId7" Type="http://schemas.openxmlformats.org/officeDocument/2006/relationships/image" Target="../media/image15.png"/><Relationship Id="rId2" Type="http://schemas.openxmlformats.org/officeDocument/2006/relationships/slideLayout" Target="../slideLayouts/slideLayout63.xml"/><Relationship Id="rId1" Type="http://schemas.openxmlformats.org/officeDocument/2006/relationships/tags" Target="../tags/tag12.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image" Target="../media/image1.emf"/><Relationship Id="rId9"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3.xml"/><Relationship Id="rId1" Type="http://schemas.openxmlformats.org/officeDocument/2006/relationships/tags" Target="../tags/tag13.xml"/><Relationship Id="rId6" Type="http://schemas.openxmlformats.org/officeDocument/2006/relationships/slide" Target="slide2.xml"/><Relationship Id="rId5" Type="http://schemas.openxmlformats.org/officeDocument/2006/relationships/chart" Target="../charts/chart43.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3.xml"/><Relationship Id="rId1" Type="http://schemas.openxmlformats.org/officeDocument/2006/relationships/tags" Target="../tags/tag14.xml"/><Relationship Id="rId6" Type="http://schemas.openxmlformats.org/officeDocument/2006/relationships/slide" Target="slide2.xml"/><Relationship Id="rId5" Type="http://schemas.openxmlformats.org/officeDocument/2006/relationships/chart" Target="../charts/chart44.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2.xml"/><Relationship Id="rId2" Type="http://schemas.openxmlformats.org/officeDocument/2006/relationships/slide" Target="slide11.xml"/><Relationship Id="rId1" Type="http://schemas.openxmlformats.org/officeDocument/2006/relationships/slideLayout" Target="../slideLayouts/slideLayout63.xml"/><Relationship Id="rId6" Type="http://schemas.openxmlformats.org/officeDocument/2006/relationships/slide" Target="slide13.xml"/><Relationship Id="rId5" Type="http://schemas.openxmlformats.org/officeDocument/2006/relationships/slide" Target="slide9.xml"/><Relationship Id="rId4" Type="http://schemas.openxmlformats.org/officeDocument/2006/relationships/slide" Target="slide10.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3.xml"/><Relationship Id="rId1" Type="http://schemas.openxmlformats.org/officeDocument/2006/relationships/tags" Target="../tags/tag15.xml"/><Relationship Id="rId6" Type="http://schemas.openxmlformats.org/officeDocument/2006/relationships/slide" Target="slide2.xml"/><Relationship Id="rId5" Type="http://schemas.openxmlformats.org/officeDocument/2006/relationships/chart" Target="../charts/chart45.xml"/><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3.xml"/><Relationship Id="rId6" Type="http://schemas.openxmlformats.org/officeDocument/2006/relationships/slide" Target="slide2.xml"/><Relationship Id="rId5" Type="http://schemas.openxmlformats.org/officeDocument/2006/relationships/image" Target="../media/image20.sv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3.xml"/><Relationship Id="rId1" Type="http://schemas.openxmlformats.org/officeDocument/2006/relationships/tags" Target="../tags/tag16.xml"/><Relationship Id="rId5" Type="http://schemas.openxmlformats.org/officeDocument/2006/relationships/slide" Target="slide2.x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3.xml"/><Relationship Id="rId1" Type="http://schemas.openxmlformats.org/officeDocument/2006/relationships/tags" Target="../tags/tag17.xml"/><Relationship Id="rId5" Type="http://schemas.openxmlformats.org/officeDocument/2006/relationships/slide" Target="slide2.xm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29.xml"/><Relationship Id="rId7" Type="http://schemas.openxmlformats.org/officeDocument/2006/relationships/slide" Target="slide23.xml"/><Relationship Id="rId2" Type="http://schemas.openxmlformats.org/officeDocument/2006/relationships/slide" Target="slide31.xml"/><Relationship Id="rId1" Type="http://schemas.openxmlformats.org/officeDocument/2006/relationships/slideLayout" Target="../slideLayouts/slideLayout63.xml"/><Relationship Id="rId6" Type="http://schemas.openxmlformats.org/officeDocument/2006/relationships/slide" Target="slide27.xml"/><Relationship Id="rId5" Type="http://schemas.openxmlformats.org/officeDocument/2006/relationships/slide" Target="slide17.xml"/><Relationship Id="rId4" Type="http://schemas.openxmlformats.org/officeDocument/2006/relationships/slide" Target="slide1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slide" Target="slide2.xml"/><Relationship Id="rId2" Type="http://schemas.openxmlformats.org/officeDocument/2006/relationships/chart" Target="../charts/chart1.xml"/><Relationship Id="rId1" Type="http://schemas.openxmlformats.org/officeDocument/2006/relationships/slideLayout" Target="../slideLayouts/slideLayout6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slide" Target="slide2.xml"/><Relationship Id="rId2" Type="http://schemas.openxmlformats.org/officeDocument/2006/relationships/chart" Target="../charts/chart6.xml"/><Relationship Id="rId1" Type="http://schemas.openxmlformats.org/officeDocument/2006/relationships/slideLayout" Target="../slideLayouts/slideLayout6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microsoft.com/office/2018/10/relationships/comments" Target="../comments/modernComment_7FFFD109_19888D06.xml"/><Relationship Id="rId2" Type="http://schemas.openxmlformats.org/officeDocument/2006/relationships/slideLayout" Target="../slideLayouts/slideLayout63.xml"/><Relationship Id="rId1" Type="http://schemas.openxmlformats.org/officeDocument/2006/relationships/tags" Target="../tags/tag3.xml"/><Relationship Id="rId6" Type="http://schemas.openxmlformats.org/officeDocument/2006/relationships/slide" Target="slide2.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1.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C677BB3C-5617-B37A-BAEA-45C477DFECA9}"/>
              </a:ext>
            </a:extLst>
          </p:cNvPr>
          <p:cNvGraphicFramePr>
            <a:graphicFrameLocks noChangeAspect="1"/>
          </p:cNvGraphicFramePr>
          <p:nvPr>
            <p:custDataLst>
              <p:tags r:id="rId1"/>
            </p:custDataLst>
            <p:extLst>
              <p:ext uri="{D42A27DB-BD31-4B8C-83A1-F6EECF244321}">
                <p14:modId xmlns:p14="http://schemas.microsoft.com/office/powerpoint/2010/main" val="978383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9" name="think-cell data - do not delete" hidden="1">
                        <a:extLst>
                          <a:ext uri="{FF2B5EF4-FFF2-40B4-BE49-F238E27FC236}">
                            <a16:creationId xmlns:a16="http://schemas.microsoft.com/office/drawing/2014/main" id="{C677BB3C-5617-B37A-BAEA-45C477DFEC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87DB587B-7D8A-03E7-23F6-5AD48C868011}"/>
              </a:ext>
            </a:extLst>
          </p:cNvPr>
          <p:cNvSpPr>
            <a:spLocks noGrp="1"/>
          </p:cNvSpPr>
          <p:nvPr>
            <p:ph type="ctrTitle"/>
          </p:nvPr>
        </p:nvSpPr>
        <p:spPr>
          <a:xfrm>
            <a:off x="401904" y="1796716"/>
            <a:ext cx="6716446" cy="1995578"/>
          </a:xfrm>
        </p:spPr>
        <p:txBody>
          <a:bodyPr vert="horz"/>
          <a:lstStyle/>
          <a:p>
            <a:r>
              <a:rPr lang="de-DE" dirty="0">
                <a:solidFill>
                  <a:schemeClr val="tx2"/>
                </a:solidFill>
              </a:rPr>
              <a:t>Das Image von </a:t>
            </a:r>
            <a:br>
              <a:rPr lang="de-DE" dirty="0">
                <a:solidFill>
                  <a:schemeClr val="tx2"/>
                </a:solidFill>
              </a:rPr>
            </a:br>
            <a:r>
              <a:rPr lang="de-DE" dirty="0">
                <a:solidFill>
                  <a:schemeClr val="tx2"/>
                </a:solidFill>
              </a:rPr>
              <a:t>Familienunternehmen bei der Bevölkerung</a:t>
            </a:r>
            <a:endParaRPr lang="en-US" dirty="0"/>
          </a:p>
        </p:txBody>
      </p:sp>
      <p:sp>
        <p:nvSpPr>
          <p:cNvPr id="4" name="Subtitle 3">
            <a:extLst>
              <a:ext uri="{FF2B5EF4-FFF2-40B4-BE49-F238E27FC236}">
                <a16:creationId xmlns:a16="http://schemas.microsoft.com/office/drawing/2014/main" id="{E4DA6FD3-0C19-C77E-8790-93DECE954AA5}"/>
              </a:ext>
            </a:extLst>
          </p:cNvPr>
          <p:cNvSpPr>
            <a:spLocks noGrp="1"/>
          </p:cNvSpPr>
          <p:nvPr>
            <p:ph type="subTitle" idx="1"/>
          </p:nvPr>
        </p:nvSpPr>
        <p:spPr/>
        <p:txBody>
          <a:bodyPr/>
          <a:lstStyle/>
          <a:p>
            <a:r>
              <a:rPr lang="de-DE" noProof="0">
                <a:solidFill>
                  <a:schemeClr val="tx2"/>
                </a:solidFill>
              </a:rPr>
              <a:t>2025</a:t>
            </a:r>
          </a:p>
        </p:txBody>
      </p:sp>
    </p:spTree>
    <p:extLst>
      <p:ext uri="{BB962C8B-B14F-4D97-AF65-F5344CB8AC3E}">
        <p14:creationId xmlns:p14="http://schemas.microsoft.com/office/powerpoint/2010/main" val="145731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14FBF-DFC8-A8E5-B88C-39B78606390A}"/>
            </a:ext>
          </a:extLst>
        </p:cNvPr>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40E7EEA9-1E73-B016-779F-B086124B10E6}"/>
              </a:ext>
            </a:extLst>
          </p:cNvPr>
          <p:cNvGraphicFramePr>
            <a:graphicFrameLocks noChangeAspect="1"/>
          </p:cNvGraphicFramePr>
          <p:nvPr>
            <p:custDataLst>
              <p:tags r:id="rId1"/>
            </p:custDataLst>
            <p:extLst>
              <p:ext uri="{D42A27DB-BD31-4B8C-83A1-F6EECF244321}">
                <p14:modId xmlns:p14="http://schemas.microsoft.com/office/powerpoint/2010/main" val="965159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6" name="think-cell data - do not delete" hidden="1">
                        <a:extLst>
                          <a:ext uri="{FF2B5EF4-FFF2-40B4-BE49-F238E27FC236}">
                            <a16:creationId xmlns:a16="http://schemas.microsoft.com/office/drawing/2014/main" id="{40E7EEA9-1E73-B016-779F-B086124B10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Content Placeholder 16">
            <a:extLst>
              <a:ext uri="{FF2B5EF4-FFF2-40B4-BE49-F238E27FC236}">
                <a16:creationId xmlns:a16="http://schemas.microsoft.com/office/drawing/2014/main" id="{F6D0A858-5BDA-7A81-B921-A7DFE1932C52}"/>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graphicFrame>
        <p:nvGraphicFramePr>
          <p:cNvPr id="23" name="GRAPH_01">
            <a:extLst>
              <a:ext uri="{FF2B5EF4-FFF2-40B4-BE49-F238E27FC236}">
                <a16:creationId xmlns:a16="http://schemas.microsoft.com/office/drawing/2014/main" id="{723967DD-0C04-278A-9E1F-4F2409DC388B}"/>
              </a:ext>
            </a:extLst>
          </p:cNvPr>
          <p:cNvGraphicFramePr/>
          <p:nvPr>
            <p:extLst>
              <p:ext uri="{D42A27DB-BD31-4B8C-83A1-F6EECF244321}">
                <p14:modId xmlns:p14="http://schemas.microsoft.com/office/powerpoint/2010/main" val="1522276689"/>
              </p:ext>
            </p:extLst>
          </p:nvPr>
        </p:nvGraphicFramePr>
        <p:xfrm>
          <a:off x="4393824" y="919163"/>
          <a:ext cx="7125903" cy="5019674"/>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4">
            <a:extLst>
              <a:ext uri="{FF2B5EF4-FFF2-40B4-BE49-F238E27FC236}">
                <a16:creationId xmlns:a16="http://schemas.microsoft.com/office/drawing/2014/main" id="{D9011B47-200F-33D0-3883-3497A13C4F46}"/>
              </a:ext>
            </a:extLst>
          </p:cNvPr>
          <p:cNvSpPr>
            <a:spLocks noGrp="1"/>
          </p:cNvSpPr>
          <p:nvPr>
            <p:ph type="title"/>
          </p:nvPr>
        </p:nvSpPr>
        <p:spPr>
          <a:xfrm>
            <a:off x="397667" y="402336"/>
            <a:ext cx="3729833" cy="900000"/>
          </a:xfrm>
        </p:spPr>
        <p:txBody>
          <a:bodyPr vert="horz"/>
          <a:lstStyle/>
          <a:p>
            <a:r>
              <a:rPr lang="de-DE"/>
              <a:t>Welcher Unter-</a:t>
            </a:r>
            <a:r>
              <a:rPr lang="de-DE" err="1"/>
              <a:t>nehmenstyp</a:t>
            </a:r>
            <a:r>
              <a:rPr lang="de-DE"/>
              <a:t> ist der Wunsch-Arbeitgeber?</a:t>
            </a:r>
          </a:p>
        </p:txBody>
      </p:sp>
      <p:sp>
        <p:nvSpPr>
          <p:cNvPr id="24" name="Title 4">
            <a:extLst>
              <a:ext uri="{FF2B5EF4-FFF2-40B4-BE49-F238E27FC236}">
                <a16:creationId xmlns:a16="http://schemas.microsoft.com/office/drawing/2014/main" id="{F56C0801-18F0-7CB9-55F1-FABA898E3651}"/>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Unternehmenstypen als Arbeitgeber</a:t>
            </a:r>
          </a:p>
        </p:txBody>
      </p:sp>
      <p:sp>
        <p:nvSpPr>
          <p:cNvPr id="28" name="Text Placeholder 2">
            <a:extLst>
              <a:ext uri="{FF2B5EF4-FFF2-40B4-BE49-F238E27FC236}">
                <a16:creationId xmlns:a16="http://schemas.microsoft.com/office/drawing/2014/main" id="{E051285D-D362-A955-D33B-08144686E730}"/>
              </a:ext>
            </a:extLst>
          </p:cNvPr>
          <p:cNvSpPr txBox="1">
            <a:spLocks/>
          </p:cNvSpPr>
          <p:nvPr/>
        </p:nvSpPr>
        <p:spPr>
          <a:xfrm>
            <a:off x="397668" y="1953896"/>
            <a:ext cx="3729832" cy="15779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Wunsch-Arbeitgeber</a:t>
            </a:r>
          </a:p>
          <a:p>
            <a:pPr lvl="1">
              <a:lnSpc>
                <a:spcPct val="100000"/>
              </a:lnSpc>
            </a:pPr>
            <a:r>
              <a:rPr lang="de-DE"/>
              <a:t>Für rund ein Drittel der Deutschen wäre </a:t>
            </a:r>
            <a:br>
              <a:rPr lang="de-DE"/>
            </a:br>
            <a:r>
              <a:rPr lang="de-DE"/>
              <a:t>ein Familienunternehmen der Wunsch-Arbeitgeber. Für einen Konzern würden sich dagegen nur 15 % der Befragten entscheiden.</a:t>
            </a:r>
          </a:p>
        </p:txBody>
      </p:sp>
      <p:sp>
        <p:nvSpPr>
          <p:cNvPr id="30" name="Text Placeholder 2">
            <a:extLst>
              <a:ext uri="{FF2B5EF4-FFF2-40B4-BE49-F238E27FC236}">
                <a16:creationId xmlns:a16="http://schemas.microsoft.com/office/drawing/2014/main" id="{9B2A9EDC-0F6D-FA60-C653-6B938C79E3FC}"/>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3: Wenn Sie sich heute entscheiden müssten: </a:t>
            </a:r>
            <a:br>
              <a:rPr lang="de-DE" sz="1050"/>
            </a:br>
            <a:r>
              <a:rPr lang="de-DE" sz="1050"/>
              <a:t>Welcher Unternehmenstyp wäre Ihr Wunsch-Arbeitgeber? </a:t>
            </a:r>
          </a:p>
          <a:p>
            <a:pPr lvl="1">
              <a:lnSpc>
                <a:spcPct val="100000"/>
              </a:lnSpc>
            </a:pPr>
            <a:r>
              <a:rPr lang="de-DE" sz="1050"/>
              <a:t>Basis: alle Befragten, N = 2.000 (Einfachnennung), </a:t>
            </a:r>
            <a:br>
              <a:rPr lang="de-DE" sz="1050"/>
            </a:br>
            <a:r>
              <a:rPr lang="de-DE" sz="1050"/>
              <a:t>2021: N = 1.001 / 2023: N = 1.055</a:t>
            </a:r>
          </a:p>
        </p:txBody>
      </p:sp>
      <p:sp>
        <p:nvSpPr>
          <p:cNvPr id="33" name="Slide Number Placeholder 32">
            <a:extLst>
              <a:ext uri="{FF2B5EF4-FFF2-40B4-BE49-F238E27FC236}">
                <a16:creationId xmlns:a16="http://schemas.microsoft.com/office/drawing/2014/main" id="{8E86A312-F766-487A-49ED-3082D068C506}"/>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10</a:t>
            </a:fld>
            <a:endParaRPr lang="en-US"/>
          </a:p>
        </p:txBody>
      </p:sp>
      <p:sp>
        <p:nvSpPr>
          <p:cNvPr id="2" name="Footer Placeholder 1">
            <a:extLst>
              <a:ext uri="{FF2B5EF4-FFF2-40B4-BE49-F238E27FC236}">
                <a16:creationId xmlns:a16="http://schemas.microsoft.com/office/drawing/2014/main" id="{649D2A53-2208-104A-700C-7FB45217EDEA}"/>
              </a:ext>
            </a:extLst>
          </p:cNvPr>
          <p:cNvSpPr>
            <a:spLocks noGrp="1"/>
          </p:cNvSpPr>
          <p:nvPr>
            <p:ph type="ftr" sz="quarter" idx="3"/>
          </p:nvPr>
        </p:nvSpPr>
        <p:spPr/>
        <p:txBody>
          <a:bodyPr/>
          <a:lstStyle/>
          <a:p>
            <a:r>
              <a:rPr lang="en-US"/>
              <a:t>Juni 2025</a:t>
            </a:r>
          </a:p>
        </p:txBody>
      </p:sp>
      <p:grpSp>
        <p:nvGrpSpPr>
          <p:cNvPr id="6" name="Group 5">
            <a:extLst>
              <a:ext uri="{FF2B5EF4-FFF2-40B4-BE49-F238E27FC236}">
                <a16:creationId xmlns:a16="http://schemas.microsoft.com/office/drawing/2014/main" id="{967C1338-AEF5-8533-FBED-2F5FB054323D}"/>
              </a:ext>
            </a:extLst>
          </p:cNvPr>
          <p:cNvGrpSpPr>
            <a:grpSpLocks noChangeAspect="1"/>
          </p:cNvGrpSpPr>
          <p:nvPr/>
        </p:nvGrpSpPr>
        <p:grpSpPr>
          <a:xfrm>
            <a:off x="11478027" y="0"/>
            <a:ext cx="324000" cy="324000"/>
            <a:chOff x="10872022" y="0"/>
            <a:chExt cx="403200" cy="403200"/>
          </a:xfrm>
        </p:grpSpPr>
        <p:sp>
          <p:nvSpPr>
            <p:cNvPr id="9" name="Rectangle 8">
              <a:hlinkClick r:id="" action="ppaction://hlinkshowjump?jump=nextslide"/>
              <a:extLst>
                <a:ext uri="{FF2B5EF4-FFF2-40B4-BE49-F238E27FC236}">
                  <a16:creationId xmlns:a16="http://schemas.microsoft.com/office/drawing/2014/main" id="{FD819FD4-FF87-1400-F878-7DC851B981C5}"/>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descr="Down arrow">
              <a:hlinkClick r:id="" action="ppaction://hlinkshowjump?jump=nextslide"/>
              <a:extLst>
                <a:ext uri="{FF2B5EF4-FFF2-40B4-BE49-F238E27FC236}">
                  <a16:creationId xmlns:a16="http://schemas.microsoft.com/office/drawing/2014/main" id="{7839CA44-8BD8-6FF1-7053-2B8E45EBAE9F}"/>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883A407A-CCB2-B50A-8109-5EE57C36BBCC}"/>
              </a:ext>
            </a:extLst>
          </p:cNvPr>
          <p:cNvGrpSpPr>
            <a:grpSpLocks noChangeAspect="1"/>
          </p:cNvGrpSpPr>
          <p:nvPr/>
        </p:nvGrpSpPr>
        <p:grpSpPr>
          <a:xfrm>
            <a:off x="11084594" y="0"/>
            <a:ext cx="324000" cy="324000"/>
            <a:chOff x="10354522" y="0"/>
            <a:chExt cx="403200" cy="403200"/>
          </a:xfrm>
        </p:grpSpPr>
        <p:sp>
          <p:nvSpPr>
            <p:cNvPr id="12" name="Rectangle 11">
              <a:hlinkClick r:id="" action="ppaction://hlinkshowjump?jump=previousslide"/>
              <a:extLst>
                <a:ext uri="{FF2B5EF4-FFF2-40B4-BE49-F238E27FC236}">
                  <a16:creationId xmlns:a16="http://schemas.microsoft.com/office/drawing/2014/main" id="{EC3F266E-1CF6-BF06-B86E-82999A9258F2}"/>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3" name="Straight Arrow Connector 12" descr="Down arrow">
              <a:hlinkClick r:id="" action="ppaction://hlinkshowjump?jump=previousslide"/>
              <a:extLst>
                <a:ext uri="{FF2B5EF4-FFF2-40B4-BE49-F238E27FC236}">
                  <a16:creationId xmlns:a16="http://schemas.microsoft.com/office/drawing/2014/main" id="{8DAF9207-A948-522A-85DD-06B4D9F44496}"/>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aphicFrame>
        <p:nvGraphicFramePr>
          <p:cNvPr id="22" name="TABLE_01">
            <a:extLst>
              <a:ext uri="{FF2B5EF4-FFF2-40B4-BE49-F238E27FC236}">
                <a16:creationId xmlns:a16="http://schemas.microsoft.com/office/drawing/2014/main" id="{48DE90DB-B13D-97D3-CEC9-0C2AF192944D}"/>
              </a:ext>
            </a:extLst>
          </p:cNvPr>
          <p:cNvGraphicFramePr>
            <a:graphicFrameLocks noGrp="1"/>
          </p:cNvGraphicFramePr>
          <p:nvPr>
            <p:extLst>
              <p:ext uri="{D42A27DB-BD31-4B8C-83A1-F6EECF244321}">
                <p14:modId xmlns:p14="http://schemas.microsoft.com/office/powerpoint/2010/main" val="687588630"/>
              </p:ext>
            </p:extLst>
          </p:nvPr>
        </p:nvGraphicFramePr>
        <p:xfrm>
          <a:off x="4412874" y="1152524"/>
          <a:ext cx="5467726" cy="4762502"/>
        </p:xfrm>
        <a:graphic>
          <a:graphicData uri="http://schemas.openxmlformats.org/drawingml/2006/table">
            <a:tbl>
              <a:tblPr firstRow="1" bandRow="1"/>
              <a:tblGrid>
                <a:gridCol w="5467726">
                  <a:extLst>
                    <a:ext uri="{9D8B030D-6E8A-4147-A177-3AD203B41FA5}">
                      <a16:colId xmlns:a16="http://schemas.microsoft.com/office/drawing/2014/main" val="20000"/>
                    </a:ext>
                  </a:extLst>
                </a:gridCol>
              </a:tblGrid>
              <a:tr h="779601">
                <a:tc>
                  <a:txBody>
                    <a:bodyPr/>
                    <a:lstStyle/>
                    <a:p>
                      <a:pPr algn="l"/>
                      <a:r>
                        <a:rPr lang="de-DE" sz="1200" b="1" kern="1200">
                          <a:solidFill>
                            <a:schemeClr val="dk1"/>
                          </a:solidFill>
                          <a:latin typeface="+mn-lt"/>
                          <a:ea typeface="+mj-ea"/>
                          <a:cs typeface="+mj-cs"/>
                        </a:rPr>
                        <a:t>Familienunternehmen</a:t>
                      </a:r>
                      <a:r>
                        <a:rPr lang="de-DE" sz="1200" b="0" kern="1200">
                          <a:solidFill>
                            <a:schemeClr val="dk1"/>
                          </a:solidFill>
                          <a:latin typeface="+mn-lt"/>
                          <a:ea typeface="+mj-ea"/>
                          <a:cs typeface="+mj-cs"/>
                        </a:rPr>
                        <a:t> </a:t>
                      </a:r>
                    </a:p>
                    <a:p>
                      <a:pPr algn="l"/>
                      <a:r>
                        <a:rPr lang="de-DE" sz="900" b="0" kern="1200">
                          <a:solidFill>
                            <a:schemeClr val="dk1"/>
                          </a:solidFill>
                          <a:latin typeface="+mn-lt"/>
                          <a:ea typeface="+mj-ea"/>
                          <a:cs typeface="+mj-cs"/>
                        </a:rPr>
                        <a:t>(Unternehmen, das von Mitgliedern der Inhaberfamilie geleitet bzw. kontrolliert wird)</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85909">
                <a:tc>
                  <a:txBody>
                    <a:bodyPr/>
                    <a:lstStyle/>
                    <a:p>
                      <a:pPr algn="l"/>
                      <a:r>
                        <a:rPr lang="de-DE" sz="1200" b="1">
                          <a:latin typeface="+mn-lt"/>
                        </a:rPr>
                        <a:t>öffentliche Hand </a:t>
                      </a:r>
                    </a:p>
                    <a:p>
                      <a:pPr algn="l"/>
                      <a:r>
                        <a:rPr lang="de-DE" sz="900" b="0">
                          <a:latin typeface="+mn-lt"/>
                        </a:rPr>
                        <a:t>(z. B. kommunale Verwaltungen, staatliche Schulen und Kindergärten, Feuerwehr oder Polizei)</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72484">
                <a:tc>
                  <a:txBody>
                    <a:bodyPr/>
                    <a:lstStyle/>
                    <a:p>
                      <a:pPr algn="l"/>
                      <a:r>
                        <a:rPr lang="de-DE" sz="1200" b="1">
                          <a:latin typeface="+mn-lt"/>
                        </a:rPr>
                        <a:t>Konzern</a:t>
                      </a:r>
                      <a:endParaRPr lang="de-DE" sz="900" b="0">
                        <a:latin typeface="+mn-lt"/>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21347">
                <a:tc>
                  <a:txBody>
                    <a:bodyPr/>
                    <a:lstStyle/>
                    <a:p>
                      <a:pPr algn="l"/>
                      <a:endParaRPr lang="de-DE" sz="1200" b="1">
                        <a:latin typeface="+mn-lt"/>
                      </a:endParaRPr>
                    </a:p>
                    <a:p>
                      <a:pPr algn="l"/>
                      <a:r>
                        <a:rPr lang="de-DE" sz="1200" b="1">
                          <a:latin typeface="+mn-lt"/>
                        </a:rPr>
                        <a:t>Start-up Unternehmen </a:t>
                      </a:r>
                    </a:p>
                    <a:p>
                      <a:pPr algn="l"/>
                      <a:r>
                        <a:rPr lang="de-DE" sz="900" b="0" kern="1200">
                          <a:solidFill>
                            <a:schemeClr val="tx1"/>
                          </a:solidFill>
                          <a:latin typeface="+mn-lt"/>
                          <a:ea typeface="+mn-ea"/>
                          <a:cs typeface="+mn-cs"/>
                        </a:rPr>
                        <a:t>(Jungunternehmen mit neuen, kreativen Geschäftsmodellen)</a:t>
                      </a:r>
                    </a:p>
                    <a:p>
                      <a:pPr algn="l"/>
                      <a:endParaRPr lang="de-DE" sz="1200" b="1">
                        <a:latin typeface="+mn-lt"/>
                      </a:endParaRPr>
                    </a:p>
                  </a:txBody>
                  <a:tcPr marL="0" marR="0" marT="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09533">
                <a:tc>
                  <a:txBody>
                    <a:bodyPr/>
                    <a:lstStyle/>
                    <a:p>
                      <a:pPr algn="l"/>
                      <a:r>
                        <a:rPr lang="de-DE" sz="1200" b="1">
                          <a:latin typeface="+mn-lt"/>
                        </a:rPr>
                        <a:t>Nichtregierungsorganisation</a:t>
                      </a:r>
                      <a:r>
                        <a:rPr lang="de-DE" sz="1200" b="0">
                          <a:latin typeface="+mn-lt"/>
                        </a:rPr>
                        <a:t> </a:t>
                      </a:r>
                    </a:p>
                    <a:p>
                      <a:pPr algn="l"/>
                      <a:r>
                        <a:rPr lang="de-DE" sz="900" b="0">
                          <a:latin typeface="+mn-lt"/>
                        </a:rPr>
                        <a:t>(gemeinnützige Organisation, die humanitäre, soziale oder ökologische Ziele verfolgt)</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93628">
                <a:tc>
                  <a:txBody>
                    <a:bodyPr/>
                    <a:lstStyle/>
                    <a:p>
                      <a:pPr algn="l"/>
                      <a:r>
                        <a:rPr lang="de-DE" sz="1200" b="0">
                          <a:latin typeface="+mn-lt"/>
                        </a:rPr>
                        <a:t>ein anderer</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7" name="Tabelle 18">
            <a:extLst>
              <a:ext uri="{FF2B5EF4-FFF2-40B4-BE49-F238E27FC236}">
                <a16:creationId xmlns:a16="http://schemas.microsoft.com/office/drawing/2014/main" id="{9D52A844-0E4D-511D-CAFA-9F23A38AE358}"/>
              </a:ext>
            </a:extLst>
          </p:cNvPr>
          <p:cNvGraphicFramePr>
            <a:graphicFrameLocks noGrp="1"/>
          </p:cNvGraphicFramePr>
          <p:nvPr>
            <p:extLst>
              <p:ext uri="{D42A27DB-BD31-4B8C-83A1-F6EECF244321}">
                <p14:modId xmlns:p14="http://schemas.microsoft.com/office/powerpoint/2010/main" val="2274897645"/>
              </p:ext>
            </p:extLst>
          </p:nvPr>
        </p:nvGraphicFramePr>
        <p:xfrm>
          <a:off x="11045475" y="1301572"/>
          <a:ext cx="756000" cy="4670604"/>
        </p:xfrm>
        <a:graphic>
          <a:graphicData uri="http://schemas.openxmlformats.org/drawingml/2006/table">
            <a:tbl>
              <a:tblPr firstRow="1" bandRow="1">
                <a:tableStyleId>{5C22544A-7EE6-4342-B048-85BDC9FD1C3A}</a:tableStyleId>
              </a:tblPr>
              <a:tblGrid>
                <a:gridCol w="378000">
                  <a:extLst>
                    <a:ext uri="{9D8B030D-6E8A-4147-A177-3AD203B41FA5}">
                      <a16:colId xmlns:a16="http://schemas.microsoft.com/office/drawing/2014/main" val="3818938545"/>
                    </a:ext>
                  </a:extLst>
                </a:gridCol>
                <a:gridCol w="378000">
                  <a:extLst>
                    <a:ext uri="{9D8B030D-6E8A-4147-A177-3AD203B41FA5}">
                      <a16:colId xmlns:a16="http://schemas.microsoft.com/office/drawing/2014/main" val="775167862"/>
                    </a:ext>
                  </a:extLst>
                </a:gridCol>
              </a:tblGrid>
              <a:tr h="7784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a:ln>
                            <a:noFill/>
                          </a:ln>
                          <a:solidFill>
                            <a:schemeClr val="tx2"/>
                          </a:solidFill>
                          <a:effectLst/>
                          <a:uLnTx/>
                          <a:uFillTx/>
                          <a:latin typeface="+mn-lt"/>
                          <a:ea typeface="+mn-ea"/>
                          <a:cs typeface="+mn-cs"/>
                        </a:rPr>
                        <a:t>30 %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a:ln>
                            <a:noFill/>
                          </a:ln>
                          <a:solidFill>
                            <a:schemeClr val="tx2"/>
                          </a:solidFill>
                          <a:effectLst/>
                          <a:uLnTx/>
                          <a:uFillTx/>
                          <a:latin typeface="+mn-lt"/>
                          <a:ea typeface="+mn-ea"/>
                          <a:cs typeface="+mn-cs"/>
                        </a:rPr>
                        <a:t>30 %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2385614"/>
                  </a:ext>
                </a:extLst>
              </a:tr>
              <a:tr h="7784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a:ln>
                            <a:noFill/>
                          </a:ln>
                          <a:solidFill>
                            <a:schemeClr val="tx2"/>
                          </a:solidFill>
                          <a:effectLst/>
                          <a:uLnTx/>
                          <a:uFillTx/>
                          <a:latin typeface="+mn-lt"/>
                          <a:ea typeface="+mn-ea"/>
                          <a:cs typeface="+mn-cs"/>
                        </a:rPr>
                        <a:t>28 %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a:ln>
                            <a:noFill/>
                          </a:ln>
                          <a:solidFill>
                            <a:schemeClr val="tx2"/>
                          </a:solidFill>
                          <a:effectLst/>
                          <a:uLnTx/>
                          <a:uFillTx/>
                          <a:latin typeface="+mn-lt"/>
                          <a:ea typeface="+mn-ea"/>
                          <a:cs typeface="+mn-cs"/>
                        </a:rPr>
                        <a:t>31 %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8255541"/>
                  </a:ext>
                </a:extLst>
              </a:tr>
              <a:tr h="7784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a:ln>
                            <a:noFill/>
                          </a:ln>
                          <a:solidFill>
                            <a:schemeClr val="tx2"/>
                          </a:solidFill>
                          <a:effectLst/>
                          <a:uLnTx/>
                          <a:uFillTx/>
                          <a:latin typeface="+mn-lt"/>
                          <a:ea typeface="+mn-ea"/>
                          <a:cs typeface="+mn-cs"/>
                        </a:rPr>
                        <a:t>15 %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a:ln>
                            <a:noFill/>
                          </a:ln>
                          <a:solidFill>
                            <a:schemeClr val="tx2"/>
                          </a:solidFill>
                          <a:effectLst/>
                          <a:uLnTx/>
                          <a:uFillTx/>
                          <a:latin typeface="+mn-lt"/>
                          <a:ea typeface="+mn-ea"/>
                          <a:cs typeface="+mn-cs"/>
                        </a:rPr>
                        <a:t>13 %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7692271"/>
                  </a:ext>
                </a:extLst>
              </a:tr>
              <a:tr h="7784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a:ln>
                            <a:noFill/>
                          </a:ln>
                          <a:solidFill>
                            <a:schemeClr val="tx2"/>
                          </a:solidFill>
                          <a:effectLst/>
                          <a:uLnTx/>
                          <a:uFillTx/>
                          <a:latin typeface="+mn-lt"/>
                          <a:ea typeface="+mn-ea"/>
                          <a:cs typeface="+mn-cs"/>
                        </a:rPr>
                        <a:t>16 %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a:ln>
                            <a:noFill/>
                          </a:ln>
                          <a:solidFill>
                            <a:schemeClr val="tx2"/>
                          </a:solidFill>
                          <a:effectLst/>
                          <a:uLnTx/>
                          <a:uFillTx/>
                          <a:latin typeface="+mn-lt"/>
                          <a:ea typeface="+mn-ea"/>
                          <a:cs typeface="+mn-cs"/>
                        </a:rPr>
                        <a:t>14 %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8676091"/>
                  </a:ext>
                </a:extLst>
              </a:tr>
              <a:tr h="7784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a:ln>
                            <a:noFill/>
                          </a:ln>
                          <a:solidFill>
                            <a:schemeClr val="tx2"/>
                          </a:solidFill>
                          <a:effectLst/>
                          <a:uLnTx/>
                          <a:uFillTx/>
                          <a:latin typeface="+mn-lt"/>
                          <a:ea typeface="+mn-ea"/>
                          <a:cs typeface="+mn-cs"/>
                        </a:rPr>
                        <a:t>10 %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a:ln>
                            <a:noFill/>
                          </a:ln>
                          <a:solidFill>
                            <a:schemeClr val="tx2"/>
                          </a:solidFill>
                          <a:effectLst/>
                          <a:uLnTx/>
                          <a:uFillTx/>
                          <a:latin typeface="+mn-lt"/>
                          <a:ea typeface="+mn-ea"/>
                          <a:cs typeface="+mn-cs"/>
                        </a:rPr>
                        <a:t>9 %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6098863"/>
                  </a:ext>
                </a:extLst>
              </a:tr>
              <a:tr h="7784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a:ln>
                            <a:noFill/>
                          </a:ln>
                          <a:solidFill>
                            <a:schemeClr val="tx2"/>
                          </a:solidFill>
                          <a:effectLst/>
                          <a:uLnTx/>
                          <a:uFillTx/>
                          <a:latin typeface="+mn-lt"/>
                          <a:ea typeface="+mn-ea"/>
                          <a:cs typeface="+mn-cs"/>
                        </a:rPr>
                        <a:t>1 %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a:ln>
                            <a:noFill/>
                          </a:ln>
                          <a:solidFill>
                            <a:schemeClr val="tx2"/>
                          </a:solidFill>
                          <a:effectLst/>
                          <a:uLnTx/>
                          <a:uFillTx/>
                          <a:latin typeface="+mn-lt"/>
                          <a:ea typeface="+mn-ea"/>
                          <a:cs typeface="+mn-cs"/>
                        </a:rPr>
                        <a:t>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4545029"/>
                  </a:ext>
                </a:extLst>
              </a:tr>
            </a:tbl>
          </a:graphicData>
        </a:graphic>
      </p:graphicFrame>
      <p:graphicFrame>
        <p:nvGraphicFramePr>
          <p:cNvPr id="3" name="Tabelle 1">
            <a:extLst>
              <a:ext uri="{FF2B5EF4-FFF2-40B4-BE49-F238E27FC236}">
                <a16:creationId xmlns:a16="http://schemas.microsoft.com/office/drawing/2014/main" id="{701F0BEB-4099-6A5A-829E-99A52CA2B199}"/>
              </a:ext>
            </a:extLst>
          </p:cNvPr>
          <p:cNvGraphicFramePr>
            <a:graphicFrameLocks noGrp="1"/>
          </p:cNvGraphicFramePr>
          <p:nvPr>
            <p:extLst>
              <p:ext uri="{D42A27DB-BD31-4B8C-83A1-F6EECF244321}">
                <p14:modId xmlns:p14="http://schemas.microsoft.com/office/powerpoint/2010/main" val="2458634408"/>
              </p:ext>
            </p:extLst>
          </p:nvPr>
        </p:nvGraphicFramePr>
        <p:xfrm>
          <a:off x="11042649" y="917449"/>
          <a:ext cx="758826" cy="252000"/>
        </p:xfrm>
        <a:graphic>
          <a:graphicData uri="http://schemas.openxmlformats.org/drawingml/2006/table">
            <a:tbl>
              <a:tblPr>
                <a:tableStyleId>{2D5ABB26-0587-4C30-8999-92F81FD0307C}</a:tableStyleId>
              </a:tblPr>
              <a:tblGrid>
                <a:gridCol w="379413">
                  <a:extLst>
                    <a:ext uri="{9D8B030D-6E8A-4147-A177-3AD203B41FA5}">
                      <a16:colId xmlns:a16="http://schemas.microsoft.com/office/drawing/2014/main" val="2842833827"/>
                    </a:ext>
                  </a:extLst>
                </a:gridCol>
                <a:gridCol w="379413">
                  <a:extLst>
                    <a:ext uri="{9D8B030D-6E8A-4147-A177-3AD203B41FA5}">
                      <a16:colId xmlns:a16="http://schemas.microsoft.com/office/drawing/2014/main" val="3850920888"/>
                    </a:ext>
                  </a:extLst>
                </a:gridCol>
              </a:tblGrid>
              <a:tr h="252000">
                <a:tc>
                  <a:txBody>
                    <a:bodyPr/>
                    <a:lstStyle/>
                    <a:p>
                      <a:pPr algn="r" fontAlgn="ctr"/>
                      <a:r>
                        <a:rPr lang="de-DE" sz="1000" b="1" i="0" u="none" strike="noStrike">
                          <a:solidFill>
                            <a:schemeClr val="tx1"/>
                          </a:solidFill>
                          <a:effectLst/>
                          <a:latin typeface="+mn-lt"/>
                        </a:rPr>
                        <a:t>2023</a:t>
                      </a:r>
                    </a:p>
                  </a:txBody>
                  <a:tcPr marL="0" marR="0" marT="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de-DE" sz="1000" b="1" i="0" u="none" strike="noStrike">
                          <a:solidFill>
                            <a:schemeClr val="tx1"/>
                          </a:solidFill>
                          <a:effectLst/>
                          <a:latin typeface="+mn-lt"/>
                        </a:rPr>
                        <a:t>2021</a:t>
                      </a:r>
                    </a:p>
                  </a:txBody>
                  <a:tcPr marL="0" marR="0" marT="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8491518"/>
                  </a:ext>
                </a:extLst>
              </a:tr>
            </a:tbl>
          </a:graphicData>
        </a:graphic>
      </p:graphicFrame>
      <p:grpSp>
        <p:nvGrpSpPr>
          <p:cNvPr id="4" name="Group 3">
            <a:extLst>
              <a:ext uri="{FF2B5EF4-FFF2-40B4-BE49-F238E27FC236}">
                <a16:creationId xmlns:a16="http://schemas.microsoft.com/office/drawing/2014/main" id="{70F3596F-54A5-9931-7532-969F4B8D2BD1}"/>
              </a:ext>
            </a:extLst>
          </p:cNvPr>
          <p:cNvGrpSpPr/>
          <p:nvPr/>
        </p:nvGrpSpPr>
        <p:grpSpPr>
          <a:xfrm>
            <a:off x="10520652" y="0"/>
            <a:ext cx="324000" cy="323385"/>
            <a:chOff x="10520652" y="0"/>
            <a:chExt cx="324000" cy="323385"/>
          </a:xfrm>
        </p:grpSpPr>
        <p:sp>
          <p:nvSpPr>
            <p:cNvPr id="8" name="Google Shape;487;p76">
              <a:hlinkClick r:id="rId6" action="ppaction://hlinksldjump"/>
              <a:extLst>
                <a:ext uri="{FF2B5EF4-FFF2-40B4-BE49-F238E27FC236}">
                  <a16:creationId xmlns:a16="http://schemas.microsoft.com/office/drawing/2014/main" id="{BCA85BE8-E1BD-3B98-7CEC-B815E0404C09}"/>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 name="Group 19">
              <a:extLst>
                <a:ext uri="{FF2B5EF4-FFF2-40B4-BE49-F238E27FC236}">
                  <a16:creationId xmlns:a16="http://schemas.microsoft.com/office/drawing/2014/main" id="{5E650E25-5B7D-5969-2905-88CF3BF72AE8}"/>
                </a:ext>
              </a:extLst>
            </p:cNvPr>
            <p:cNvGrpSpPr/>
            <p:nvPr/>
          </p:nvGrpSpPr>
          <p:grpSpPr>
            <a:xfrm>
              <a:off x="10578492" y="81049"/>
              <a:ext cx="208319" cy="161287"/>
              <a:chOff x="10578492" y="81049"/>
              <a:chExt cx="208319" cy="161287"/>
            </a:xfrm>
          </p:grpSpPr>
          <p:sp>
            <p:nvSpPr>
              <p:cNvPr id="21" name="Google Shape;190;p3">
                <a:hlinkClick r:id="rId6" action="ppaction://hlinksldjump"/>
                <a:extLst>
                  <a:ext uri="{FF2B5EF4-FFF2-40B4-BE49-F238E27FC236}">
                    <a16:creationId xmlns:a16="http://schemas.microsoft.com/office/drawing/2014/main" id="{A7369AAC-1A59-3190-C92D-35EC28A1C275}"/>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5" name="Google Shape;191;p3">
                <a:hlinkClick r:id="rId6" action="ppaction://hlinksldjump"/>
                <a:extLst>
                  <a:ext uri="{FF2B5EF4-FFF2-40B4-BE49-F238E27FC236}">
                    <a16:creationId xmlns:a16="http://schemas.microsoft.com/office/drawing/2014/main" id="{BFE166E0-6126-BE3F-072F-44F660DFD46B}"/>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9" name="Google Shape;192;p3">
                <a:hlinkClick r:id="rId6" action="ppaction://hlinksldjump"/>
                <a:extLst>
                  <a:ext uri="{FF2B5EF4-FFF2-40B4-BE49-F238E27FC236}">
                    <a16:creationId xmlns:a16="http://schemas.microsoft.com/office/drawing/2014/main" id="{238B96F8-A7E1-FA11-3C53-91BCB95D5C6C}"/>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359452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BEA46-46FA-F21F-4689-1E0630D2CE4F}"/>
            </a:ext>
          </a:extLst>
        </p:cNvPr>
        <p:cNvGrpSpPr/>
        <p:nvPr/>
      </p:nvGrpSpPr>
      <p:grpSpPr>
        <a:xfrm>
          <a:off x="0" y="0"/>
          <a:ext cx="0" cy="0"/>
          <a:chOff x="0" y="0"/>
          <a:chExt cx="0" cy="0"/>
        </a:xfrm>
      </p:grpSpPr>
      <p:sp>
        <p:nvSpPr>
          <p:cNvPr id="27" name="Content Placeholder 16">
            <a:extLst>
              <a:ext uri="{FF2B5EF4-FFF2-40B4-BE49-F238E27FC236}">
                <a16:creationId xmlns:a16="http://schemas.microsoft.com/office/drawing/2014/main" id="{631C08D6-8ACA-D367-88DD-5F0753A9FEED}"/>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5" name="Title 4">
            <a:extLst>
              <a:ext uri="{FF2B5EF4-FFF2-40B4-BE49-F238E27FC236}">
                <a16:creationId xmlns:a16="http://schemas.microsoft.com/office/drawing/2014/main" id="{5647748E-7539-2062-99A3-61C969FBCFFD}"/>
              </a:ext>
            </a:extLst>
          </p:cNvPr>
          <p:cNvSpPr>
            <a:spLocks noGrp="1"/>
          </p:cNvSpPr>
          <p:nvPr>
            <p:ph type="title"/>
          </p:nvPr>
        </p:nvSpPr>
        <p:spPr>
          <a:xfrm>
            <a:off x="397667" y="402336"/>
            <a:ext cx="3729833" cy="900000"/>
          </a:xfrm>
        </p:spPr>
        <p:txBody>
          <a:bodyPr/>
          <a:lstStyle/>
          <a:p>
            <a:r>
              <a:rPr lang="de-DE"/>
              <a:t>Welcher Unter-</a:t>
            </a:r>
            <a:r>
              <a:rPr lang="de-DE" err="1"/>
              <a:t>nehmenstyp</a:t>
            </a:r>
            <a:r>
              <a:rPr lang="de-DE"/>
              <a:t> ist der Wunsch-Arbeitgeber?</a:t>
            </a:r>
          </a:p>
        </p:txBody>
      </p:sp>
      <p:sp>
        <p:nvSpPr>
          <p:cNvPr id="24" name="Title 4">
            <a:extLst>
              <a:ext uri="{FF2B5EF4-FFF2-40B4-BE49-F238E27FC236}">
                <a16:creationId xmlns:a16="http://schemas.microsoft.com/office/drawing/2014/main" id="{B8968045-B69C-D41D-6639-A081EBFC8A28}"/>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Unternehmenstypen als Arbeitgeber</a:t>
            </a:r>
          </a:p>
        </p:txBody>
      </p:sp>
      <p:sp>
        <p:nvSpPr>
          <p:cNvPr id="28" name="Text Placeholder 2">
            <a:extLst>
              <a:ext uri="{FF2B5EF4-FFF2-40B4-BE49-F238E27FC236}">
                <a16:creationId xmlns:a16="http://schemas.microsoft.com/office/drawing/2014/main" id="{8DDE7AD8-FE52-9F9E-11A8-BD9DCFB10AB0}"/>
              </a:ext>
            </a:extLst>
          </p:cNvPr>
          <p:cNvSpPr txBox="1">
            <a:spLocks/>
          </p:cNvSpPr>
          <p:nvPr/>
        </p:nvSpPr>
        <p:spPr>
          <a:xfrm>
            <a:off x="397668" y="1953896"/>
            <a:ext cx="3729832" cy="1738938"/>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Wunsch-Arbeitgeber</a:t>
            </a:r>
          </a:p>
          <a:p>
            <a:pPr lvl="1">
              <a:lnSpc>
                <a:spcPct val="100000"/>
              </a:lnSpc>
            </a:pPr>
            <a:r>
              <a:rPr lang="de-DE"/>
              <a:t>Ein Familienunternehmen wäre sowohl für Auszubildende als auch für Berufstätige der Wunsch-Arbeitgeber. Für Auszubildende sind darüber hinaus Start-ups vergleichsweise attraktiv, für Berufstätige hingegen die öffentliche Hand.</a:t>
            </a:r>
          </a:p>
        </p:txBody>
      </p:sp>
      <p:sp>
        <p:nvSpPr>
          <p:cNvPr id="30" name="Text Placeholder 2">
            <a:extLst>
              <a:ext uri="{FF2B5EF4-FFF2-40B4-BE49-F238E27FC236}">
                <a16:creationId xmlns:a16="http://schemas.microsoft.com/office/drawing/2014/main" id="{45C30281-6E8E-2D31-4600-0DF20E813DDF}"/>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3: Wenn Sie sich heute entscheiden müssten: </a:t>
            </a:r>
            <a:br>
              <a:rPr lang="de-DE" sz="1050"/>
            </a:br>
            <a:r>
              <a:rPr lang="de-DE" sz="1050"/>
              <a:t>Welcher Unternehmenstyp wäre Ihr Wunsch-Arbeitgeber? </a:t>
            </a:r>
          </a:p>
          <a:p>
            <a:pPr lvl="1">
              <a:lnSpc>
                <a:spcPct val="100000"/>
              </a:lnSpc>
            </a:pPr>
            <a:r>
              <a:rPr lang="de-DE" sz="1050"/>
              <a:t>Basis: alle Befragten, N = 2.000 (Einfachnennung)</a:t>
            </a:r>
          </a:p>
        </p:txBody>
      </p:sp>
      <p:sp>
        <p:nvSpPr>
          <p:cNvPr id="33" name="Slide Number Placeholder 32">
            <a:extLst>
              <a:ext uri="{FF2B5EF4-FFF2-40B4-BE49-F238E27FC236}">
                <a16:creationId xmlns:a16="http://schemas.microsoft.com/office/drawing/2014/main" id="{DBF64C49-F98A-538A-5470-C6C4890C9721}"/>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11</a:t>
            </a:fld>
            <a:endParaRPr lang="en-US"/>
          </a:p>
        </p:txBody>
      </p:sp>
      <p:graphicFrame>
        <p:nvGraphicFramePr>
          <p:cNvPr id="6" name="TABLE_01">
            <a:extLst>
              <a:ext uri="{FF2B5EF4-FFF2-40B4-BE49-F238E27FC236}">
                <a16:creationId xmlns:a16="http://schemas.microsoft.com/office/drawing/2014/main" id="{A23BEFC1-8EED-099E-0D2D-9187FC722D46}"/>
              </a:ext>
            </a:extLst>
          </p:cNvPr>
          <p:cNvGraphicFramePr>
            <a:graphicFrameLocks noGrp="1"/>
          </p:cNvGraphicFramePr>
          <p:nvPr>
            <p:extLst>
              <p:ext uri="{D42A27DB-BD31-4B8C-83A1-F6EECF244321}">
                <p14:modId xmlns:p14="http://schemas.microsoft.com/office/powerpoint/2010/main" val="2566815466"/>
              </p:ext>
            </p:extLst>
          </p:nvPr>
        </p:nvGraphicFramePr>
        <p:xfrm>
          <a:off x="4412871" y="917451"/>
          <a:ext cx="7388610" cy="4994560"/>
        </p:xfrm>
        <a:graphic>
          <a:graphicData uri="http://schemas.openxmlformats.org/drawingml/2006/table">
            <a:tbl>
              <a:tblPr>
                <a:tableStyleId>{2D5ABB26-0587-4C30-8999-92F81FD0307C}</a:tableStyleId>
              </a:tblPr>
              <a:tblGrid>
                <a:gridCol w="3063570">
                  <a:extLst>
                    <a:ext uri="{9D8B030D-6E8A-4147-A177-3AD203B41FA5}">
                      <a16:colId xmlns:a16="http://schemas.microsoft.com/office/drawing/2014/main" val="20000"/>
                    </a:ext>
                  </a:extLst>
                </a:gridCol>
                <a:gridCol w="1081260">
                  <a:extLst>
                    <a:ext uri="{9D8B030D-6E8A-4147-A177-3AD203B41FA5}">
                      <a16:colId xmlns:a16="http://schemas.microsoft.com/office/drawing/2014/main" val="238715367"/>
                    </a:ext>
                  </a:extLst>
                </a:gridCol>
                <a:gridCol w="1081260">
                  <a:extLst>
                    <a:ext uri="{9D8B030D-6E8A-4147-A177-3AD203B41FA5}">
                      <a16:colId xmlns:a16="http://schemas.microsoft.com/office/drawing/2014/main" val="20002"/>
                    </a:ext>
                  </a:extLst>
                </a:gridCol>
                <a:gridCol w="1081260">
                  <a:extLst>
                    <a:ext uri="{9D8B030D-6E8A-4147-A177-3AD203B41FA5}">
                      <a16:colId xmlns:a16="http://schemas.microsoft.com/office/drawing/2014/main" val="4293984153"/>
                    </a:ext>
                  </a:extLst>
                </a:gridCol>
                <a:gridCol w="1081260">
                  <a:extLst>
                    <a:ext uri="{9D8B030D-6E8A-4147-A177-3AD203B41FA5}">
                      <a16:colId xmlns:a16="http://schemas.microsoft.com/office/drawing/2014/main" val="20005"/>
                    </a:ext>
                  </a:extLst>
                </a:gridCol>
              </a:tblGrid>
              <a:tr h="352403">
                <a:tc rowSpan="2">
                  <a:txBody>
                    <a:bodyPr/>
                    <a:lstStyle/>
                    <a:p>
                      <a:pPr algn="ctr" fontAlgn="b"/>
                      <a:endParaRPr lang="de-DE" sz="1200" b="0" i="0" u="none" strike="noStrike">
                        <a:solidFill>
                          <a:schemeClr val="tx1"/>
                        </a:solidFill>
                        <a:effectLst/>
                        <a:latin typeface="+mn-lt"/>
                      </a:endParaRPr>
                    </a:p>
                  </a:txBody>
                  <a:tcPr marL="36000" marR="36000" marT="6874" marB="0" anchor="ctr">
                    <a:lnL>
                      <a:noFill/>
                    </a:lnL>
                    <a:lnR w="12700" cap="flat" cmpd="sng" algn="ctr">
                      <a:solidFill>
                        <a:schemeClr val="accent4"/>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de-DE" sz="1200" b="1" i="0" u="none" strike="noStrike" dirty="0">
                          <a:solidFill>
                            <a:schemeClr val="tx1"/>
                          </a:solidFill>
                          <a:effectLst/>
                          <a:latin typeface="+mn-lt"/>
                          <a:cs typeface="Arial" panose="020B0604020202020204" pitchFamily="34" charset="0"/>
                        </a:rPr>
                        <a:t>Total</a:t>
                      </a:r>
                    </a:p>
                  </a:txBody>
                  <a:tcPr marL="72000" marR="72000" marT="6874" marB="0" anchor="b">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de-DE" sz="1200" b="1" u="none" strike="noStrike" dirty="0">
                          <a:effectLst/>
                        </a:rPr>
                        <a:t>Berufstätigkeit</a:t>
                      </a:r>
                      <a:endParaRPr lang="de-DE" sz="1200" b="1" i="0" u="none" strike="noStrike" dirty="0">
                        <a:solidFill>
                          <a:schemeClr val="tx1"/>
                        </a:solidFill>
                        <a:effectLst/>
                        <a:latin typeface="+mn-lt"/>
                        <a:cs typeface="Arial" panose="020B0604020202020204" pitchFamily="34" charset="0"/>
                      </a:endParaRPr>
                    </a:p>
                  </a:txBody>
                  <a:tcPr marL="72000" marR="72000" marT="6874" marB="0" anchor="b">
                    <a:lnL w="12700" cap="flat" cmpd="sng" algn="ctr">
                      <a:solidFill>
                        <a:schemeClr val="accent4"/>
                      </a:solidFill>
                      <a:prstDash val="solid"/>
                      <a:round/>
                      <a:headEnd type="none" w="med" len="med"/>
                      <a:tailEnd type="none" w="med" len="med"/>
                    </a:lnL>
                    <a:lnR w="762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de-DE" sz="1000" b="0" i="0" u="none" strike="noStrike">
                        <a:solidFill>
                          <a:srgbClr val="FFFFFF"/>
                        </a:solidFill>
                        <a:effectLst/>
                        <a:latin typeface="Georgia"/>
                      </a:endParaRPr>
                    </a:p>
                  </a:txBody>
                  <a:tcPr marL="6874" marR="6874" marT="6874" marB="0" anchor="ctr">
                    <a:lnL>
                      <a:noFill/>
                    </a:lnL>
                  </a:tcPr>
                </a:tc>
                <a:tc hMerge="1">
                  <a:txBody>
                    <a:bodyPr/>
                    <a:lstStyle/>
                    <a:p>
                      <a:pPr algn="ctr" fontAlgn="ctr"/>
                      <a:endParaRPr lang="de-DE" sz="1000" b="0" i="0" u="none" strike="noStrike">
                        <a:solidFill>
                          <a:srgbClr val="FFFFFF"/>
                        </a:solidFill>
                        <a:effectLst/>
                        <a:latin typeface="Georgia"/>
                      </a:endParaRPr>
                    </a:p>
                  </a:txBody>
                  <a:tcPr marL="6874" marR="6874" marT="6874"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08696">
                <a:tc vMerge="1">
                  <a:txBody>
                    <a:bodyPr/>
                    <a:lstStyle/>
                    <a:p>
                      <a:pPr algn="r" fontAlgn="ctr"/>
                      <a:endParaRPr lang="de-DE" sz="1000" b="0" i="0" u="none" strike="noStrike">
                        <a:solidFill>
                          <a:srgbClr val="FFFFFF"/>
                        </a:solidFill>
                        <a:effectLst/>
                        <a:latin typeface="Georgia"/>
                      </a:endParaRPr>
                    </a:p>
                  </a:txBody>
                  <a:tcPr marL="6874" marR="103113"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l" fontAlgn="ctr"/>
                      <a:endParaRPr lang="de-DE" sz="1200" b="0" i="0" u="none" strike="noStrike" kern="1200" dirty="0">
                        <a:solidFill>
                          <a:schemeClr val="tx1"/>
                        </a:solidFill>
                        <a:effectLst/>
                        <a:latin typeface="+mn-lt"/>
                        <a:ea typeface="+mn-ea"/>
                        <a:cs typeface="+mn-cs"/>
                      </a:endParaRPr>
                    </a:p>
                  </a:txBody>
                  <a:tcPr marL="72000" marR="72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de-DE" sz="1200" b="0" i="0" u="none" strike="noStrike" kern="1200" dirty="0">
                          <a:solidFill>
                            <a:schemeClr val="tx1"/>
                          </a:solidFill>
                          <a:effectLst/>
                          <a:latin typeface="+mn-lt"/>
                          <a:ea typeface="+mn-ea"/>
                          <a:cs typeface="+mn-cs"/>
                        </a:rPr>
                        <a:t>in Ausbildung </a:t>
                      </a:r>
                    </a:p>
                  </a:txBody>
                  <a:tcPr marL="72000" marR="72000" marT="0" marB="0" anchor="ctr">
                    <a:lnL w="12700" cap="flat" cmpd="sng" algn="ctr">
                      <a:solidFill>
                        <a:schemeClr val="accent4"/>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de-DE" sz="1200" b="0" i="0" u="none" strike="noStrike">
                          <a:solidFill>
                            <a:schemeClr val="tx1"/>
                          </a:solidFill>
                          <a:effectLst/>
                          <a:latin typeface="+mn-lt"/>
                        </a:rPr>
                        <a:t>berufstätig</a:t>
                      </a:r>
                    </a:p>
                  </a:txBody>
                  <a:tcPr marL="72000" marR="72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de-DE" sz="1200" b="0" i="0" u="none" strike="noStrike">
                          <a:solidFill>
                            <a:schemeClr val="tx1"/>
                          </a:solidFill>
                          <a:effectLst/>
                          <a:latin typeface="+mn-lt"/>
                        </a:rPr>
                        <a:t>nicht (mehr) berufstätig</a:t>
                      </a:r>
                    </a:p>
                  </a:txBody>
                  <a:tcPr marL="72000" marR="72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1061">
                <a:tc>
                  <a:txBody>
                    <a:bodyPr/>
                    <a:lstStyle/>
                    <a:p>
                      <a:pPr algn="r" fontAlgn="ctr"/>
                      <a:r>
                        <a:rPr lang="de-DE" sz="800" u="none" strike="noStrike" dirty="0">
                          <a:solidFill>
                            <a:schemeClr val="tx1"/>
                          </a:solidFill>
                          <a:effectLst/>
                        </a:rPr>
                        <a:t>Basis</a:t>
                      </a:r>
                      <a:endParaRPr lang="de-DE" sz="800" b="0" i="0" u="none" strike="noStrike" dirty="0">
                        <a:solidFill>
                          <a:schemeClr val="tx1"/>
                        </a:solidFill>
                        <a:effectLst/>
                        <a:latin typeface="+mn-lt"/>
                      </a:endParaRPr>
                    </a:p>
                  </a:txBody>
                  <a:tcPr marL="36000" marR="72000" marT="0" marB="0" anchor="ctr">
                    <a:lnL>
                      <a:noFill/>
                    </a:lnL>
                    <a:lnR w="12700" cap="flat" cmpd="sng" algn="ctr">
                      <a:solidFill>
                        <a:schemeClr val="accent4"/>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FE3E6"/>
                    </a:solidFill>
                  </a:tcPr>
                </a:tc>
                <a:tc>
                  <a:txBody>
                    <a:bodyPr/>
                    <a:lstStyle/>
                    <a:p>
                      <a:pPr algn="ctr" fontAlgn="ctr"/>
                      <a:r>
                        <a:rPr lang="de-DE" sz="800" b="0" i="0" u="none" strike="noStrike">
                          <a:solidFill>
                            <a:schemeClr val="tx1"/>
                          </a:solidFill>
                          <a:effectLst/>
                          <a:latin typeface="+mn-lt"/>
                        </a:rPr>
                        <a:t>2.000</a:t>
                      </a:r>
                    </a:p>
                  </a:txBody>
                  <a:tcPr marL="3600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FE3E6"/>
                    </a:solidFill>
                  </a:tcPr>
                </a:tc>
                <a:tc>
                  <a:txBody>
                    <a:bodyPr/>
                    <a:lstStyle/>
                    <a:p>
                      <a:pPr algn="ctr" fontAlgn="ctr"/>
                      <a:r>
                        <a:rPr lang="de-DE" sz="800" b="0" i="0" u="none" strike="noStrike">
                          <a:solidFill>
                            <a:schemeClr val="tx1"/>
                          </a:solidFill>
                          <a:effectLst/>
                          <a:latin typeface="+mn-lt"/>
                        </a:rPr>
                        <a:t>129</a:t>
                      </a:r>
                    </a:p>
                  </a:txBody>
                  <a:tcPr marL="36000" marR="36000" marT="0" marB="0" anchor="ctr">
                    <a:lnL w="12700" cap="flat" cmpd="sng" algn="ctr">
                      <a:solidFill>
                        <a:schemeClr val="accent4"/>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FE3E6"/>
                    </a:solidFill>
                  </a:tcPr>
                </a:tc>
                <a:tc>
                  <a:txBody>
                    <a:bodyPr/>
                    <a:lstStyle/>
                    <a:p>
                      <a:pPr algn="ctr" fontAlgn="ctr"/>
                      <a:r>
                        <a:rPr lang="de-DE" sz="800" b="0" i="0" u="none" strike="noStrike">
                          <a:solidFill>
                            <a:schemeClr val="tx1"/>
                          </a:solidFill>
                          <a:effectLst/>
                          <a:latin typeface="+mn-lt"/>
                        </a:rPr>
                        <a:t>1.210</a:t>
                      </a:r>
                    </a:p>
                  </a:txBody>
                  <a:tcPr marL="36000" marR="36000" marT="0" marB="0" anchor="ctr">
                    <a:lnL>
                      <a:noFill/>
                    </a:lnL>
                    <a:lnR>
                      <a:noFill/>
                    </a:lnR>
                    <a:lnT>
                      <a:noFill/>
                    </a:lnT>
                    <a:lnB>
                      <a:noFill/>
                    </a:lnB>
                    <a:lnTlToBr w="12700" cmpd="sng">
                      <a:noFill/>
                      <a:prstDash val="solid"/>
                    </a:lnTlToBr>
                    <a:lnBlToTr w="12700" cmpd="sng">
                      <a:noFill/>
                      <a:prstDash val="solid"/>
                    </a:lnBlToTr>
                    <a:solidFill>
                      <a:srgbClr val="DFE3E6"/>
                    </a:solidFill>
                  </a:tcPr>
                </a:tc>
                <a:tc>
                  <a:txBody>
                    <a:bodyPr/>
                    <a:lstStyle/>
                    <a:p>
                      <a:pPr algn="ctr" fontAlgn="ctr"/>
                      <a:r>
                        <a:rPr lang="de-DE" sz="800" b="0" i="0" u="none" strike="noStrike">
                          <a:solidFill>
                            <a:schemeClr val="tx1"/>
                          </a:solidFill>
                          <a:effectLst/>
                          <a:latin typeface="+mn-lt"/>
                        </a:rPr>
                        <a:t>661</a:t>
                      </a:r>
                    </a:p>
                  </a:txBody>
                  <a:tcPr marL="36000" marR="36000" marT="0" marB="0" anchor="ctr">
                    <a:lnL>
                      <a:noFill/>
                    </a:lnL>
                    <a:lnR>
                      <a:noFill/>
                    </a:lnR>
                    <a:lnT>
                      <a:noFill/>
                    </a:lnT>
                    <a:lnB>
                      <a:noFill/>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10002"/>
                  </a:ext>
                </a:extLst>
              </a:tr>
              <a:tr h="630000">
                <a:tc>
                  <a:txBody>
                    <a:bodyPr/>
                    <a:lstStyle/>
                    <a:p>
                      <a:pPr algn="r" fontAlgn="ctr"/>
                      <a:r>
                        <a:rPr lang="de-DE" sz="1000" b="1" i="0" u="none" strike="noStrike">
                          <a:solidFill>
                            <a:schemeClr val="tx1"/>
                          </a:solidFill>
                          <a:effectLst/>
                          <a:latin typeface="+mn-lt"/>
                        </a:rPr>
                        <a:t>Familienunternehmen</a:t>
                      </a:r>
                      <a:r>
                        <a:rPr lang="de-DE" sz="1000" b="0" i="0" u="none" strike="noStrike">
                          <a:solidFill>
                            <a:schemeClr val="tx1"/>
                          </a:solidFill>
                          <a:effectLst/>
                          <a:latin typeface="+mn-lt"/>
                        </a:rPr>
                        <a:t> </a:t>
                      </a:r>
                      <a:br>
                        <a:rPr lang="de-DE" sz="1000" b="0" i="0" u="none" strike="noStrike">
                          <a:solidFill>
                            <a:schemeClr val="tx1"/>
                          </a:solidFill>
                          <a:effectLst/>
                          <a:latin typeface="+mn-lt"/>
                        </a:rPr>
                      </a:br>
                      <a:r>
                        <a:rPr lang="de-DE" sz="1000" b="0" i="0" u="none" strike="noStrike">
                          <a:solidFill>
                            <a:schemeClr val="tx1"/>
                          </a:solidFill>
                          <a:effectLst/>
                          <a:latin typeface="+mn-lt"/>
                        </a:rPr>
                        <a:t>(Unternehmen, das von Mitgliedern der Inhaberfamilie geleitet bzw. kontrolliert wird)</a:t>
                      </a:r>
                    </a:p>
                  </a:txBody>
                  <a:tcPr marL="36000" marR="72000" marT="0" marB="0" anchor="ctr">
                    <a:lnL>
                      <a:noFill/>
                    </a:lnL>
                    <a:lnR w="12700" cap="flat" cmpd="sng" algn="ctr">
                      <a:solidFill>
                        <a:schemeClr val="accent4"/>
                      </a:solidFill>
                      <a:prstDash val="solid"/>
                      <a:round/>
                      <a:headEnd type="none" w="med" len="med"/>
                      <a:tailEnd type="none" w="med" len="med"/>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de-DE" sz="1000" b="1" i="0" u="none" strike="noStrike" dirty="0">
                          <a:solidFill>
                            <a:srgbClr val="000000"/>
                          </a:solidFill>
                          <a:effectLst/>
                          <a:latin typeface="+mn-lt"/>
                        </a:rPr>
                        <a:t>35 %</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de-DE" sz="1000" b="0" i="0" u="none" strike="noStrike" dirty="0">
                          <a:solidFill>
                            <a:srgbClr val="000000"/>
                          </a:solidFill>
                          <a:effectLst/>
                          <a:latin typeface="+mn-lt"/>
                        </a:rPr>
                        <a:t>39 %</a:t>
                      </a:r>
                    </a:p>
                  </a:txBody>
                  <a:tcPr marL="9525" marR="9525" marT="9525" marB="0" anchor="ctr">
                    <a:lnL w="12700" cap="flat" cmpd="sng" algn="ctr">
                      <a:solidFill>
                        <a:schemeClr val="accent4"/>
                      </a:solidFill>
                      <a:prstDash val="solid"/>
                      <a:round/>
                      <a:headEnd type="none" w="med" len="med"/>
                      <a:tailEnd type="none" w="med" len="med"/>
                    </a:lnL>
                    <a:lnR>
                      <a:noFill/>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de-DE" sz="1000" b="0" i="0" u="none" strike="noStrike">
                          <a:solidFill>
                            <a:srgbClr val="000000"/>
                          </a:solidFill>
                          <a:effectLst/>
                          <a:latin typeface="+mn-lt"/>
                        </a:rPr>
                        <a:t>37 %</a:t>
                      </a:r>
                    </a:p>
                  </a:txBody>
                  <a:tcPr marL="9525" marR="9525" marT="9525" marB="0" anchor="ctr">
                    <a:lnL>
                      <a:noFill/>
                    </a:lnL>
                    <a:lnR>
                      <a:noFill/>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de-DE" sz="1000" b="0" i="0" u="none" strike="noStrike">
                          <a:solidFill>
                            <a:srgbClr val="000000"/>
                          </a:solidFill>
                          <a:effectLst/>
                          <a:latin typeface="+mn-lt"/>
                        </a:rPr>
                        <a:t>33 %</a:t>
                      </a:r>
                    </a:p>
                  </a:txBody>
                  <a:tcPr marL="9525" marR="9525" marT="9525" marB="0" anchor="ctr">
                    <a:lnL>
                      <a:noFill/>
                    </a:lnL>
                    <a:lnR>
                      <a:noFill/>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0000">
                <a:tc>
                  <a:txBody>
                    <a:bodyPr/>
                    <a:lstStyle/>
                    <a:p>
                      <a:pPr algn="r" fontAlgn="ctr"/>
                      <a:r>
                        <a:rPr lang="de-DE" sz="1000" b="1" i="0" u="none" strike="noStrike" dirty="0">
                          <a:solidFill>
                            <a:schemeClr val="tx1"/>
                          </a:solidFill>
                          <a:effectLst/>
                          <a:latin typeface="+mn-lt"/>
                        </a:rPr>
                        <a:t>öffentliche Hand </a:t>
                      </a:r>
                      <a:br>
                        <a:rPr lang="de-DE" sz="1000" b="1" i="0" u="none" strike="noStrike" dirty="0">
                          <a:solidFill>
                            <a:schemeClr val="tx1"/>
                          </a:solidFill>
                          <a:effectLst/>
                          <a:latin typeface="+mn-lt"/>
                        </a:rPr>
                      </a:br>
                      <a:r>
                        <a:rPr lang="de-DE" sz="1000" b="0" i="0" u="none" strike="noStrike" dirty="0">
                          <a:solidFill>
                            <a:schemeClr val="tx1"/>
                          </a:solidFill>
                          <a:effectLst/>
                          <a:latin typeface="+mn-lt"/>
                        </a:rPr>
                        <a:t>(z. B. kommunale Verwaltungen, staatliche Schulen und Kindergärten, Feuerwehr oder Polizei)</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1" i="0" u="none" strike="noStrike" dirty="0">
                          <a:solidFill>
                            <a:srgbClr val="000000"/>
                          </a:solidFill>
                          <a:effectLst/>
                          <a:latin typeface="+mn-lt"/>
                        </a:rPr>
                        <a:t>29 %</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0" i="0" u="none" strike="noStrike" dirty="0">
                          <a:solidFill>
                            <a:srgbClr val="000000"/>
                          </a:solidFill>
                          <a:effectLst/>
                          <a:latin typeface="+mn-lt"/>
                        </a:rPr>
                        <a:t>20 %</a:t>
                      </a:r>
                    </a:p>
                  </a:txBody>
                  <a:tcPr marL="9525" marR="9525" marT="9525"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0" i="0" u="none" strike="noStrike">
                          <a:solidFill>
                            <a:srgbClr val="000000"/>
                          </a:solidFill>
                          <a:effectLst/>
                          <a:latin typeface="+mn-lt"/>
                        </a:rPr>
                        <a:t>25 %</a:t>
                      </a:r>
                    </a:p>
                  </a:txBody>
                  <a:tcPr marL="9525" marR="9525" marT="9525"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0" i="0" u="none" strike="noStrike">
                          <a:solidFill>
                            <a:srgbClr val="000000"/>
                          </a:solidFill>
                          <a:effectLst/>
                          <a:latin typeface="+mn-lt"/>
                        </a:rPr>
                        <a:t>37 %</a:t>
                      </a:r>
                    </a:p>
                  </a:txBody>
                  <a:tcPr marL="9525" marR="9525" marT="9525"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30000">
                <a:tc>
                  <a:txBody>
                    <a:bodyPr/>
                    <a:lstStyle/>
                    <a:p>
                      <a:pPr algn="r" fontAlgn="ctr"/>
                      <a:r>
                        <a:rPr lang="de-DE" sz="1000" b="1" i="0" u="none" strike="noStrike" dirty="0">
                          <a:solidFill>
                            <a:schemeClr val="tx1"/>
                          </a:solidFill>
                          <a:effectLst/>
                          <a:latin typeface="+mn-lt"/>
                        </a:rPr>
                        <a:t>Konzern</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1" i="0" u="none" strike="noStrike" dirty="0">
                          <a:solidFill>
                            <a:srgbClr val="000000"/>
                          </a:solidFill>
                          <a:effectLst/>
                          <a:latin typeface="+mn-lt"/>
                        </a:rPr>
                        <a:t>15 %</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0" i="0" u="none" strike="noStrike" dirty="0">
                          <a:solidFill>
                            <a:srgbClr val="000000"/>
                          </a:solidFill>
                          <a:effectLst/>
                          <a:latin typeface="+mn-lt"/>
                        </a:rPr>
                        <a:t>10 %</a:t>
                      </a:r>
                    </a:p>
                  </a:txBody>
                  <a:tcPr marL="9525" marR="9525" marT="9525"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0" i="0" u="none" strike="noStrike">
                          <a:solidFill>
                            <a:srgbClr val="000000"/>
                          </a:solidFill>
                          <a:effectLst/>
                          <a:latin typeface="+mn-lt"/>
                        </a:rPr>
                        <a:t>16 %</a:t>
                      </a:r>
                    </a:p>
                  </a:txBody>
                  <a:tcPr marL="9525" marR="9525" marT="9525"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0" i="0" u="none" strike="noStrike">
                          <a:solidFill>
                            <a:srgbClr val="000000"/>
                          </a:solidFill>
                          <a:effectLst/>
                          <a:latin typeface="+mn-lt"/>
                        </a:rPr>
                        <a:t>12 %</a:t>
                      </a:r>
                    </a:p>
                  </a:txBody>
                  <a:tcPr marL="9525" marR="9525" marT="9525"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2989154"/>
                  </a:ext>
                </a:extLst>
              </a:tr>
              <a:tr h="630000">
                <a:tc>
                  <a:txBody>
                    <a:bodyPr/>
                    <a:lstStyle/>
                    <a:p>
                      <a:pPr algn="r" fontAlgn="ctr"/>
                      <a:r>
                        <a:rPr lang="de-DE" sz="1000" b="1" i="0" u="none" strike="noStrike" dirty="0">
                          <a:solidFill>
                            <a:schemeClr val="tx1"/>
                          </a:solidFill>
                          <a:effectLst/>
                          <a:latin typeface="+mn-lt"/>
                        </a:rPr>
                        <a:t>Start-up Unternehmen</a:t>
                      </a:r>
                      <a:r>
                        <a:rPr lang="de-DE" sz="1000" b="0" i="0" u="none" strike="noStrike" dirty="0">
                          <a:solidFill>
                            <a:schemeClr val="tx1"/>
                          </a:solidFill>
                          <a:effectLst/>
                          <a:latin typeface="+mn-lt"/>
                        </a:rPr>
                        <a:t> </a:t>
                      </a:r>
                      <a:br>
                        <a:rPr lang="de-DE" sz="1000" b="0" i="0" u="none" strike="noStrike" dirty="0">
                          <a:solidFill>
                            <a:schemeClr val="tx1"/>
                          </a:solidFill>
                          <a:effectLst/>
                          <a:latin typeface="+mn-lt"/>
                        </a:rPr>
                      </a:br>
                      <a:r>
                        <a:rPr lang="de-DE" sz="1000" b="0" i="0" u="none" strike="noStrike" dirty="0">
                          <a:solidFill>
                            <a:schemeClr val="tx1"/>
                          </a:solidFill>
                          <a:effectLst/>
                          <a:latin typeface="+mn-lt"/>
                        </a:rPr>
                        <a:t>(Jungunternehmen mit neuen, kreativen Geschäftsmodellen)</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1" i="0" u="none" strike="noStrike" dirty="0">
                          <a:solidFill>
                            <a:srgbClr val="000000"/>
                          </a:solidFill>
                          <a:effectLst/>
                          <a:latin typeface="+mn-lt"/>
                        </a:rPr>
                        <a:t>12 %</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0" i="0" u="none" strike="noStrike" dirty="0">
                          <a:solidFill>
                            <a:srgbClr val="000000"/>
                          </a:solidFill>
                          <a:effectLst/>
                          <a:latin typeface="+mn-lt"/>
                        </a:rPr>
                        <a:t>22 %</a:t>
                      </a:r>
                    </a:p>
                  </a:txBody>
                  <a:tcPr marL="9525" marR="9525" marT="9525"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0" i="0" u="none" strike="noStrike">
                          <a:solidFill>
                            <a:srgbClr val="000000"/>
                          </a:solidFill>
                          <a:effectLst/>
                          <a:latin typeface="+mn-lt"/>
                        </a:rPr>
                        <a:t>13 %</a:t>
                      </a:r>
                    </a:p>
                  </a:txBody>
                  <a:tcPr marL="9525" marR="9525" marT="9525"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0" i="0" u="none" strike="noStrike">
                          <a:solidFill>
                            <a:srgbClr val="000000"/>
                          </a:solidFill>
                          <a:effectLst/>
                          <a:latin typeface="+mn-lt"/>
                        </a:rPr>
                        <a:t>9 %</a:t>
                      </a:r>
                    </a:p>
                  </a:txBody>
                  <a:tcPr marL="9525" marR="9525" marT="9525"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30000">
                <a:tc>
                  <a:txBody>
                    <a:bodyPr/>
                    <a:lstStyle/>
                    <a:p>
                      <a:pPr algn="r" fontAlgn="ctr"/>
                      <a:r>
                        <a:rPr lang="de-DE" sz="1000" b="1" i="0" u="none" strike="noStrike" dirty="0">
                          <a:solidFill>
                            <a:schemeClr val="tx1"/>
                          </a:solidFill>
                          <a:effectLst/>
                          <a:latin typeface="+mn-lt"/>
                        </a:rPr>
                        <a:t>Nichtregierungsorganisation</a:t>
                      </a:r>
                      <a:r>
                        <a:rPr lang="de-DE" sz="1000" b="0" i="0" u="none" strike="noStrike" dirty="0">
                          <a:solidFill>
                            <a:schemeClr val="tx1"/>
                          </a:solidFill>
                          <a:effectLst/>
                          <a:latin typeface="+mn-lt"/>
                        </a:rPr>
                        <a:t> </a:t>
                      </a:r>
                      <a:br>
                        <a:rPr lang="de-DE" sz="1000" b="0" i="0" u="none" strike="noStrike" dirty="0">
                          <a:solidFill>
                            <a:schemeClr val="tx1"/>
                          </a:solidFill>
                          <a:effectLst/>
                          <a:latin typeface="+mn-lt"/>
                        </a:rPr>
                      </a:br>
                      <a:r>
                        <a:rPr lang="de-DE" sz="1000" b="0" i="0" u="none" strike="noStrike" dirty="0">
                          <a:solidFill>
                            <a:schemeClr val="tx1"/>
                          </a:solidFill>
                          <a:effectLst/>
                          <a:latin typeface="+mn-lt"/>
                        </a:rPr>
                        <a:t>(gemeinnützige Organisation, die humanitäre, </a:t>
                      </a:r>
                      <a:br>
                        <a:rPr lang="de-DE" sz="1000" b="0" i="0" u="none" strike="noStrike" dirty="0">
                          <a:solidFill>
                            <a:schemeClr val="tx1"/>
                          </a:solidFill>
                          <a:effectLst/>
                          <a:latin typeface="+mn-lt"/>
                        </a:rPr>
                      </a:br>
                      <a:r>
                        <a:rPr lang="de-DE" sz="1000" b="0" i="0" u="none" strike="noStrike" dirty="0">
                          <a:solidFill>
                            <a:schemeClr val="tx1"/>
                          </a:solidFill>
                          <a:effectLst/>
                          <a:latin typeface="+mn-lt"/>
                        </a:rPr>
                        <a:t>soziale oder ökologische Ziele verfolgt)</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1" i="0" u="none" strike="noStrike" dirty="0">
                          <a:solidFill>
                            <a:srgbClr val="000000"/>
                          </a:solidFill>
                          <a:effectLst/>
                          <a:latin typeface="+mn-lt"/>
                        </a:rPr>
                        <a:t>8 %</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0" i="0" u="none" strike="noStrike" dirty="0">
                          <a:solidFill>
                            <a:srgbClr val="000000"/>
                          </a:solidFill>
                          <a:effectLst/>
                          <a:latin typeface="+mn-lt"/>
                        </a:rPr>
                        <a:t>9 %</a:t>
                      </a:r>
                    </a:p>
                  </a:txBody>
                  <a:tcPr marL="9525" marR="9525" marT="9525"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0" i="0" u="none" strike="noStrike">
                          <a:solidFill>
                            <a:srgbClr val="000000"/>
                          </a:solidFill>
                          <a:effectLst/>
                          <a:latin typeface="+mn-lt"/>
                        </a:rPr>
                        <a:t>8 %</a:t>
                      </a:r>
                    </a:p>
                  </a:txBody>
                  <a:tcPr marL="9525" marR="9525" marT="9525"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0" i="0" u="none" strike="noStrike">
                          <a:solidFill>
                            <a:srgbClr val="000000"/>
                          </a:solidFill>
                          <a:effectLst/>
                          <a:latin typeface="+mn-lt"/>
                        </a:rPr>
                        <a:t>8 %</a:t>
                      </a:r>
                    </a:p>
                  </a:txBody>
                  <a:tcPr marL="9525" marR="9525" marT="9525"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2491597"/>
                  </a:ext>
                </a:extLst>
              </a:tr>
              <a:tr h="662400">
                <a:tc>
                  <a:txBody>
                    <a:bodyPr/>
                    <a:lstStyle/>
                    <a:p>
                      <a:pPr algn="r" fontAlgn="ctr"/>
                      <a:r>
                        <a:rPr lang="de-DE" sz="1000" b="0" i="0" u="none" strike="noStrike" dirty="0">
                          <a:solidFill>
                            <a:schemeClr val="tx1"/>
                          </a:solidFill>
                          <a:effectLst/>
                          <a:latin typeface="+mn-lt"/>
                        </a:rPr>
                        <a:t>ein anderer</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1" i="0" u="none" strike="noStrike" dirty="0">
                          <a:solidFill>
                            <a:srgbClr val="000000"/>
                          </a:solidFill>
                          <a:effectLst/>
                          <a:latin typeface="+mn-lt"/>
                        </a:rPr>
                        <a:t>1 %</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0" i="0" u="none" strike="noStrike" dirty="0">
                          <a:solidFill>
                            <a:srgbClr val="000000"/>
                          </a:solidFill>
                          <a:effectLst/>
                          <a:latin typeface="+mn-lt"/>
                        </a:rPr>
                        <a:t>-</a:t>
                      </a:r>
                    </a:p>
                  </a:txBody>
                  <a:tcPr marL="9525" marR="9525" marT="9525"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0" i="0" u="none" strike="noStrike">
                          <a:solidFill>
                            <a:srgbClr val="000000"/>
                          </a:solidFill>
                          <a:effectLst/>
                          <a:latin typeface="+mn-lt"/>
                        </a:rPr>
                        <a:t>0 %</a:t>
                      </a:r>
                    </a:p>
                  </a:txBody>
                  <a:tcPr marL="9525" marR="9525" marT="9525" marB="0" anchor="ctr">
                    <a:lnL>
                      <a:noFill/>
                    </a:lnL>
                    <a:lnR>
                      <a:noFill/>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DE" sz="1000" b="0" i="0" u="none" strike="noStrike" dirty="0">
                          <a:solidFill>
                            <a:srgbClr val="000000"/>
                          </a:solidFill>
                          <a:effectLst/>
                          <a:latin typeface="+mn-lt"/>
                        </a:rPr>
                        <a:t>1 %</a:t>
                      </a:r>
                    </a:p>
                  </a:txBody>
                  <a:tcPr marL="9525" marR="9525" marT="9525" marB="0" anchor="ctr">
                    <a:lnL>
                      <a:noFill/>
                    </a:lnL>
                    <a:lnR>
                      <a:noFill/>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8215747"/>
                  </a:ext>
                </a:extLst>
              </a:tr>
            </a:tbl>
          </a:graphicData>
        </a:graphic>
      </p:graphicFrame>
      <p:sp>
        <p:nvSpPr>
          <p:cNvPr id="2" name="Footer Placeholder 1">
            <a:extLst>
              <a:ext uri="{FF2B5EF4-FFF2-40B4-BE49-F238E27FC236}">
                <a16:creationId xmlns:a16="http://schemas.microsoft.com/office/drawing/2014/main" id="{87BBFC54-7368-111C-400C-99641E167F59}"/>
              </a:ext>
            </a:extLst>
          </p:cNvPr>
          <p:cNvSpPr>
            <a:spLocks noGrp="1"/>
          </p:cNvSpPr>
          <p:nvPr>
            <p:ph type="ftr" sz="quarter" idx="3"/>
          </p:nvPr>
        </p:nvSpPr>
        <p:spPr/>
        <p:txBody>
          <a:bodyPr/>
          <a:lstStyle/>
          <a:p>
            <a:r>
              <a:rPr lang="en-US"/>
              <a:t>Juni 2025</a:t>
            </a:r>
          </a:p>
        </p:txBody>
      </p:sp>
      <p:grpSp>
        <p:nvGrpSpPr>
          <p:cNvPr id="3" name="Group 2">
            <a:extLst>
              <a:ext uri="{FF2B5EF4-FFF2-40B4-BE49-F238E27FC236}">
                <a16:creationId xmlns:a16="http://schemas.microsoft.com/office/drawing/2014/main" id="{8A3CF02B-5B46-425A-BDE2-3C520D74E0B4}"/>
              </a:ext>
            </a:extLst>
          </p:cNvPr>
          <p:cNvGrpSpPr>
            <a:grpSpLocks noChangeAspect="1"/>
          </p:cNvGrpSpPr>
          <p:nvPr/>
        </p:nvGrpSpPr>
        <p:grpSpPr>
          <a:xfrm>
            <a:off x="11478027" y="0"/>
            <a:ext cx="324000" cy="324000"/>
            <a:chOff x="10872022" y="0"/>
            <a:chExt cx="403200" cy="403200"/>
          </a:xfrm>
        </p:grpSpPr>
        <p:sp>
          <p:nvSpPr>
            <p:cNvPr id="4" name="Rectangle 3">
              <a:hlinkClick r:id="" action="ppaction://hlinkshowjump?jump=nextslide"/>
              <a:extLst>
                <a:ext uri="{FF2B5EF4-FFF2-40B4-BE49-F238E27FC236}">
                  <a16:creationId xmlns:a16="http://schemas.microsoft.com/office/drawing/2014/main" id="{67398F15-EADF-D9F8-2677-F8D9EE3BEDE4}"/>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descr="Down arrow">
              <a:hlinkClick r:id="" action="ppaction://hlinkshowjump?jump=nextslide"/>
              <a:extLst>
                <a:ext uri="{FF2B5EF4-FFF2-40B4-BE49-F238E27FC236}">
                  <a16:creationId xmlns:a16="http://schemas.microsoft.com/office/drawing/2014/main" id="{0B158E29-57E1-A8EC-FD28-037CC6CF264A}"/>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13921E3F-DB1F-8020-8E17-BD821CDE98FB}"/>
              </a:ext>
            </a:extLst>
          </p:cNvPr>
          <p:cNvGrpSpPr>
            <a:grpSpLocks noChangeAspect="1"/>
          </p:cNvGrpSpPr>
          <p:nvPr/>
        </p:nvGrpSpPr>
        <p:grpSpPr>
          <a:xfrm>
            <a:off x="11084594" y="0"/>
            <a:ext cx="324000" cy="324000"/>
            <a:chOff x="10354522" y="0"/>
            <a:chExt cx="403200" cy="403200"/>
          </a:xfrm>
        </p:grpSpPr>
        <p:sp>
          <p:nvSpPr>
            <p:cNvPr id="9" name="Rectangle 8">
              <a:hlinkClick r:id="" action="ppaction://hlinkshowjump?jump=previousslide"/>
              <a:extLst>
                <a:ext uri="{FF2B5EF4-FFF2-40B4-BE49-F238E27FC236}">
                  <a16:creationId xmlns:a16="http://schemas.microsoft.com/office/drawing/2014/main" id="{AF214B26-B19B-AFB5-163C-C3E374A4BC62}"/>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0" name="Straight Arrow Connector 9" descr="Down arrow">
              <a:hlinkClick r:id="" action="ppaction://hlinkshowjump?jump=previousslide"/>
              <a:extLst>
                <a:ext uri="{FF2B5EF4-FFF2-40B4-BE49-F238E27FC236}">
                  <a16:creationId xmlns:a16="http://schemas.microsoft.com/office/drawing/2014/main" id="{B4F80AEB-6B32-CBB7-5D88-C33EA4D85844}"/>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73F33EF8-9CD1-D312-0FF8-744EE26737D4}"/>
              </a:ext>
            </a:extLst>
          </p:cNvPr>
          <p:cNvGrpSpPr/>
          <p:nvPr/>
        </p:nvGrpSpPr>
        <p:grpSpPr>
          <a:xfrm>
            <a:off x="10520652" y="0"/>
            <a:ext cx="324000" cy="323385"/>
            <a:chOff x="10520652" y="0"/>
            <a:chExt cx="324000" cy="323385"/>
          </a:xfrm>
        </p:grpSpPr>
        <p:sp>
          <p:nvSpPr>
            <p:cNvPr id="18" name="Google Shape;487;p76">
              <a:hlinkClick r:id="rId2" action="ppaction://hlinksldjump"/>
              <a:extLst>
                <a:ext uri="{FF2B5EF4-FFF2-40B4-BE49-F238E27FC236}">
                  <a16:creationId xmlns:a16="http://schemas.microsoft.com/office/drawing/2014/main" id="{46F37C52-2C60-D3D5-F169-5ED12118A264}"/>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9" name="Group 18">
              <a:extLst>
                <a:ext uri="{FF2B5EF4-FFF2-40B4-BE49-F238E27FC236}">
                  <a16:creationId xmlns:a16="http://schemas.microsoft.com/office/drawing/2014/main" id="{4FB99585-AB9C-561C-853A-ABE436BCDF0A}"/>
                </a:ext>
              </a:extLst>
            </p:cNvPr>
            <p:cNvGrpSpPr/>
            <p:nvPr/>
          </p:nvGrpSpPr>
          <p:grpSpPr>
            <a:xfrm>
              <a:off x="10578492" y="81049"/>
              <a:ext cx="208319" cy="161287"/>
              <a:chOff x="10578492" y="81049"/>
              <a:chExt cx="208319" cy="161287"/>
            </a:xfrm>
          </p:grpSpPr>
          <p:sp>
            <p:nvSpPr>
              <p:cNvPr id="20" name="Google Shape;190;p3">
                <a:hlinkClick r:id="rId2" action="ppaction://hlinksldjump"/>
                <a:extLst>
                  <a:ext uri="{FF2B5EF4-FFF2-40B4-BE49-F238E27FC236}">
                    <a16:creationId xmlns:a16="http://schemas.microsoft.com/office/drawing/2014/main" id="{09BEF564-0007-EF7C-8288-A21377301CA1}"/>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1" name="Google Shape;191;p3">
                <a:hlinkClick r:id="rId2" action="ppaction://hlinksldjump"/>
                <a:extLst>
                  <a:ext uri="{FF2B5EF4-FFF2-40B4-BE49-F238E27FC236}">
                    <a16:creationId xmlns:a16="http://schemas.microsoft.com/office/drawing/2014/main" id="{3863CFA1-B9FB-4B60-69B7-6B40C41A9D76}"/>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2" name="Google Shape;192;p3">
                <a:hlinkClick r:id="rId2" action="ppaction://hlinksldjump"/>
                <a:extLst>
                  <a:ext uri="{FF2B5EF4-FFF2-40B4-BE49-F238E27FC236}">
                    <a16:creationId xmlns:a16="http://schemas.microsoft.com/office/drawing/2014/main" id="{1CC9121E-AAEF-47D8-AF65-2389AE933888}"/>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4087840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90618-CF71-40EE-C8F0-DCA24EFE6EC0}"/>
            </a:ext>
          </a:extLst>
        </p:cNvPr>
        <p:cNvGrpSpPr/>
        <p:nvPr/>
      </p:nvGrpSpPr>
      <p:grpSpPr>
        <a:xfrm>
          <a:off x="0" y="0"/>
          <a:ext cx="0" cy="0"/>
          <a:chOff x="0" y="0"/>
          <a:chExt cx="0" cy="0"/>
        </a:xfrm>
      </p:grpSpPr>
      <p:sp>
        <p:nvSpPr>
          <p:cNvPr id="27" name="Content Placeholder 16">
            <a:extLst>
              <a:ext uri="{FF2B5EF4-FFF2-40B4-BE49-F238E27FC236}">
                <a16:creationId xmlns:a16="http://schemas.microsoft.com/office/drawing/2014/main" id="{EE422C19-4616-AC04-9307-3EAEE961E376}"/>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7" name="Rectangle 6">
            <a:extLst>
              <a:ext uri="{FF2B5EF4-FFF2-40B4-BE49-F238E27FC236}">
                <a16:creationId xmlns:a16="http://schemas.microsoft.com/office/drawing/2014/main" id="{27B6A2DE-9A7C-9183-E029-F4E489D18C75}"/>
              </a:ext>
            </a:extLst>
          </p:cNvPr>
          <p:cNvSpPr/>
          <p:nvPr/>
        </p:nvSpPr>
        <p:spPr>
          <a:xfrm>
            <a:off x="4412874" y="5499063"/>
            <a:ext cx="7381458" cy="227005"/>
          </a:xfrm>
          <a:prstGeom prst="rect">
            <a:avLst/>
          </a:prstGeom>
          <a:solidFill>
            <a:srgbClr val="DFE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F44A19C9-A7BC-843A-F94E-973C1949E65C}"/>
              </a:ext>
            </a:extLst>
          </p:cNvPr>
          <p:cNvSpPr>
            <a:spLocks noGrp="1"/>
          </p:cNvSpPr>
          <p:nvPr>
            <p:ph type="title"/>
          </p:nvPr>
        </p:nvSpPr>
        <p:spPr>
          <a:xfrm>
            <a:off x="397667" y="402336"/>
            <a:ext cx="3729833" cy="900000"/>
          </a:xfrm>
        </p:spPr>
        <p:txBody>
          <a:bodyPr/>
          <a:lstStyle/>
          <a:p>
            <a:r>
              <a:rPr lang="de-DE"/>
              <a:t>Welche Aspekte sind beim Arbeitgeber am wichtigsten?</a:t>
            </a:r>
          </a:p>
        </p:txBody>
      </p:sp>
      <p:sp>
        <p:nvSpPr>
          <p:cNvPr id="24" name="Title 4">
            <a:extLst>
              <a:ext uri="{FF2B5EF4-FFF2-40B4-BE49-F238E27FC236}">
                <a16:creationId xmlns:a16="http://schemas.microsoft.com/office/drawing/2014/main" id="{B92AA0E0-B7D3-F978-59EA-EC281F177810}"/>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Unternehmenstypen als Arbeitgeber</a:t>
            </a:r>
          </a:p>
        </p:txBody>
      </p:sp>
      <p:sp>
        <p:nvSpPr>
          <p:cNvPr id="28" name="Text Placeholder 2">
            <a:extLst>
              <a:ext uri="{FF2B5EF4-FFF2-40B4-BE49-F238E27FC236}">
                <a16:creationId xmlns:a16="http://schemas.microsoft.com/office/drawing/2014/main" id="{A7A93FAC-D46F-C03A-6AA0-AD27A9994BAA}"/>
              </a:ext>
            </a:extLst>
          </p:cNvPr>
          <p:cNvSpPr txBox="1">
            <a:spLocks/>
          </p:cNvSpPr>
          <p:nvPr/>
        </p:nvSpPr>
        <p:spPr>
          <a:xfrm>
            <a:off x="397668" y="1953896"/>
            <a:ext cx="3729832" cy="1738938"/>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Wichtigste Aspekte bei einem Unternehmen als Arbeitgeber</a:t>
            </a:r>
          </a:p>
          <a:p>
            <a:pPr lvl="1">
              <a:lnSpc>
                <a:spcPct val="100000"/>
              </a:lnSpc>
            </a:pPr>
            <a:r>
              <a:rPr lang="de-DE"/>
              <a:t>Die wichtigsten Arbeitgeberaspekte sind Gehalt und Arbeitsklima. Verwurzelung am Standort, Tradition und vor allem auch Internationalität spielen dagegen eine untergeordnete Rolle.</a:t>
            </a:r>
          </a:p>
        </p:txBody>
      </p:sp>
      <p:sp>
        <p:nvSpPr>
          <p:cNvPr id="30" name="Text Placeholder 2">
            <a:extLst>
              <a:ext uri="{FF2B5EF4-FFF2-40B4-BE49-F238E27FC236}">
                <a16:creationId xmlns:a16="http://schemas.microsoft.com/office/drawing/2014/main" id="{866DFF56-67FE-5532-8362-5F0D53BEC56D}"/>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9: Welche der folgenden Aspekte sind Ihnen bei Ihrem Arbeitgeber am wichtigsten?</a:t>
            </a:r>
          </a:p>
          <a:p>
            <a:pPr lvl="1">
              <a:lnSpc>
                <a:spcPct val="100000"/>
              </a:lnSpc>
            </a:pPr>
            <a:r>
              <a:rPr lang="de-DE" sz="1050"/>
              <a:t>Basis: angestellte Berufstätige, N = 1.034 </a:t>
            </a:r>
            <a:br>
              <a:rPr lang="de-DE" sz="1050"/>
            </a:br>
            <a:r>
              <a:rPr lang="de-DE" sz="1050"/>
              <a:t>(Mehrfachnennung, maximal fünf Nennungen)</a:t>
            </a:r>
          </a:p>
        </p:txBody>
      </p:sp>
      <p:sp>
        <p:nvSpPr>
          <p:cNvPr id="33" name="Slide Number Placeholder 32">
            <a:extLst>
              <a:ext uri="{FF2B5EF4-FFF2-40B4-BE49-F238E27FC236}">
                <a16:creationId xmlns:a16="http://schemas.microsoft.com/office/drawing/2014/main" id="{200E5C79-BDA6-8079-BC2E-D6E8796C2EF2}"/>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12</a:t>
            </a:fld>
            <a:endParaRPr lang="en-US"/>
          </a:p>
        </p:txBody>
      </p:sp>
      <p:graphicFrame>
        <p:nvGraphicFramePr>
          <p:cNvPr id="2" name="GRAPH_01">
            <a:extLst>
              <a:ext uri="{FF2B5EF4-FFF2-40B4-BE49-F238E27FC236}">
                <a16:creationId xmlns:a16="http://schemas.microsoft.com/office/drawing/2014/main" id="{6C0E71D3-2243-1731-0AD5-D67231659504}"/>
              </a:ext>
            </a:extLst>
          </p:cNvPr>
          <p:cNvGraphicFramePr/>
          <p:nvPr>
            <p:extLst>
              <p:ext uri="{D42A27DB-BD31-4B8C-83A1-F6EECF244321}">
                <p14:modId xmlns:p14="http://schemas.microsoft.com/office/powerpoint/2010/main" val="49203884"/>
              </p:ext>
            </p:extLst>
          </p:nvPr>
        </p:nvGraphicFramePr>
        <p:xfrm>
          <a:off x="7677887" y="904781"/>
          <a:ext cx="4116445" cy="48212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_01">
            <a:extLst>
              <a:ext uri="{FF2B5EF4-FFF2-40B4-BE49-F238E27FC236}">
                <a16:creationId xmlns:a16="http://schemas.microsoft.com/office/drawing/2014/main" id="{C0DD970C-4F41-D1E5-A56E-2B24958B5800}"/>
              </a:ext>
            </a:extLst>
          </p:cNvPr>
          <p:cNvGraphicFramePr>
            <a:graphicFrameLocks noGrp="1"/>
          </p:cNvGraphicFramePr>
          <p:nvPr>
            <p:extLst>
              <p:ext uri="{D42A27DB-BD31-4B8C-83A1-F6EECF244321}">
                <p14:modId xmlns:p14="http://schemas.microsoft.com/office/powerpoint/2010/main" val="3444946417"/>
              </p:ext>
            </p:extLst>
          </p:nvPr>
        </p:nvGraphicFramePr>
        <p:xfrm>
          <a:off x="4412874" y="904781"/>
          <a:ext cx="3265013" cy="4821646"/>
        </p:xfrm>
        <a:graphic>
          <a:graphicData uri="http://schemas.openxmlformats.org/drawingml/2006/table">
            <a:tbl>
              <a:tblPr firstRow="1" bandRow="1"/>
              <a:tblGrid>
                <a:gridCol w="3265013">
                  <a:extLst>
                    <a:ext uri="{9D8B030D-6E8A-4147-A177-3AD203B41FA5}">
                      <a16:colId xmlns:a16="http://schemas.microsoft.com/office/drawing/2014/main" val="20000"/>
                    </a:ext>
                  </a:extLst>
                </a:gridCol>
              </a:tblGrid>
              <a:tr h="216622">
                <a:tc>
                  <a:txBody>
                    <a:bodyPr/>
                    <a:lstStyle/>
                    <a:p>
                      <a:pPr algn="r" fontAlgn="t"/>
                      <a:r>
                        <a:rPr lang="de-DE" sz="1000" b="0" i="0" u="none" strike="noStrike">
                          <a:solidFill>
                            <a:srgbClr val="000000"/>
                          </a:solidFill>
                          <a:effectLst/>
                          <a:latin typeface="+mn-lt"/>
                        </a:rPr>
                        <a:t>Gehalt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6622">
                <a:tc>
                  <a:txBody>
                    <a:bodyPr/>
                    <a:lstStyle/>
                    <a:p>
                      <a:pPr algn="r" fontAlgn="t"/>
                      <a:r>
                        <a:rPr lang="de-DE" sz="1000" b="0" i="0" u="none" strike="noStrike">
                          <a:solidFill>
                            <a:srgbClr val="000000"/>
                          </a:solidFill>
                          <a:effectLst/>
                          <a:latin typeface="+mn-lt"/>
                        </a:rPr>
                        <a:t>Arbeitsklima</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6622">
                <a:tc>
                  <a:txBody>
                    <a:bodyPr/>
                    <a:lstStyle/>
                    <a:p>
                      <a:pPr algn="r" fontAlgn="t"/>
                      <a:r>
                        <a:rPr lang="de-DE" sz="1000" b="0" i="0" u="none" strike="noStrike">
                          <a:solidFill>
                            <a:srgbClr val="000000"/>
                          </a:solidFill>
                          <a:effectLst/>
                          <a:latin typeface="+mn-lt"/>
                        </a:rPr>
                        <a:t>mein Team/meine Kolleg:innen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6622">
                <a:tc>
                  <a:txBody>
                    <a:bodyPr/>
                    <a:lstStyle/>
                    <a:p>
                      <a:pPr algn="r" fontAlgn="t"/>
                      <a:r>
                        <a:rPr lang="de-DE" sz="1000" b="0" i="0" u="none" strike="noStrike">
                          <a:solidFill>
                            <a:srgbClr val="000000"/>
                          </a:solidFill>
                          <a:effectLst/>
                          <a:latin typeface="+mn-lt"/>
                        </a:rPr>
                        <a:t>wirtschaftliche Stärke und Stabilität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6622">
                <a:tc>
                  <a:txBody>
                    <a:bodyPr/>
                    <a:lstStyle/>
                    <a:p>
                      <a:pPr algn="r" fontAlgn="t"/>
                      <a:r>
                        <a:rPr lang="de-DE" sz="1000" b="0" i="0" u="none" strike="noStrike">
                          <a:solidFill>
                            <a:srgbClr val="000000"/>
                          </a:solidFill>
                          <a:effectLst/>
                          <a:latin typeface="+mn-lt"/>
                        </a:rPr>
                        <a:t>Karrierewege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6622">
                <a:tc>
                  <a:txBody>
                    <a:bodyPr/>
                    <a:lstStyle/>
                    <a:p>
                      <a:pPr algn="r" fontAlgn="t"/>
                      <a:r>
                        <a:rPr lang="de-DE" sz="1000" b="0" i="0" u="none" strike="noStrike">
                          <a:solidFill>
                            <a:srgbClr val="000000"/>
                          </a:solidFill>
                          <a:effectLst/>
                          <a:latin typeface="+mn-lt"/>
                        </a:rPr>
                        <a:t>Produkte/Dienstleistungen/Tätigkeiten und Services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6622">
                <a:tc>
                  <a:txBody>
                    <a:bodyPr/>
                    <a:lstStyle/>
                    <a:p>
                      <a:pPr algn="r" fontAlgn="t"/>
                      <a:r>
                        <a:rPr lang="de-DE" sz="1000" b="0" i="0" u="none" strike="noStrike" err="1">
                          <a:solidFill>
                            <a:srgbClr val="000000"/>
                          </a:solidFill>
                          <a:effectLst/>
                          <a:latin typeface="+mn-lt"/>
                        </a:rPr>
                        <a:t>mein:e</a:t>
                      </a:r>
                      <a:r>
                        <a:rPr lang="de-DE" sz="1000" b="0" i="0" u="none" strike="noStrike">
                          <a:solidFill>
                            <a:srgbClr val="000000"/>
                          </a:solidFill>
                          <a:effectLst/>
                          <a:latin typeface="+mn-lt"/>
                        </a:rPr>
                        <a:t> </a:t>
                      </a:r>
                      <a:r>
                        <a:rPr lang="de-DE" sz="1000" b="0" i="0" u="none" strike="noStrike" err="1">
                          <a:solidFill>
                            <a:srgbClr val="000000"/>
                          </a:solidFill>
                          <a:effectLst/>
                          <a:latin typeface="+mn-lt"/>
                        </a:rPr>
                        <a:t>direkte:r</a:t>
                      </a:r>
                      <a:r>
                        <a:rPr lang="de-DE" sz="1000" b="0" i="0" u="none" strike="noStrike">
                          <a:solidFill>
                            <a:srgbClr val="000000"/>
                          </a:solidFill>
                          <a:effectLst/>
                          <a:latin typeface="+mn-lt"/>
                        </a:rPr>
                        <a:t> </a:t>
                      </a:r>
                      <a:r>
                        <a:rPr lang="de-DE" sz="1000" b="0" i="0" u="none" strike="noStrike" err="1">
                          <a:solidFill>
                            <a:srgbClr val="000000"/>
                          </a:solidFill>
                          <a:effectLst/>
                          <a:latin typeface="+mn-lt"/>
                        </a:rPr>
                        <a:t>Vorgesetzte:r</a:t>
                      </a:r>
                      <a:endParaRPr lang="de-DE" sz="10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6622">
                <a:tc>
                  <a:txBody>
                    <a:bodyPr/>
                    <a:lstStyle/>
                    <a:p>
                      <a:pPr algn="r" fontAlgn="t"/>
                      <a:r>
                        <a:rPr lang="de-DE" sz="1000" b="0" i="0" u="none" strike="noStrike">
                          <a:solidFill>
                            <a:srgbClr val="000000"/>
                          </a:solidFill>
                          <a:effectLst/>
                          <a:latin typeface="+mn-lt"/>
                        </a:rPr>
                        <a:t>Verwurzelung am Standort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6622">
                <a:tc>
                  <a:txBody>
                    <a:bodyPr/>
                    <a:lstStyle/>
                    <a:p>
                      <a:pPr algn="r" fontAlgn="t"/>
                      <a:r>
                        <a:rPr lang="de-DE" sz="1000" b="0" i="0" u="none" strike="noStrike">
                          <a:solidFill>
                            <a:srgbClr val="000000"/>
                          </a:solidFill>
                          <a:effectLst/>
                          <a:latin typeface="+mn-lt"/>
                        </a:rPr>
                        <a:t>Unternehmenskultur und -werte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6622">
                <a:tc>
                  <a:txBody>
                    <a:bodyPr/>
                    <a:lstStyle/>
                    <a:p>
                      <a:pPr algn="r" fontAlgn="t"/>
                      <a:r>
                        <a:rPr lang="de-DE" sz="1000" b="0" i="0" u="none" strike="noStrike">
                          <a:solidFill>
                            <a:srgbClr val="000000"/>
                          </a:solidFill>
                          <a:effectLst/>
                          <a:latin typeface="+mn-lt"/>
                        </a:rPr>
                        <a:t>Übernahme von sozialer Verantwortung</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6622">
                <a:tc>
                  <a:txBody>
                    <a:bodyPr/>
                    <a:lstStyle/>
                    <a:p>
                      <a:pPr algn="r" fontAlgn="t"/>
                      <a:r>
                        <a:rPr lang="de-DE" sz="1000" b="0" i="0" u="none" strike="noStrike">
                          <a:solidFill>
                            <a:srgbClr val="000000"/>
                          </a:solidFill>
                          <a:effectLst/>
                          <a:latin typeface="+mn-lt"/>
                        </a:rPr>
                        <a:t>Branche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6622">
                <a:tc>
                  <a:txBody>
                    <a:bodyPr/>
                    <a:lstStyle/>
                    <a:p>
                      <a:pPr algn="r" fontAlgn="t"/>
                      <a:r>
                        <a:rPr lang="de-DE" sz="1000" b="0" i="0" u="none" strike="noStrike">
                          <a:solidFill>
                            <a:srgbClr val="000000"/>
                          </a:solidFill>
                          <a:effectLst/>
                          <a:latin typeface="+mn-lt"/>
                        </a:rPr>
                        <a:t>Tradition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6622">
                <a:tc>
                  <a:txBody>
                    <a:bodyPr/>
                    <a:lstStyle/>
                    <a:p>
                      <a:pPr algn="r" fontAlgn="t"/>
                      <a:r>
                        <a:rPr lang="de-DE" sz="1000" b="0" i="0" u="none" strike="noStrike">
                          <a:solidFill>
                            <a:srgbClr val="000000"/>
                          </a:solidFill>
                          <a:effectLst/>
                          <a:latin typeface="+mn-lt"/>
                        </a:rPr>
                        <a:t>Image und Marke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6622">
                <a:tc>
                  <a:txBody>
                    <a:bodyPr/>
                    <a:lstStyle/>
                    <a:p>
                      <a:pPr algn="r" fontAlgn="t"/>
                      <a:r>
                        <a:rPr lang="de-DE" sz="1000" b="0" i="0" u="none" strike="noStrike">
                          <a:solidFill>
                            <a:srgbClr val="000000"/>
                          </a:solidFill>
                          <a:effectLst/>
                          <a:latin typeface="+mn-lt"/>
                        </a:rPr>
                        <a:t>Zusammenarbeit mit regionalen Zulieferern und Partnern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6622">
                <a:tc>
                  <a:txBody>
                    <a:bodyPr/>
                    <a:lstStyle/>
                    <a:p>
                      <a:pPr algn="r" fontAlgn="t"/>
                      <a:r>
                        <a:rPr lang="de-DE" sz="1000" b="0" i="0" u="none" strike="noStrike">
                          <a:solidFill>
                            <a:srgbClr val="000000"/>
                          </a:solidFill>
                          <a:effectLst/>
                          <a:latin typeface="+mn-lt"/>
                        </a:rPr>
                        <a:t>Leistung des Managements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72584">
                <a:tc>
                  <a:txBody>
                    <a:bodyPr/>
                    <a:lstStyle/>
                    <a:p>
                      <a:pPr algn="r" fontAlgn="t"/>
                      <a:r>
                        <a:rPr lang="de-DE" sz="1000" b="0" i="0" u="none" strike="noStrike">
                          <a:solidFill>
                            <a:srgbClr val="000000"/>
                          </a:solidFill>
                          <a:effectLst/>
                          <a:latin typeface="+mn-lt"/>
                        </a:rPr>
                        <a:t>Digitalisierung und Technologie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9339520"/>
                  </a:ext>
                </a:extLst>
              </a:tr>
              <a:tr h="216622">
                <a:tc>
                  <a:txBody>
                    <a:bodyPr/>
                    <a:lstStyle/>
                    <a:p>
                      <a:pPr algn="r" fontAlgn="t"/>
                      <a:r>
                        <a:rPr lang="de-DE" sz="1000" b="0" i="0" u="none" strike="noStrike">
                          <a:solidFill>
                            <a:srgbClr val="000000"/>
                          </a:solidFill>
                          <a:effectLst/>
                          <a:latin typeface="+mn-lt"/>
                        </a:rPr>
                        <a:t>Steuerehrlichkeit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7593340"/>
                  </a:ext>
                </a:extLst>
              </a:tr>
              <a:tr h="216622">
                <a:tc>
                  <a:txBody>
                    <a:bodyPr/>
                    <a:lstStyle/>
                    <a:p>
                      <a:pPr algn="r" fontAlgn="t"/>
                      <a:r>
                        <a:rPr lang="de-DE" sz="1000" b="0" i="0" u="none" strike="noStrike">
                          <a:solidFill>
                            <a:srgbClr val="000000"/>
                          </a:solidFill>
                          <a:effectLst/>
                          <a:latin typeface="+mn-lt"/>
                        </a:rPr>
                        <a:t>Agilität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488460"/>
                  </a:ext>
                </a:extLst>
              </a:tr>
              <a:tr h="216622">
                <a:tc>
                  <a:txBody>
                    <a:bodyPr/>
                    <a:lstStyle/>
                    <a:p>
                      <a:pPr algn="r" fontAlgn="t"/>
                      <a:r>
                        <a:rPr lang="de-DE" sz="1000" b="0" i="0" u="none" strike="noStrike">
                          <a:solidFill>
                            <a:srgbClr val="000000"/>
                          </a:solidFill>
                          <a:effectLst/>
                          <a:latin typeface="+mn-lt"/>
                        </a:rPr>
                        <a:t>Innovationsstärke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9794907"/>
                  </a:ext>
                </a:extLst>
              </a:tr>
              <a:tr h="216622">
                <a:tc>
                  <a:txBody>
                    <a:bodyPr/>
                    <a:lstStyle/>
                    <a:p>
                      <a:pPr algn="r" fontAlgn="t"/>
                      <a:r>
                        <a:rPr lang="de-DE" sz="1000" b="0" i="0" u="none" strike="noStrike">
                          <a:solidFill>
                            <a:srgbClr val="000000"/>
                          </a:solidFill>
                          <a:effectLst/>
                          <a:latin typeface="+mn-lt"/>
                        </a:rPr>
                        <a:t>Übernahme von ökologischer Verantwortung</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2783351"/>
                  </a:ext>
                </a:extLst>
              </a:tr>
              <a:tr h="216622">
                <a:tc>
                  <a:txBody>
                    <a:bodyPr/>
                    <a:lstStyle/>
                    <a:p>
                      <a:pPr algn="r" fontAlgn="t"/>
                      <a:r>
                        <a:rPr lang="de-DE" sz="1000" b="0" i="0" u="none" strike="noStrike">
                          <a:solidFill>
                            <a:srgbClr val="000000"/>
                          </a:solidFill>
                          <a:effectLst/>
                          <a:latin typeface="+mn-lt"/>
                        </a:rPr>
                        <a:t>Internationalität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416565"/>
                  </a:ext>
                </a:extLst>
              </a:tr>
              <a:tr h="216622">
                <a:tc>
                  <a:txBody>
                    <a:bodyPr/>
                    <a:lstStyle/>
                    <a:p>
                      <a:pPr algn="r" fontAlgn="t"/>
                      <a:r>
                        <a:rPr lang="de-DE" sz="1000" b="0" i="0" u="none" strike="noStrike">
                          <a:solidFill>
                            <a:srgbClr val="000000"/>
                          </a:solidFill>
                          <a:effectLst/>
                          <a:latin typeface="+mn-lt"/>
                        </a:rPr>
                        <a:t>nichts davon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4900551"/>
                  </a:ext>
                </a:extLst>
              </a:tr>
            </a:tbl>
          </a:graphicData>
        </a:graphic>
      </p:graphicFrame>
      <p:sp>
        <p:nvSpPr>
          <p:cNvPr id="4" name="Content Placeholder 2">
            <a:extLst>
              <a:ext uri="{FF2B5EF4-FFF2-40B4-BE49-F238E27FC236}">
                <a16:creationId xmlns:a16="http://schemas.microsoft.com/office/drawing/2014/main" id="{DF4650AC-7450-A70A-6EC5-48ACAE0F2A4D}"/>
              </a:ext>
            </a:extLst>
          </p:cNvPr>
          <p:cNvSpPr txBox="1">
            <a:spLocks/>
          </p:cNvSpPr>
          <p:nvPr/>
        </p:nvSpPr>
        <p:spPr>
          <a:xfrm>
            <a:off x="4412874" y="5823422"/>
            <a:ext cx="5467726" cy="115416"/>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750" b="0">
                <a:latin typeface="+mj-lt"/>
              </a:rPr>
              <a:t>* d.h. die Fähigkeit, sich flexibel neuen Gegebenheiten anzupassen</a:t>
            </a:r>
          </a:p>
        </p:txBody>
      </p:sp>
      <p:sp>
        <p:nvSpPr>
          <p:cNvPr id="6" name="Footer Placeholder 5">
            <a:extLst>
              <a:ext uri="{FF2B5EF4-FFF2-40B4-BE49-F238E27FC236}">
                <a16:creationId xmlns:a16="http://schemas.microsoft.com/office/drawing/2014/main" id="{F123A995-FF7C-B9E9-33B7-122056C50E84}"/>
              </a:ext>
            </a:extLst>
          </p:cNvPr>
          <p:cNvSpPr>
            <a:spLocks noGrp="1"/>
          </p:cNvSpPr>
          <p:nvPr>
            <p:ph type="ftr" sz="quarter" idx="3"/>
          </p:nvPr>
        </p:nvSpPr>
        <p:spPr/>
        <p:txBody>
          <a:bodyPr/>
          <a:lstStyle/>
          <a:p>
            <a:r>
              <a:rPr lang="en-US"/>
              <a:t>Juni 2025</a:t>
            </a:r>
          </a:p>
        </p:txBody>
      </p:sp>
      <p:grpSp>
        <p:nvGrpSpPr>
          <p:cNvPr id="8" name="Group 7">
            <a:extLst>
              <a:ext uri="{FF2B5EF4-FFF2-40B4-BE49-F238E27FC236}">
                <a16:creationId xmlns:a16="http://schemas.microsoft.com/office/drawing/2014/main" id="{F8A77BA2-F4B5-4383-8B4C-3427F0FEBA8F}"/>
              </a:ext>
            </a:extLst>
          </p:cNvPr>
          <p:cNvGrpSpPr>
            <a:grpSpLocks noChangeAspect="1"/>
          </p:cNvGrpSpPr>
          <p:nvPr/>
        </p:nvGrpSpPr>
        <p:grpSpPr>
          <a:xfrm>
            <a:off x="11478027" y="0"/>
            <a:ext cx="324000" cy="324000"/>
            <a:chOff x="10872022" y="0"/>
            <a:chExt cx="403200" cy="403200"/>
          </a:xfrm>
        </p:grpSpPr>
        <p:sp>
          <p:nvSpPr>
            <p:cNvPr id="9" name="Rectangle 8">
              <a:hlinkClick r:id="" action="ppaction://hlinkshowjump?jump=nextslide"/>
              <a:extLst>
                <a:ext uri="{FF2B5EF4-FFF2-40B4-BE49-F238E27FC236}">
                  <a16:creationId xmlns:a16="http://schemas.microsoft.com/office/drawing/2014/main" id="{2CCCF018-F87B-4EF2-C5A5-C6282B288D3D}"/>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descr="Down arrow">
              <a:hlinkClick r:id="" action="ppaction://hlinkshowjump?jump=nextslide"/>
              <a:extLst>
                <a:ext uri="{FF2B5EF4-FFF2-40B4-BE49-F238E27FC236}">
                  <a16:creationId xmlns:a16="http://schemas.microsoft.com/office/drawing/2014/main" id="{B6FCF85A-C32F-6D4D-8FF1-EF11D06AE49C}"/>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B6B8E63C-4D23-06E8-D5AF-FD09991FA276}"/>
              </a:ext>
            </a:extLst>
          </p:cNvPr>
          <p:cNvGrpSpPr>
            <a:grpSpLocks noChangeAspect="1"/>
          </p:cNvGrpSpPr>
          <p:nvPr/>
        </p:nvGrpSpPr>
        <p:grpSpPr>
          <a:xfrm>
            <a:off x="11084594" y="0"/>
            <a:ext cx="324000" cy="324000"/>
            <a:chOff x="10354522" y="0"/>
            <a:chExt cx="403200" cy="403200"/>
          </a:xfrm>
        </p:grpSpPr>
        <p:sp>
          <p:nvSpPr>
            <p:cNvPr id="12" name="Rectangle 11">
              <a:hlinkClick r:id="" action="ppaction://hlinkshowjump?jump=previousslide"/>
              <a:extLst>
                <a:ext uri="{FF2B5EF4-FFF2-40B4-BE49-F238E27FC236}">
                  <a16:creationId xmlns:a16="http://schemas.microsoft.com/office/drawing/2014/main" id="{459A3389-F529-5288-B7B3-B8787C45EABD}"/>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3" name="Straight Arrow Connector 12" descr="Down arrow">
              <a:hlinkClick r:id="" action="ppaction://hlinkshowjump?jump=previousslide"/>
              <a:extLst>
                <a:ext uri="{FF2B5EF4-FFF2-40B4-BE49-F238E27FC236}">
                  <a16:creationId xmlns:a16="http://schemas.microsoft.com/office/drawing/2014/main" id="{582D450A-69F4-BA1B-A466-CB39C5227783}"/>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806A576F-52AB-6FAB-031A-2B3094854CEF}"/>
              </a:ext>
            </a:extLst>
          </p:cNvPr>
          <p:cNvGrpSpPr/>
          <p:nvPr/>
        </p:nvGrpSpPr>
        <p:grpSpPr>
          <a:xfrm>
            <a:off x="10520652" y="0"/>
            <a:ext cx="324000" cy="323385"/>
            <a:chOff x="10520652" y="0"/>
            <a:chExt cx="324000" cy="323385"/>
          </a:xfrm>
        </p:grpSpPr>
        <p:sp>
          <p:nvSpPr>
            <p:cNvPr id="21" name="Google Shape;487;p76">
              <a:hlinkClick r:id="rId3" action="ppaction://hlinksldjump"/>
              <a:extLst>
                <a:ext uri="{FF2B5EF4-FFF2-40B4-BE49-F238E27FC236}">
                  <a16:creationId xmlns:a16="http://schemas.microsoft.com/office/drawing/2014/main" id="{7ADB8E3C-AEB9-4C82-90B5-2E76BF88C22B}"/>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oup 21">
              <a:extLst>
                <a:ext uri="{FF2B5EF4-FFF2-40B4-BE49-F238E27FC236}">
                  <a16:creationId xmlns:a16="http://schemas.microsoft.com/office/drawing/2014/main" id="{0D61BF99-87D2-7B2E-1D88-EADD01BA40B3}"/>
                </a:ext>
              </a:extLst>
            </p:cNvPr>
            <p:cNvGrpSpPr/>
            <p:nvPr/>
          </p:nvGrpSpPr>
          <p:grpSpPr>
            <a:xfrm>
              <a:off x="10578492" y="81049"/>
              <a:ext cx="208319" cy="161287"/>
              <a:chOff x="10578492" y="81049"/>
              <a:chExt cx="208319" cy="161287"/>
            </a:xfrm>
          </p:grpSpPr>
          <p:sp>
            <p:nvSpPr>
              <p:cNvPr id="23" name="Google Shape;190;p3">
                <a:hlinkClick r:id="rId3" action="ppaction://hlinksldjump"/>
                <a:extLst>
                  <a:ext uri="{FF2B5EF4-FFF2-40B4-BE49-F238E27FC236}">
                    <a16:creationId xmlns:a16="http://schemas.microsoft.com/office/drawing/2014/main" id="{9690D69B-3CD9-7E4B-7514-8391709A6FCB}"/>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5" name="Google Shape;191;p3">
                <a:hlinkClick r:id="rId3" action="ppaction://hlinksldjump"/>
                <a:extLst>
                  <a:ext uri="{FF2B5EF4-FFF2-40B4-BE49-F238E27FC236}">
                    <a16:creationId xmlns:a16="http://schemas.microsoft.com/office/drawing/2014/main" id="{BF69F387-40CB-228E-0F1F-260058ABE222}"/>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6" name="Google Shape;192;p3">
                <a:hlinkClick r:id="rId3" action="ppaction://hlinksldjump"/>
                <a:extLst>
                  <a:ext uri="{FF2B5EF4-FFF2-40B4-BE49-F238E27FC236}">
                    <a16:creationId xmlns:a16="http://schemas.microsoft.com/office/drawing/2014/main" id="{87000B81-6273-3E4A-7983-EB8DC1B400A3}"/>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367977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2760B-CEE2-084C-C00C-12B49F5B7B20}"/>
            </a:ext>
          </a:extLst>
        </p:cNvPr>
        <p:cNvGrpSpPr/>
        <p:nvPr/>
      </p:nvGrpSpPr>
      <p:grpSpPr>
        <a:xfrm>
          <a:off x="0" y="0"/>
          <a:ext cx="0" cy="0"/>
          <a:chOff x="0" y="0"/>
          <a:chExt cx="0" cy="0"/>
        </a:xfrm>
      </p:grpSpPr>
      <p:graphicFrame>
        <p:nvGraphicFramePr>
          <p:cNvPr id="34" name="think-cell data - do not delete" hidden="1">
            <a:extLst>
              <a:ext uri="{FF2B5EF4-FFF2-40B4-BE49-F238E27FC236}">
                <a16:creationId xmlns:a16="http://schemas.microsoft.com/office/drawing/2014/main" id="{CB5400BA-EA6D-AB25-A7D0-851DD1D1B849}"/>
              </a:ext>
            </a:extLst>
          </p:cNvPr>
          <p:cNvGraphicFramePr>
            <a:graphicFrameLocks noChangeAspect="1"/>
          </p:cNvGraphicFramePr>
          <p:nvPr>
            <p:custDataLst>
              <p:tags r:id="rId1"/>
            </p:custDataLst>
            <p:extLst>
              <p:ext uri="{D42A27DB-BD31-4B8C-83A1-F6EECF244321}">
                <p14:modId xmlns:p14="http://schemas.microsoft.com/office/powerpoint/2010/main" val="3027186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34" name="think-cell data - do not delete" hidden="1">
                        <a:extLst>
                          <a:ext uri="{FF2B5EF4-FFF2-40B4-BE49-F238E27FC236}">
                            <a16:creationId xmlns:a16="http://schemas.microsoft.com/office/drawing/2014/main" id="{CB5400BA-EA6D-AB25-A7D0-851DD1D1B8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Content Placeholder 16">
            <a:extLst>
              <a:ext uri="{FF2B5EF4-FFF2-40B4-BE49-F238E27FC236}">
                <a16:creationId xmlns:a16="http://schemas.microsoft.com/office/drawing/2014/main" id="{411652A4-8DBD-881C-3E4E-3E71BB930349}"/>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29" name="Rectangle 28">
            <a:extLst>
              <a:ext uri="{FF2B5EF4-FFF2-40B4-BE49-F238E27FC236}">
                <a16:creationId xmlns:a16="http://schemas.microsoft.com/office/drawing/2014/main" id="{884C6A5B-9277-A06B-C7CA-95C7CE96EF40}"/>
              </a:ext>
            </a:extLst>
          </p:cNvPr>
          <p:cNvSpPr/>
          <p:nvPr/>
        </p:nvSpPr>
        <p:spPr>
          <a:xfrm>
            <a:off x="4441857" y="5364784"/>
            <a:ext cx="7362000" cy="301580"/>
          </a:xfrm>
          <a:prstGeom prst="rect">
            <a:avLst/>
          </a:prstGeom>
          <a:solidFill>
            <a:srgbClr val="DFE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F2FD83AD-B6B3-E226-B756-8FE1875DD90A}"/>
              </a:ext>
            </a:extLst>
          </p:cNvPr>
          <p:cNvSpPr>
            <a:spLocks noGrp="1"/>
          </p:cNvSpPr>
          <p:nvPr>
            <p:ph type="title"/>
          </p:nvPr>
        </p:nvSpPr>
        <p:spPr>
          <a:xfrm>
            <a:off x="397667" y="402336"/>
            <a:ext cx="3729833" cy="900000"/>
          </a:xfrm>
        </p:spPr>
        <p:txBody>
          <a:bodyPr vert="horz"/>
          <a:lstStyle/>
          <a:p>
            <a:r>
              <a:rPr lang="de-DE"/>
              <a:t>Welcher Unternehmenstyp ist am besten aufgestellt?</a:t>
            </a:r>
          </a:p>
        </p:txBody>
      </p:sp>
      <p:sp>
        <p:nvSpPr>
          <p:cNvPr id="24" name="Title 4">
            <a:extLst>
              <a:ext uri="{FF2B5EF4-FFF2-40B4-BE49-F238E27FC236}">
                <a16:creationId xmlns:a16="http://schemas.microsoft.com/office/drawing/2014/main" id="{6E66223E-C6C2-648D-9E2C-608E46E6A24C}"/>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Wahrnehmung der Unternehmenstypen</a:t>
            </a:r>
          </a:p>
        </p:txBody>
      </p:sp>
      <p:sp>
        <p:nvSpPr>
          <p:cNvPr id="28" name="Text Placeholder 2">
            <a:extLst>
              <a:ext uri="{FF2B5EF4-FFF2-40B4-BE49-F238E27FC236}">
                <a16:creationId xmlns:a16="http://schemas.microsoft.com/office/drawing/2014/main" id="{013667D5-943B-2FB1-C744-520502D2AB7B}"/>
              </a:ext>
            </a:extLst>
          </p:cNvPr>
          <p:cNvSpPr txBox="1">
            <a:spLocks/>
          </p:cNvSpPr>
          <p:nvPr/>
        </p:nvSpPr>
        <p:spPr>
          <a:xfrm>
            <a:off x="397668" y="1953896"/>
            <a:ext cx="3729832" cy="15779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Produkt- und Service-Aspekte</a:t>
            </a:r>
          </a:p>
          <a:p>
            <a:pPr lvl="1">
              <a:lnSpc>
                <a:spcPct val="100000"/>
              </a:lnSpc>
            </a:pPr>
            <a:r>
              <a:rPr lang="de-DE"/>
              <a:t>In puncto Produkt- und Serviceaspekte schneiden Familienunternehmen aus Sicht </a:t>
            </a:r>
            <a:br>
              <a:rPr lang="de-DE"/>
            </a:br>
            <a:r>
              <a:rPr lang="de-DE"/>
              <a:t>der Deutschen in Bezug auf Regionalität am besten ab. Start-ups können sich hingegen </a:t>
            </a:r>
            <a:br>
              <a:rPr lang="de-DE"/>
            </a:br>
            <a:r>
              <a:rPr lang="de-DE"/>
              <a:t>mit kreativen und innovativen Produkten profilieren. Konzerne bieten die größte Produktvielfalt.</a:t>
            </a:r>
          </a:p>
        </p:txBody>
      </p:sp>
      <p:sp>
        <p:nvSpPr>
          <p:cNvPr id="30" name="Text Placeholder 2">
            <a:extLst>
              <a:ext uri="{FF2B5EF4-FFF2-40B4-BE49-F238E27FC236}">
                <a16:creationId xmlns:a16="http://schemas.microsoft.com/office/drawing/2014/main" id="{DE528053-23A7-6760-6412-288099B044BA}"/>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4: Nun geht es um Ihre Wahrnehmung der Produkte/</a:t>
            </a:r>
            <a:br>
              <a:rPr lang="de-DE" sz="1050"/>
            </a:br>
            <a:r>
              <a:rPr lang="de-DE" sz="1050"/>
              <a:t>Serviceleistungen bzw. geleisteten Aufgaben der verschieden Unternehmenstypen: Welcher Unternehmenstyp ist bei dem jeweiligen Aspekt am besten aufgestellt? </a:t>
            </a:r>
          </a:p>
          <a:p>
            <a:pPr lvl="1">
              <a:lnSpc>
                <a:spcPct val="100000"/>
              </a:lnSpc>
            </a:pPr>
            <a:r>
              <a:rPr lang="de-DE" sz="1050"/>
              <a:t>Basis: alle Befragten, N = 2.000 </a:t>
            </a:r>
            <a:br>
              <a:rPr lang="de-DE" sz="1050"/>
            </a:br>
            <a:r>
              <a:rPr lang="de-DE" sz="1050"/>
              <a:t>(Einfachnennung, nicht dargestellt: ‘weiß nicht‘)</a:t>
            </a:r>
          </a:p>
        </p:txBody>
      </p:sp>
      <p:sp>
        <p:nvSpPr>
          <p:cNvPr id="31" name="Content Placeholder 2">
            <a:extLst>
              <a:ext uri="{FF2B5EF4-FFF2-40B4-BE49-F238E27FC236}">
                <a16:creationId xmlns:a16="http://schemas.microsoft.com/office/drawing/2014/main" id="{31559E6F-79F5-D972-A847-A750EBD2957B}"/>
              </a:ext>
            </a:extLst>
          </p:cNvPr>
          <p:cNvSpPr txBox="1">
            <a:spLocks/>
          </p:cNvSpPr>
          <p:nvPr/>
        </p:nvSpPr>
        <p:spPr>
          <a:xfrm>
            <a:off x="4412874" y="5823422"/>
            <a:ext cx="6514616" cy="115416"/>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750" b="0">
                <a:latin typeface="+mj-lt"/>
              </a:rPr>
              <a:t>* (bzw. Verhältnis von Beiträgen, Steuern oder Gebühren)</a:t>
            </a:r>
          </a:p>
        </p:txBody>
      </p:sp>
      <p:sp>
        <p:nvSpPr>
          <p:cNvPr id="33" name="Slide Number Placeholder 32">
            <a:extLst>
              <a:ext uri="{FF2B5EF4-FFF2-40B4-BE49-F238E27FC236}">
                <a16:creationId xmlns:a16="http://schemas.microsoft.com/office/drawing/2014/main" id="{A8054C2D-C0A2-1B97-3818-AE23333A9951}"/>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13</a:t>
            </a:fld>
            <a:endParaRPr lang="en-US"/>
          </a:p>
        </p:txBody>
      </p:sp>
      <p:graphicFrame>
        <p:nvGraphicFramePr>
          <p:cNvPr id="35" name="Tabelle 18">
            <a:extLst>
              <a:ext uri="{FF2B5EF4-FFF2-40B4-BE49-F238E27FC236}">
                <a16:creationId xmlns:a16="http://schemas.microsoft.com/office/drawing/2014/main" id="{E70C6B41-C1BF-2153-A84D-AB8D1C00D131}"/>
              </a:ext>
            </a:extLst>
          </p:cNvPr>
          <p:cNvGraphicFramePr>
            <a:graphicFrameLocks noGrp="1"/>
          </p:cNvGraphicFramePr>
          <p:nvPr>
            <p:extLst>
              <p:ext uri="{D42A27DB-BD31-4B8C-83A1-F6EECF244321}">
                <p14:modId xmlns:p14="http://schemas.microsoft.com/office/powerpoint/2010/main" val="348534017"/>
              </p:ext>
            </p:extLst>
          </p:nvPr>
        </p:nvGraphicFramePr>
        <p:xfrm>
          <a:off x="6744259" y="926974"/>
          <a:ext cx="5065200" cy="436292"/>
        </p:xfrm>
        <a:graphic>
          <a:graphicData uri="http://schemas.openxmlformats.org/drawingml/2006/table">
            <a:tbl>
              <a:tblPr firstRow="1" bandRow="1">
                <a:tableStyleId>{5C22544A-7EE6-4342-B048-85BDC9FD1C3A}</a:tableStyleId>
              </a:tblPr>
              <a:tblGrid>
                <a:gridCol w="1022400">
                  <a:extLst>
                    <a:ext uri="{9D8B030D-6E8A-4147-A177-3AD203B41FA5}">
                      <a16:colId xmlns:a16="http://schemas.microsoft.com/office/drawing/2014/main" val="948198343"/>
                    </a:ext>
                  </a:extLst>
                </a:gridCol>
                <a:gridCol w="1022400">
                  <a:extLst>
                    <a:ext uri="{9D8B030D-6E8A-4147-A177-3AD203B41FA5}">
                      <a16:colId xmlns:a16="http://schemas.microsoft.com/office/drawing/2014/main" val="3667173628"/>
                    </a:ext>
                  </a:extLst>
                </a:gridCol>
                <a:gridCol w="1044000">
                  <a:extLst>
                    <a:ext uri="{9D8B030D-6E8A-4147-A177-3AD203B41FA5}">
                      <a16:colId xmlns:a16="http://schemas.microsoft.com/office/drawing/2014/main" val="3688408750"/>
                    </a:ext>
                  </a:extLst>
                </a:gridCol>
                <a:gridCol w="1022400">
                  <a:extLst>
                    <a:ext uri="{9D8B030D-6E8A-4147-A177-3AD203B41FA5}">
                      <a16:colId xmlns:a16="http://schemas.microsoft.com/office/drawing/2014/main" val="1709565079"/>
                    </a:ext>
                  </a:extLst>
                </a:gridCol>
                <a:gridCol w="954000">
                  <a:extLst>
                    <a:ext uri="{9D8B030D-6E8A-4147-A177-3AD203B41FA5}">
                      <a16:colId xmlns:a16="http://schemas.microsoft.com/office/drawing/2014/main" val="3334593354"/>
                    </a:ext>
                  </a:extLst>
                </a:gridCol>
              </a:tblGrid>
              <a:tr h="436292">
                <a:tc>
                  <a:txBody>
                    <a:bodyPr/>
                    <a:lstStyle/>
                    <a:p>
                      <a:pPr algn="l" fontAlgn="b"/>
                      <a:r>
                        <a:rPr lang="de-DE" sz="900" b="1" i="0" u="none" strike="noStrike">
                          <a:solidFill>
                            <a:srgbClr val="000000"/>
                          </a:solidFill>
                          <a:effectLst/>
                          <a:latin typeface="+mn-lt"/>
                        </a:rPr>
                        <a:t>Familien-unternehmen</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Konzerne</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Start-up Unternehmen</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Nichtregierungs-organisationen (NGO)</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öffentliche </a:t>
                      </a:r>
                      <a:br>
                        <a:rPr lang="de-DE" sz="900" b="1" i="0" u="none" strike="noStrike">
                          <a:solidFill>
                            <a:srgbClr val="000000"/>
                          </a:solidFill>
                          <a:effectLst/>
                          <a:latin typeface="+mn-lt"/>
                        </a:rPr>
                      </a:br>
                      <a:r>
                        <a:rPr lang="de-DE" sz="900" b="1" i="0" u="none" strike="noStrike">
                          <a:solidFill>
                            <a:srgbClr val="000000"/>
                          </a:solidFill>
                          <a:effectLst/>
                          <a:latin typeface="+mn-lt"/>
                        </a:rPr>
                        <a:t>Hand</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313984"/>
                  </a:ext>
                </a:extLst>
              </a:tr>
            </a:tbl>
          </a:graphicData>
        </a:graphic>
      </p:graphicFrame>
      <p:graphicFrame>
        <p:nvGraphicFramePr>
          <p:cNvPr id="12" name="GRAPH_01">
            <a:extLst>
              <a:ext uri="{FF2B5EF4-FFF2-40B4-BE49-F238E27FC236}">
                <a16:creationId xmlns:a16="http://schemas.microsoft.com/office/drawing/2014/main" id="{09AFA7A1-CA77-6398-76DB-049F3FCBB0FE}"/>
              </a:ext>
            </a:extLst>
          </p:cNvPr>
          <p:cNvGraphicFramePr/>
          <p:nvPr>
            <p:extLst>
              <p:ext uri="{D42A27DB-BD31-4B8C-83A1-F6EECF244321}">
                <p14:modId xmlns:p14="http://schemas.microsoft.com/office/powerpoint/2010/main" val="3155314571"/>
              </p:ext>
            </p:extLst>
          </p:nvPr>
        </p:nvGraphicFramePr>
        <p:xfrm>
          <a:off x="6697566" y="1438274"/>
          <a:ext cx="972616" cy="424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APH_02">
            <a:extLst>
              <a:ext uri="{FF2B5EF4-FFF2-40B4-BE49-F238E27FC236}">
                <a16:creationId xmlns:a16="http://schemas.microsoft.com/office/drawing/2014/main" id="{A8A95AEA-A5EE-3162-BCC1-81E6340F98DB}"/>
              </a:ext>
            </a:extLst>
          </p:cNvPr>
          <p:cNvGraphicFramePr/>
          <p:nvPr>
            <p:extLst>
              <p:ext uri="{D42A27DB-BD31-4B8C-83A1-F6EECF244321}">
                <p14:modId xmlns:p14="http://schemas.microsoft.com/office/powerpoint/2010/main" val="3180476840"/>
              </p:ext>
            </p:extLst>
          </p:nvPr>
        </p:nvGraphicFramePr>
        <p:xfrm>
          <a:off x="7730989" y="1438274"/>
          <a:ext cx="972616" cy="424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GRAPH_03">
            <a:extLst>
              <a:ext uri="{FF2B5EF4-FFF2-40B4-BE49-F238E27FC236}">
                <a16:creationId xmlns:a16="http://schemas.microsoft.com/office/drawing/2014/main" id="{9D941858-4C44-5F9A-BBA4-2D5393FE70F1}"/>
              </a:ext>
            </a:extLst>
          </p:cNvPr>
          <p:cNvGraphicFramePr/>
          <p:nvPr>
            <p:extLst>
              <p:ext uri="{D42A27DB-BD31-4B8C-83A1-F6EECF244321}">
                <p14:modId xmlns:p14="http://schemas.microsoft.com/office/powerpoint/2010/main" val="3921748187"/>
              </p:ext>
            </p:extLst>
          </p:nvPr>
        </p:nvGraphicFramePr>
        <p:xfrm>
          <a:off x="8764412" y="1438274"/>
          <a:ext cx="972000" cy="424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GRAPH_04">
            <a:extLst>
              <a:ext uri="{FF2B5EF4-FFF2-40B4-BE49-F238E27FC236}">
                <a16:creationId xmlns:a16="http://schemas.microsoft.com/office/drawing/2014/main" id="{252B04A9-818A-C3E9-FC53-927B01524F96}"/>
              </a:ext>
            </a:extLst>
          </p:cNvPr>
          <p:cNvGraphicFramePr/>
          <p:nvPr>
            <p:extLst>
              <p:ext uri="{D42A27DB-BD31-4B8C-83A1-F6EECF244321}">
                <p14:modId xmlns:p14="http://schemas.microsoft.com/office/powerpoint/2010/main" val="3835092789"/>
              </p:ext>
            </p:extLst>
          </p:nvPr>
        </p:nvGraphicFramePr>
        <p:xfrm>
          <a:off x="9797219" y="1438274"/>
          <a:ext cx="972000" cy="424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GRAPH_05">
            <a:extLst>
              <a:ext uri="{FF2B5EF4-FFF2-40B4-BE49-F238E27FC236}">
                <a16:creationId xmlns:a16="http://schemas.microsoft.com/office/drawing/2014/main" id="{22AFED7C-8DB4-891D-8B1C-DDE9B9E64C34}"/>
              </a:ext>
            </a:extLst>
          </p:cNvPr>
          <p:cNvGraphicFramePr/>
          <p:nvPr>
            <p:extLst>
              <p:ext uri="{D42A27DB-BD31-4B8C-83A1-F6EECF244321}">
                <p14:modId xmlns:p14="http://schemas.microsoft.com/office/powerpoint/2010/main" val="3919254267"/>
              </p:ext>
            </p:extLst>
          </p:nvPr>
        </p:nvGraphicFramePr>
        <p:xfrm>
          <a:off x="10830027" y="1438274"/>
          <a:ext cx="972000" cy="4248000"/>
        </p:xfrm>
        <a:graphic>
          <a:graphicData uri="http://schemas.openxmlformats.org/drawingml/2006/chart">
            <c:chart xmlns:c="http://schemas.openxmlformats.org/drawingml/2006/chart" xmlns:r="http://schemas.openxmlformats.org/officeDocument/2006/relationships" r:id="rId9"/>
          </a:graphicData>
        </a:graphic>
      </p:graphicFrame>
      <p:sp>
        <p:nvSpPr>
          <p:cNvPr id="2" name="Footer Placeholder 1">
            <a:extLst>
              <a:ext uri="{FF2B5EF4-FFF2-40B4-BE49-F238E27FC236}">
                <a16:creationId xmlns:a16="http://schemas.microsoft.com/office/drawing/2014/main" id="{FA5B0E11-63C0-E923-3C3E-C3B6B2E924EC}"/>
              </a:ext>
            </a:extLst>
          </p:cNvPr>
          <p:cNvSpPr>
            <a:spLocks noGrp="1"/>
          </p:cNvSpPr>
          <p:nvPr>
            <p:ph type="ftr" sz="quarter" idx="3"/>
          </p:nvPr>
        </p:nvSpPr>
        <p:spPr/>
        <p:txBody>
          <a:bodyPr/>
          <a:lstStyle/>
          <a:p>
            <a:r>
              <a:rPr lang="en-US"/>
              <a:t>Juni 2025</a:t>
            </a:r>
          </a:p>
        </p:txBody>
      </p:sp>
      <p:grpSp>
        <p:nvGrpSpPr>
          <p:cNvPr id="3" name="Group 2">
            <a:extLst>
              <a:ext uri="{FF2B5EF4-FFF2-40B4-BE49-F238E27FC236}">
                <a16:creationId xmlns:a16="http://schemas.microsoft.com/office/drawing/2014/main" id="{1995F54C-BCDE-F3E5-24F9-7729BA611E8A}"/>
              </a:ext>
            </a:extLst>
          </p:cNvPr>
          <p:cNvGrpSpPr>
            <a:grpSpLocks noChangeAspect="1"/>
          </p:cNvGrpSpPr>
          <p:nvPr/>
        </p:nvGrpSpPr>
        <p:grpSpPr>
          <a:xfrm>
            <a:off x="11478027" y="0"/>
            <a:ext cx="324000" cy="324000"/>
            <a:chOff x="10872022" y="0"/>
            <a:chExt cx="403200" cy="403200"/>
          </a:xfrm>
        </p:grpSpPr>
        <p:sp>
          <p:nvSpPr>
            <p:cNvPr id="4" name="Rectangle 3">
              <a:hlinkClick r:id="" action="ppaction://hlinkshowjump?jump=nextslide"/>
              <a:extLst>
                <a:ext uri="{FF2B5EF4-FFF2-40B4-BE49-F238E27FC236}">
                  <a16:creationId xmlns:a16="http://schemas.microsoft.com/office/drawing/2014/main" id="{EB4B0108-5B62-34B6-19BD-285CB65680BD}"/>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descr="Down arrow">
              <a:hlinkClick r:id="" action="ppaction://hlinkshowjump?jump=nextslide"/>
              <a:extLst>
                <a:ext uri="{FF2B5EF4-FFF2-40B4-BE49-F238E27FC236}">
                  <a16:creationId xmlns:a16="http://schemas.microsoft.com/office/drawing/2014/main" id="{B3B09B2C-8376-4DB4-DF12-DE434610A07A}"/>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BC2393D6-4979-C067-E8E5-6AA9B9F315FA}"/>
              </a:ext>
            </a:extLst>
          </p:cNvPr>
          <p:cNvGrpSpPr>
            <a:grpSpLocks noChangeAspect="1"/>
          </p:cNvGrpSpPr>
          <p:nvPr/>
        </p:nvGrpSpPr>
        <p:grpSpPr>
          <a:xfrm>
            <a:off x="11084594" y="0"/>
            <a:ext cx="324000" cy="324000"/>
            <a:chOff x="10354522" y="0"/>
            <a:chExt cx="403200" cy="403200"/>
          </a:xfrm>
        </p:grpSpPr>
        <p:sp>
          <p:nvSpPr>
            <p:cNvPr id="8" name="Rectangle 7">
              <a:hlinkClick r:id="" action="ppaction://hlinkshowjump?jump=previousslide"/>
              <a:extLst>
                <a:ext uri="{FF2B5EF4-FFF2-40B4-BE49-F238E27FC236}">
                  <a16:creationId xmlns:a16="http://schemas.microsoft.com/office/drawing/2014/main" id="{27DA4173-B35B-6F0A-6A47-144984AB6981}"/>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9" name="Straight Arrow Connector 8" descr="Down arrow">
              <a:hlinkClick r:id="" action="ppaction://hlinkshowjump?jump=previousslide"/>
              <a:extLst>
                <a:ext uri="{FF2B5EF4-FFF2-40B4-BE49-F238E27FC236}">
                  <a16:creationId xmlns:a16="http://schemas.microsoft.com/office/drawing/2014/main" id="{8BCAC08D-F943-2C02-25F2-57397A951A09}"/>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aphicFrame>
        <p:nvGraphicFramePr>
          <p:cNvPr id="25" name="Tabelle 1">
            <a:extLst>
              <a:ext uri="{FF2B5EF4-FFF2-40B4-BE49-F238E27FC236}">
                <a16:creationId xmlns:a16="http://schemas.microsoft.com/office/drawing/2014/main" id="{2D8983C9-3AAB-4CCE-553E-DD8D5E2DC043}"/>
              </a:ext>
            </a:extLst>
          </p:cNvPr>
          <p:cNvGraphicFramePr>
            <a:graphicFrameLocks noGrp="1"/>
          </p:cNvGraphicFramePr>
          <p:nvPr>
            <p:extLst>
              <p:ext uri="{D42A27DB-BD31-4B8C-83A1-F6EECF244321}">
                <p14:modId xmlns:p14="http://schemas.microsoft.com/office/powerpoint/2010/main" val="4062540917"/>
              </p:ext>
            </p:extLst>
          </p:nvPr>
        </p:nvGraphicFramePr>
        <p:xfrm>
          <a:off x="4407969" y="1434516"/>
          <a:ext cx="2124000" cy="4233600"/>
        </p:xfrm>
        <a:graphic>
          <a:graphicData uri="http://schemas.openxmlformats.org/drawingml/2006/table">
            <a:tbl>
              <a:tblPr>
                <a:tableStyleId>{5C22544A-7EE6-4342-B048-85BDC9FD1C3A}</a:tableStyleId>
              </a:tblPr>
              <a:tblGrid>
                <a:gridCol w="2124000">
                  <a:extLst>
                    <a:ext uri="{9D8B030D-6E8A-4147-A177-3AD203B41FA5}">
                      <a16:colId xmlns:a16="http://schemas.microsoft.com/office/drawing/2014/main" val="385143426"/>
                    </a:ext>
                  </a:extLst>
                </a:gridCol>
              </a:tblGrid>
              <a:tr h="302400">
                <a:tc>
                  <a:txBody>
                    <a:bodyPr/>
                    <a:lstStyle/>
                    <a:p>
                      <a:pPr algn="r" fontAlgn="ctr"/>
                      <a:r>
                        <a:rPr lang="de-DE" sz="900" b="0" i="0" u="none" strike="noStrike" dirty="0">
                          <a:solidFill>
                            <a:srgbClr val="000000"/>
                          </a:solidFill>
                          <a:effectLst/>
                          <a:latin typeface="+mn-lt"/>
                        </a:rPr>
                        <a:t>regionale Produkte</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871099"/>
                  </a:ext>
                </a:extLst>
              </a:tr>
              <a:tr h="302400">
                <a:tc>
                  <a:txBody>
                    <a:bodyPr/>
                    <a:lstStyle/>
                    <a:p>
                      <a:pPr algn="r" fontAlgn="ctr"/>
                      <a:r>
                        <a:rPr lang="de-DE" sz="900" b="0" i="0" u="none" strike="noStrike">
                          <a:solidFill>
                            <a:srgbClr val="000000"/>
                          </a:solidFill>
                          <a:effectLst/>
                          <a:latin typeface="+mn-lt"/>
                        </a:rPr>
                        <a:t>persönliche Betreuung/Service</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25149"/>
                  </a:ext>
                </a:extLst>
              </a:tr>
              <a:tr h="302400">
                <a:tc>
                  <a:txBody>
                    <a:bodyPr/>
                    <a:lstStyle/>
                    <a:p>
                      <a:pPr algn="r" fontAlgn="ctr"/>
                      <a:r>
                        <a:rPr lang="de-DE" sz="900" b="0" i="0" u="none" strike="noStrike">
                          <a:solidFill>
                            <a:srgbClr val="000000"/>
                          </a:solidFill>
                          <a:effectLst/>
                          <a:latin typeface="+mn-lt"/>
                        </a:rPr>
                        <a:t>Qualität der Produkte</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883147"/>
                  </a:ext>
                </a:extLst>
              </a:tr>
              <a:tr h="302400">
                <a:tc>
                  <a:txBody>
                    <a:bodyPr/>
                    <a:lstStyle/>
                    <a:p>
                      <a:pPr algn="r" fontAlgn="ctr"/>
                      <a:r>
                        <a:rPr lang="de-DE" sz="900" b="0" i="0" u="none" strike="noStrike">
                          <a:solidFill>
                            <a:srgbClr val="000000"/>
                          </a:solidFill>
                          <a:effectLst/>
                          <a:latin typeface="+mn-lt"/>
                        </a:rPr>
                        <a:t>Kunden- bzw. Zielgruppenorientierung</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867234"/>
                  </a:ext>
                </a:extLst>
              </a:tr>
              <a:tr h="302400">
                <a:tc>
                  <a:txBody>
                    <a:bodyPr/>
                    <a:lstStyle/>
                    <a:p>
                      <a:pPr algn="r" fontAlgn="ctr"/>
                      <a:r>
                        <a:rPr lang="de-DE" sz="900" b="0" i="0" u="none" strike="noStrike">
                          <a:solidFill>
                            <a:srgbClr val="000000"/>
                          </a:solidFill>
                          <a:effectLst/>
                          <a:latin typeface="+mn-lt"/>
                        </a:rPr>
                        <a:t>ergänzende Serviceangebote</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060840"/>
                  </a:ext>
                </a:extLst>
              </a:tr>
              <a:tr h="302400">
                <a:tc>
                  <a:txBody>
                    <a:bodyPr/>
                    <a:lstStyle/>
                    <a:p>
                      <a:pPr algn="r" fontAlgn="ctr"/>
                      <a:r>
                        <a:rPr lang="de-DE" sz="900" b="0" i="0" u="none" strike="noStrike">
                          <a:solidFill>
                            <a:srgbClr val="000000"/>
                          </a:solidFill>
                          <a:effectLst/>
                          <a:latin typeface="+mn-lt"/>
                        </a:rPr>
                        <a:t>nachhaltige/umweltfreundliche Produkte</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8436295"/>
                  </a:ext>
                </a:extLst>
              </a:tr>
              <a:tr h="302400">
                <a:tc>
                  <a:txBody>
                    <a:bodyPr/>
                    <a:lstStyle/>
                    <a:p>
                      <a:pPr algn="r" fontAlgn="ctr"/>
                      <a:r>
                        <a:rPr lang="de-DE" sz="900" b="0" i="0" u="none" strike="noStrike">
                          <a:solidFill>
                            <a:srgbClr val="000000"/>
                          </a:solidFill>
                          <a:effectLst/>
                          <a:latin typeface="+mn-lt"/>
                        </a:rPr>
                        <a:t>spezialisierte Anwendungen / Nischenprodukte</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948442"/>
                  </a:ext>
                </a:extLst>
              </a:tr>
              <a:tr h="302400">
                <a:tc>
                  <a:txBody>
                    <a:bodyPr/>
                    <a:lstStyle/>
                    <a:p>
                      <a:pPr algn="r" fontAlgn="ctr"/>
                      <a:r>
                        <a:rPr lang="de-DE" sz="900" b="0" i="0" u="none" strike="noStrike">
                          <a:solidFill>
                            <a:srgbClr val="000000"/>
                          </a:solidFill>
                          <a:effectLst/>
                          <a:latin typeface="+mn-lt"/>
                        </a:rPr>
                        <a:t>Preis-Leistungs-Verhältnis *</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540235"/>
                  </a:ext>
                </a:extLst>
              </a:tr>
              <a:tr h="302400">
                <a:tc>
                  <a:txBody>
                    <a:bodyPr/>
                    <a:lstStyle/>
                    <a:p>
                      <a:pPr algn="r" fontAlgn="ctr"/>
                      <a:r>
                        <a:rPr lang="de-DE" sz="900" b="0" i="0" u="none" strike="noStrike">
                          <a:solidFill>
                            <a:srgbClr val="000000"/>
                          </a:solidFill>
                          <a:effectLst/>
                          <a:latin typeface="+mn-lt"/>
                        </a:rPr>
                        <a:t>gesellschaftlicher Nutzen der Produkte</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810473"/>
                  </a:ext>
                </a:extLst>
              </a:tr>
              <a:tr h="302400">
                <a:tc>
                  <a:txBody>
                    <a:bodyPr/>
                    <a:lstStyle/>
                    <a:p>
                      <a:pPr algn="r" fontAlgn="ctr"/>
                      <a:r>
                        <a:rPr lang="de-DE" sz="900" b="0" i="0" u="none" strike="noStrike">
                          <a:solidFill>
                            <a:srgbClr val="000000"/>
                          </a:solidFill>
                          <a:effectLst/>
                          <a:latin typeface="+mn-lt"/>
                        </a:rPr>
                        <a:t>funktionierender Support</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293849"/>
                  </a:ext>
                </a:extLst>
              </a:tr>
              <a:tr h="302400">
                <a:tc>
                  <a:txBody>
                    <a:bodyPr/>
                    <a:lstStyle/>
                    <a:p>
                      <a:pPr algn="r" fontAlgn="ctr"/>
                      <a:r>
                        <a:rPr lang="de-DE" sz="900" b="0" i="0" u="none" strike="noStrike">
                          <a:solidFill>
                            <a:srgbClr val="000000"/>
                          </a:solidFill>
                          <a:effectLst/>
                          <a:latin typeface="+mn-lt"/>
                        </a:rPr>
                        <a:t>kreative Produkte</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11276"/>
                  </a:ext>
                </a:extLst>
              </a:tr>
              <a:tr h="302400">
                <a:tc>
                  <a:txBody>
                    <a:bodyPr/>
                    <a:lstStyle/>
                    <a:p>
                      <a:pPr algn="r" fontAlgn="ctr"/>
                      <a:r>
                        <a:rPr lang="de-DE" sz="900" b="0" i="0" u="none" strike="noStrike">
                          <a:solidFill>
                            <a:srgbClr val="000000"/>
                          </a:solidFill>
                          <a:effectLst/>
                          <a:latin typeface="+mn-lt"/>
                        </a:rPr>
                        <a:t>innovative Produkte</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5627023"/>
                  </a:ext>
                </a:extLst>
              </a:tr>
              <a:tr h="302400">
                <a:tc>
                  <a:txBody>
                    <a:bodyPr/>
                    <a:lstStyle/>
                    <a:p>
                      <a:pPr algn="r" fontAlgn="ctr"/>
                      <a:r>
                        <a:rPr lang="de-DE" sz="900" b="0" i="0" u="none" strike="noStrike">
                          <a:solidFill>
                            <a:srgbClr val="000000"/>
                          </a:solidFill>
                          <a:effectLst/>
                          <a:latin typeface="+mn-lt"/>
                        </a:rPr>
                        <a:t>Vielfalt der Produkte</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7648412"/>
                  </a:ext>
                </a:extLst>
              </a:tr>
              <a:tr h="302400">
                <a:tc>
                  <a:txBody>
                    <a:bodyPr/>
                    <a:lstStyle/>
                    <a:p>
                      <a:pPr algn="r" fontAlgn="ctr"/>
                      <a:r>
                        <a:rPr lang="de-DE" sz="900" b="0" i="0" u="none" strike="noStrike" dirty="0">
                          <a:solidFill>
                            <a:srgbClr val="000000"/>
                          </a:solidFill>
                          <a:effectLst/>
                          <a:latin typeface="+mn-lt"/>
                        </a:rPr>
                        <a:t>Produkte und Services insgesamt</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7385653"/>
                  </a:ext>
                </a:extLst>
              </a:tr>
            </a:tbl>
          </a:graphicData>
        </a:graphic>
      </p:graphicFrame>
      <p:grpSp>
        <p:nvGrpSpPr>
          <p:cNvPr id="11" name="Group 10">
            <a:extLst>
              <a:ext uri="{FF2B5EF4-FFF2-40B4-BE49-F238E27FC236}">
                <a16:creationId xmlns:a16="http://schemas.microsoft.com/office/drawing/2014/main" id="{5627E76C-2ED0-73F2-FE1B-28EDCDF31086}"/>
              </a:ext>
            </a:extLst>
          </p:cNvPr>
          <p:cNvGrpSpPr/>
          <p:nvPr/>
        </p:nvGrpSpPr>
        <p:grpSpPr>
          <a:xfrm>
            <a:off x="10520652" y="0"/>
            <a:ext cx="324000" cy="323385"/>
            <a:chOff x="10520652" y="0"/>
            <a:chExt cx="324000" cy="323385"/>
          </a:xfrm>
        </p:grpSpPr>
        <p:sp>
          <p:nvSpPr>
            <p:cNvPr id="17" name="Google Shape;487;p76">
              <a:hlinkClick r:id="rId10" action="ppaction://hlinksldjump"/>
              <a:extLst>
                <a:ext uri="{FF2B5EF4-FFF2-40B4-BE49-F238E27FC236}">
                  <a16:creationId xmlns:a16="http://schemas.microsoft.com/office/drawing/2014/main" id="{0D4FCC48-A46D-1B30-F04A-89184D01014C}"/>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roup 22">
              <a:extLst>
                <a:ext uri="{FF2B5EF4-FFF2-40B4-BE49-F238E27FC236}">
                  <a16:creationId xmlns:a16="http://schemas.microsoft.com/office/drawing/2014/main" id="{25B35C1E-1348-FB03-F9FF-8CE92E667D23}"/>
                </a:ext>
              </a:extLst>
            </p:cNvPr>
            <p:cNvGrpSpPr/>
            <p:nvPr/>
          </p:nvGrpSpPr>
          <p:grpSpPr>
            <a:xfrm>
              <a:off x="10578492" y="81049"/>
              <a:ext cx="208319" cy="161287"/>
              <a:chOff x="10578492" y="81049"/>
              <a:chExt cx="208319" cy="161287"/>
            </a:xfrm>
          </p:grpSpPr>
          <p:sp>
            <p:nvSpPr>
              <p:cNvPr id="26" name="Google Shape;190;p3">
                <a:hlinkClick r:id="rId10" action="ppaction://hlinksldjump"/>
                <a:extLst>
                  <a:ext uri="{FF2B5EF4-FFF2-40B4-BE49-F238E27FC236}">
                    <a16:creationId xmlns:a16="http://schemas.microsoft.com/office/drawing/2014/main" id="{E2C50E81-6863-AE4B-3180-A70F7FDACDCF}"/>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2" name="Google Shape;191;p3">
                <a:hlinkClick r:id="rId10" action="ppaction://hlinksldjump"/>
                <a:extLst>
                  <a:ext uri="{FF2B5EF4-FFF2-40B4-BE49-F238E27FC236}">
                    <a16:creationId xmlns:a16="http://schemas.microsoft.com/office/drawing/2014/main" id="{F5BE3C1B-1AB8-303A-7775-CBB1F98E2092}"/>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6" name="Google Shape;192;p3">
                <a:hlinkClick r:id="rId10" action="ppaction://hlinksldjump"/>
                <a:extLst>
                  <a:ext uri="{FF2B5EF4-FFF2-40B4-BE49-F238E27FC236}">
                    <a16:creationId xmlns:a16="http://schemas.microsoft.com/office/drawing/2014/main" id="{084F0FF6-6B47-DCC0-0D45-E7B5EC4974B4}"/>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1633281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58C9D-7AA2-1D1B-8B6E-AF67FD99E7D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AAC7F1F-5DEA-DA6C-62CB-2BB96A471C2C}"/>
              </a:ext>
            </a:extLst>
          </p:cNvPr>
          <p:cNvGraphicFramePr>
            <a:graphicFrameLocks noChangeAspect="1"/>
          </p:cNvGraphicFramePr>
          <p:nvPr>
            <p:custDataLst>
              <p:tags r:id="rId1"/>
            </p:custDataLst>
            <p:extLst>
              <p:ext uri="{D42A27DB-BD31-4B8C-83A1-F6EECF244321}">
                <p14:modId xmlns:p14="http://schemas.microsoft.com/office/powerpoint/2010/main" val="3378174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think-cell data - do not delete" hidden="1">
                        <a:extLst>
                          <a:ext uri="{FF2B5EF4-FFF2-40B4-BE49-F238E27FC236}">
                            <a16:creationId xmlns:a16="http://schemas.microsoft.com/office/drawing/2014/main" id="{AAAC7F1F-5DEA-DA6C-62CB-2BB96A471C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Content Placeholder 16">
            <a:extLst>
              <a:ext uri="{FF2B5EF4-FFF2-40B4-BE49-F238E27FC236}">
                <a16:creationId xmlns:a16="http://schemas.microsoft.com/office/drawing/2014/main" id="{A7E46A2B-393F-89C4-526F-DE6AA560CD10}"/>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17" name="Rectangle 16">
            <a:extLst>
              <a:ext uri="{FF2B5EF4-FFF2-40B4-BE49-F238E27FC236}">
                <a16:creationId xmlns:a16="http://schemas.microsoft.com/office/drawing/2014/main" id="{1AAF62D9-6164-29D8-EDEA-642221F29467}"/>
              </a:ext>
            </a:extLst>
          </p:cNvPr>
          <p:cNvSpPr/>
          <p:nvPr/>
        </p:nvSpPr>
        <p:spPr>
          <a:xfrm>
            <a:off x="4441857" y="5364784"/>
            <a:ext cx="7362000" cy="301580"/>
          </a:xfrm>
          <a:prstGeom prst="rect">
            <a:avLst/>
          </a:prstGeom>
          <a:solidFill>
            <a:srgbClr val="DFE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elle 1">
            <a:extLst>
              <a:ext uri="{FF2B5EF4-FFF2-40B4-BE49-F238E27FC236}">
                <a16:creationId xmlns:a16="http://schemas.microsoft.com/office/drawing/2014/main" id="{AC0A2382-E8DE-8FD5-EE69-EE1E96493DA4}"/>
              </a:ext>
            </a:extLst>
          </p:cNvPr>
          <p:cNvGraphicFramePr>
            <a:graphicFrameLocks noGrp="1"/>
          </p:cNvGraphicFramePr>
          <p:nvPr>
            <p:extLst>
              <p:ext uri="{D42A27DB-BD31-4B8C-83A1-F6EECF244321}">
                <p14:modId xmlns:p14="http://schemas.microsoft.com/office/powerpoint/2010/main" val="4197003445"/>
              </p:ext>
            </p:extLst>
          </p:nvPr>
        </p:nvGraphicFramePr>
        <p:xfrm>
          <a:off x="4443829" y="872209"/>
          <a:ext cx="7362000" cy="4795907"/>
        </p:xfrm>
        <a:graphic>
          <a:graphicData uri="http://schemas.openxmlformats.org/drawingml/2006/table">
            <a:tbl>
              <a:tblPr>
                <a:tableStyleId>{5C22544A-7EE6-4342-B048-85BDC9FD1C3A}</a:tableStyleId>
              </a:tblPr>
              <a:tblGrid>
                <a:gridCol w="2124000">
                  <a:extLst>
                    <a:ext uri="{9D8B030D-6E8A-4147-A177-3AD203B41FA5}">
                      <a16:colId xmlns:a16="http://schemas.microsoft.com/office/drawing/2014/main" val="385143426"/>
                    </a:ext>
                  </a:extLst>
                </a:gridCol>
                <a:gridCol w="349200">
                  <a:extLst>
                    <a:ext uri="{9D8B030D-6E8A-4147-A177-3AD203B41FA5}">
                      <a16:colId xmlns:a16="http://schemas.microsoft.com/office/drawing/2014/main" val="3672627131"/>
                    </a:ext>
                  </a:extLst>
                </a:gridCol>
                <a:gridCol w="349200">
                  <a:extLst>
                    <a:ext uri="{9D8B030D-6E8A-4147-A177-3AD203B41FA5}">
                      <a16:colId xmlns:a16="http://schemas.microsoft.com/office/drawing/2014/main" val="4132148983"/>
                    </a:ext>
                  </a:extLst>
                </a:gridCol>
                <a:gridCol w="349200">
                  <a:extLst>
                    <a:ext uri="{9D8B030D-6E8A-4147-A177-3AD203B41FA5}">
                      <a16:colId xmlns:a16="http://schemas.microsoft.com/office/drawing/2014/main" val="3223415319"/>
                    </a:ext>
                  </a:extLst>
                </a:gridCol>
                <a:gridCol w="349200">
                  <a:extLst>
                    <a:ext uri="{9D8B030D-6E8A-4147-A177-3AD203B41FA5}">
                      <a16:colId xmlns:a16="http://schemas.microsoft.com/office/drawing/2014/main" val="4258706214"/>
                    </a:ext>
                  </a:extLst>
                </a:gridCol>
                <a:gridCol w="349200">
                  <a:extLst>
                    <a:ext uri="{9D8B030D-6E8A-4147-A177-3AD203B41FA5}">
                      <a16:colId xmlns:a16="http://schemas.microsoft.com/office/drawing/2014/main" val="2778790117"/>
                    </a:ext>
                  </a:extLst>
                </a:gridCol>
                <a:gridCol w="349200">
                  <a:extLst>
                    <a:ext uri="{9D8B030D-6E8A-4147-A177-3AD203B41FA5}">
                      <a16:colId xmlns:a16="http://schemas.microsoft.com/office/drawing/2014/main" val="653313534"/>
                    </a:ext>
                  </a:extLst>
                </a:gridCol>
                <a:gridCol w="349200">
                  <a:extLst>
                    <a:ext uri="{9D8B030D-6E8A-4147-A177-3AD203B41FA5}">
                      <a16:colId xmlns:a16="http://schemas.microsoft.com/office/drawing/2014/main" val="2162002295"/>
                    </a:ext>
                  </a:extLst>
                </a:gridCol>
                <a:gridCol w="349200">
                  <a:extLst>
                    <a:ext uri="{9D8B030D-6E8A-4147-A177-3AD203B41FA5}">
                      <a16:colId xmlns:a16="http://schemas.microsoft.com/office/drawing/2014/main" val="3545652882"/>
                    </a:ext>
                  </a:extLst>
                </a:gridCol>
                <a:gridCol w="349200">
                  <a:extLst>
                    <a:ext uri="{9D8B030D-6E8A-4147-A177-3AD203B41FA5}">
                      <a16:colId xmlns:a16="http://schemas.microsoft.com/office/drawing/2014/main" val="4029599507"/>
                    </a:ext>
                  </a:extLst>
                </a:gridCol>
                <a:gridCol w="349200">
                  <a:extLst>
                    <a:ext uri="{9D8B030D-6E8A-4147-A177-3AD203B41FA5}">
                      <a16:colId xmlns:a16="http://schemas.microsoft.com/office/drawing/2014/main" val="999269618"/>
                    </a:ext>
                  </a:extLst>
                </a:gridCol>
                <a:gridCol w="349200">
                  <a:extLst>
                    <a:ext uri="{9D8B030D-6E8A-4147-A177-3AD203B41FA5}">
                      <a16:colId xmlns:a16="http://schemas.microsoft.com/office/drawing/2014/main" val="1345886210"/>
                    </a:ext>
                  </a:extLst>
                </a:gridCol>
                <a:gridCol w="349200">
                  <a:extLst>
                    <a:ext uri="{9D8B030D-6E8A-4147-A177-3AD203B41FA5}">
                      <a16:colId xmlns:a16="http://schemas.microsoft.com/office/drawing/2014/main" val="1046714745"/>
                    </a:ext>
                  </a:extLst>
                </a:gridCol>
                <a:gridCol w="349200">
                  <a:extLst>
                    <a:ext uri="{9D8B030D-6E8A-4147-A177-3AD203B41FA5}">
                      <a16:colId xmlns:a16="http://schemas.microsoft.com/office/drawing/2014/main" val="1685254817"/>
                    </a:ext>
                  </a:extLst>
                </a:gridCol>
                <a:gridCol w="349200">
                  <a:extLst>
                    <a:ext uri="{9D8B030D-6E8A-4147-A177-3AD203B41FA5}">
                      <a16:colId xmlns:a16="http://schemas.microsoft.com/office/drawing/2014/main" val="231412412"/>
                    </a:ext>
                  </a:extLst>
                </a:gridCol>
                <a:gridCol w="349200">
                  <a:extLst>
                    <a:ext uri="{9D8B030D-6E8A-4147-A177-3AD203B41FA5}">
                      <a16:colId xmlns:a16="http://schemas.microsoft.com/office/drawing/2014/main" val="1957689044"/>
                    </a:ext>
                  </a:extLst>
                </a:gridCol>
              </a:tblGrid>
              <a:tr h="272560">
                <a:tc rowSpan="2">
                  <a:txBody>
                    <a:bodyPr/>
                    <a:lstStyle/>
                    <a:p>
                      <a:pPr algn="ctr" fontAlgn="ctr"/>
                      <a:endParaRPr lang="de-DE" sz="800" b="0" i="0" u="none" strike="noStrike">
                        <a:solidFill>
                          <a:srgbClr val="000000"/>
                        </a:solidFill>
                        <a:effectLst/>
                        <a:latin typeface="Arial" panose="020B0604020202020204" pitchFamily="34" charset="0"/>
                      </a:endParaRPr>
                    </a:p>
                  </a:txBody>
                  <a:tcPr marL="18000" marR="72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fontAlgn="ctr"/>
                      <a:r>
                        <a:rPr lang="de-DE" sz="800" b="1" u="none" strike="noStrike" dirty="0">
                          <a:effectLst/>
                        </a:rPr>
                        <a:t>Familien-unternehmen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Konzerne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Start-up Unternehmen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NGO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öffentliche </a:t>
                      </a:r>
                      <a:br>
                        <a:rPr lang="de-DE" sz="800" b="1" u="none" strike="noStrike" dirty="0">
                          <a:effectLst/>
                        </a:rPr>
                      </a:br>
                      <a:r>
                        <a:rPr lang="de-DE" sz="800" b="1" u="none" strike="noStrike" dirty="0">
                          <a:effectLst/>
                        </a:rPr>
                        <a:t>Hand</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pPr algn="l" fontAlgn="ctr"/>
                      <a:endParaRPr lang="de-DE" sz="800" b="0" i="0" u="none" strike="noStrike">
                        <a:solidFill>
                          <a:srgbClr val="000000"/>
                        </a:solidFill>
                        <a:effectLst/>
                        <a:latin typeface="Arial" panose="020B0604020202020204" pitchFamily="34" charset="0"/>
                      </a:endParaRPr>
                    </a:p>
                  </a:txBody>
                  <a:tcPr marL="7235" marR="7235" marT="7235" marB="0" anchor="ctr">
                    <a:noFill/>
                  </a:tcPr>
                </a:tc>
                <a:extLst>
                  <a:ext uri="{0D108BD9-81ED-4DB2-BD59-A6C34878D82A}">
                    <a16:rowId xmlns:a16="http://schemas.microsoft.com/office/drawing/2014/main" val="1511351257"/>
                  </a:ext>
                </a:extLst>
              </a:tr>
              <a:tr h="146227">
                <a:tc vMerge="1">
                  <a:txBody>
                    <a:bodyPr/>
                    <a:lstStyle/>
                    <a:p>
                      <a:endParaRPr lang="de-DE"/>
                    </a:p>
                  </a:txBody>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534044"/>
                  </a:ext>
                </a:extLst>
              </a:tr>
              <a:tr h="139385">
                <a:tc>
                  <a:txBody>
                    <a:bodyPr/>
                    <a:lstStyle/>
                    <a:p>
                      <a:pPr algn="r" rtl="0" fontAlgn="ctr"/>
                      <a:r>
                        <a:rPr lang="de-DE" sz="800" u="none" strike="noStrike" dirty="0">
                          <a:effectLst/>
                        </a:rPr>
                        <a:t>Basis</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dirty="0">
                          <a:effectLst/>
                        </a:rPr>
                        <a:t>1.001</a:t>
                      </a:r>
                      <a:endParaRPr lang="de-DE" sz="800" b="0" i="0" u="none" strike="noStrike" dirty="0">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3283156610"/>
                  </a:ext>
                </a:extLst>
              </a:tr>
              <a:tr h="302400">
                <a:tc>
                  <a:txBody>
                    <a:bodyPr/>
                    <a:lstStyle/>
                    <a:p>
                      <a:pPr algn="r" fontAlgn="ctr"/>
                      <a:r>
                        <a:rPr lang="de-DE" sz="900" b="0" i="0" u="none" strike="noStrike" dirty="0">
                          <a:solidFill>
                            <a:srgbClr val="000000"/>
                          </a:solidFill>
                          <a:effectLst/>
                          <a:latin typeface="+mn-lt"/>
                        </a:rPr>
                        <a:t>regionale Produkte</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54 %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65 %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60 %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chemeClr val="tx1"/>
                          </a:solidFill>
                          <a:effectLst/>
                          <a:latin typeface="+mn-lt"/>
                        </a:rPr>
                        <a:t>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8 %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11 %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chemeClr val="tx1"/>
                          </a:solidFill>
                          <a:effectLst/>
                          <a:latin typeface="+mn-lt"/>
                        </a:rPr>
                        <a:t>11 %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8 %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11 %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chemeClr val="tx1"/>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5 %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chemeClr val="tx1"/>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4 %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6 %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871099"/>
                  </a:ext>
                </a:extLst>
              </a:tr>
              <a:tr h="302400">
                <a:tc>
                  <a:txBody>
                    <a:bodyPr/>
                    <a:lstStyle/>
                    <a:p>
                      <a:pPr algn="r" fontAlgn="ctr"/>
                      <a:r>
                        <a:rPr lang="de-DE" sz="900" b="0" i="0" u="none" strike="noStrike">
                          <a:solidFill>
                            <a:srgbClr val="000000"/>
                          </a:solidFill>
                          <a:effectLst/>
                          <a:latin typeface="+mn-lt"/>
                        </a:rPr>
                        <a:t>persönliche Betreuung/Service</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a:solidFill>
                            <a:schemeClr val="tx1"/>
                          </a:solidFill>
                          <a:effectLst/>
                          <a:latin typeface="+mn-lt"/>
                        </a:rPr>
                        <a:t>-</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a:solidFill>
                            <a:schemeClr val="tx1"/>
                          </a:solidFill>
                          <a:effectLst/>
                          <a:latin typeface="+mn-lt"/>
                        </a:rPr>
                        <a:t>-</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48 %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a:solidFill>
                            <a:schemeClr val="tx1"/>
                          </a:solidFill>
                          <a:effectLst/>
                          <a:latin typeface="+mn-lt"/>
                        </a:rPr>
                        <a:t>-</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a:solidFill>
                            <a:schemeClr val="tx1"/>
                          </a:solidFill>
                          <a:effectLst/>
                          <a:latin typeface="+mn-lt"/>
                        </a:rPr>
                        <a:t>-</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14 %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a:solidFill>
                            <a:schemeClr val="tx1"/>
                          </a:solidFill>
                          <a:effectLst/>
                          <a:latin typeface="+mn-lt"/>
                        </a:rPr>
                        <a:t>-</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a:solidFill>
                            <a:schemeClr val="tx1"/>
                          </a:solidFill>
                          <a:effectLst/>
                          <a:latin typeface="+mn-lt"/>
                        </a:rPr>
                        <a:t>-</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12 %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a:solidFill>
                            <a:schemeClr val="tx1"/>
                          </a:solidFill>
                          <a:effectLst/>
                          <a:latin typeface="+mn-lt"/>
                        </a:rPr>
                        <a:t>-</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a:solidFill>
                            <a:schemeClr val="tx1"/>
                          </a:solidFill>
                          <a:effectLst/>
                          <a:latin typeface="+mn-lt"/>
                        </a:rPr>
                        <a:t>-</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dirty="0">
                          <a:solidFill>
                            <a:schemeClr val="tx1"/>
                          </a:solidFill>
                          <a:effectLst/>
                          <a:latin typeface="+mn-lt"/>
                        </a:rPr>
                        <a:t>-</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a:solidFill>
                            <a:schemeClr val="tx1"/>
                          </a:solidFill>
                          <a:effectLst/>
                          <a:latin typeface="+mn-lt"/>
                        </a:rPr>
                        <a:t>-</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25149"/>
                  </a:ext>
                </a:extLst>
              </a:tr>
              <a:tr h="302400">
                <a:tc>
                  <a:txBody>
                    <a:bodyPr/>
                    <a:lstStyle/>
                    <a:p>
                      <a:pPr algn="r" fontAlgn="ctr"/>
                      <a:r>
                        <a:rPr lang="de-DE" sz="900" b="0" i="0" u="none" strike="noStrike">
                          <a:solidFill>
                            <a:srgbClr val="000000"/>
                          </a:solidFill>
                          <a:effectLst/>
                          <a:latin typeface="+mn-lt"/>
                        </a:rPr>
                        <a:t>Qualität der Produkte</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38 %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46 %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41 %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chemeClr val="tx1"/>
                          </a:solidFill>
                          <a:effectLst/>
                          <a:latin typeface="+mn-lt"/>
                        </a:rPr>
                        <a:t>23 %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26 %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27 %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10 %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10 %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11 %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883147"/>
                  </a:ext>
                </a:extLst>
              </a:tr>
              <a:tr h="302400">
                <a:tc>
                  <a:txBody>
                    <a:bodyPr/>
                    <a:lstStyle/>
                    <a:p>
                      <a:pPr algn="r" fontAlgn="ctr"/>
                      <a:r>
                        <a:rPr lang="de-DE" sz="900" b="0" i="0" u="none" strike="noStrike" dirty="0">
                          <a:solidFill>
                            <a:srgbClr val="000000"/>
                          </a:solidFill>
                          <a:effectLst/>
                          <a:latin typeface="+mn-lt"/>
                        </a:rPr>
                        <a:t>Kunden- bzw. Zielgruppenorientierung</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28 %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29 %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29 %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25 %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30 %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28 %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chemeClr val="tx1"/>
                          </a:solidFill>
                          <a:effectLst/>
                          <a:latin typeface="+mn-lt"/>
                        </a:rPr>
                        <a:t>17 %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18 %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18 %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chemeClr val="tx1"/>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chemeClr val="tx1"/>
                          </a:solidFill>
                          <a:effectLst/>
                          <a:latin typeface="+mn-lt"/>
                        </a:rPr>
                        <a:t>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chemeClr val="tx1"/>
                          </a:solidFill>
                          <a:effectLst/>
                          <a:latin typeface="+mn-lt"/>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chemeClr val="tx1"/>
                          </a:solidFill>
                          <a:effectLst/>
                          <a:latin typeface="+mn-lt"/>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867234"/>
                  </a:ext>
                </a:extLst>
              </a:tr>
              <a:tr h="302400">
                <a:tc>
                  <a:txBody>
                    <a:bodyPr/>
                    <a:lstStyle/>
                    <a:p>
                      <a:pPr algn="r" fontAlgn="ctr"/>
                      <a:r>
                        <a:rPr lang="de-DE" sz="900" b="0" i="0" u="none" strike="noStrike">
                          <a:solidFill>
                            <a:srgbClr val="000000"/>
                          </a:solidFill>
                          <a:effectLst/>
                          <a:latin typeface="+mn-lt"/>
                        </a:rPr>
                        <a:t>ergänzende Serviceangebote</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21 %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26 %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28 %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32 %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29 %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16 %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060840"/>
                  </a:ext>
                </a:extLst>
              </a:tr>
              <a:tr h="302400">
                <a:tc>
                  <a:txBody>
                    <a:bodyPr/>
                    <a:lstStyle/>
                    <a:p>
                      <a:pPr algn="r" fontAlgn="ctr"/>
                      <a:r>
                        <a:rPr lang="de-DE" sz="900" b="0" i="0" u="none" strike="noStrike" dirty="0">
                          <a:solidFill>
                            <a:srgbClr val="000000"/>
                          </a:solidFill>
                          <a:effectLst/>
                          <a:latin typeface="+mn-lt"/>
                        </a:rPr>
                        <a:t>nachhaltige/umweltfreundliche Produkte</a:t>
                      </a:r>
                    </a:p>
                  </a:txBody>
                  <a:tcPr marL="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22 %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26 %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12 %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11 %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16 %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22 %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22 %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13 %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8436295"/>
                  </a:ext>
                </a:extLst>
              </a:tr>
              <a:tr h="302400">
                <a:tc>
                  <a:txBody>
                    <a:bodyPr/>
                    <a:lstStyle/>
                    <a:p>
                      <a:pPr algn="r" fontAlgn="ctr"/>
                      <a:r>
                        <a:rPr lang="de-DE" sz="900" b="0" i="0" u="none" strike="noStrike" dirty="0">
                          <a:solidFill>
                            <a:srgbClr val="000000"/>
                          </a:solidFill>
                          <a:effectLst/>
                          <a:latin typeface="+mn-lt"/>
                        </a:rPr>
                        <a:t>spezialisierte Anwendungen / Nischenprodukte</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23 %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25 %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17 %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33 %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37 %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948442"/>
                  </a:ext>
                </a:extLst>
              </a:tr>
              <a:tr h="302400">
                <a:tc>
                  <a:txBody>
                    <a:bodyPr/>
                    <a:lstStyle/>
                    <a:p>
                      <a:pPr algn="r" fontAlgn="ctr"/>
                      <a:r>
                        <a:rPr lang="de-DE" sz="900" b="0" i="0" u="none" strike="noStrike">
                          <a:solidFill>
                            <a:srgbClr val="000000"/>
                          </a:solidFill>
                          <a:effectLst/>
                          <a:latin typeface="+mn-lt"/>
                        </a:rPr>
                        <a:t>Preis-Leistungs-Verhältnis *</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21 %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21 %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24 %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32 %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29 %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12 %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11 %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12 %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540235"/>
                  </a:ext>
                </a:extLst>
              </a:tr>
              <a:tr h="302400">
                <a:tc>
                  <a:txBody>
                    <a:bodyPr/>
                    <a:lstStyle/>
                    <a:p>
                      <a:pPr algn="r" fontAlgn="ctr"/>
                      <a:r>
                        <a:rPr lang="de-DE" sz="900" b="0" i="0" u="none" strike="noStrike" dirty="0">
                          <a:solidFill>
                            <a:srgbClr val="000000"/>
                          </a:solidFill>
                          <a:effectLst/>
                          <a:latin typeface="+mn-lt"/>
                        </a:rPr>
                        <a:t>gesellschaftlicher Nutzen der Produkte</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23 %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21 %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23 %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11 %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13 %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16 %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12 %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810473"/>
                  </a:ext>
                </a:extLst>
              </a:tr>
              <a:tr h="302400">
                <a:tc>
                  <a:txBody>
                    <a:bodyPr/>
                    <a:lstStyle/>
                    <a:p>
                      <a:pPr algn="r" fontAlgn="ctr"/>
                      <a:r>
                        <a:rPr lang="de-DE" sz="900" b="0" i="0" u="none" strike="noStrike" dirty="0">
                          <a:solidFill>
                            <a:srgbClr val="000000"/>
                          </a:solidFill>
                          <a:effectLst/>
                          <a:latin typeface="+mn-lt"/>
                        </a:rPr>
                        <a:t>funktionierender Support</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a:solidFill>
                            <a:srgbClr val="000000"/>
                          </a:solidFill>
                          <a:effectLst/>
                          <a:latin typeface="+mn-lt"/>
                        </a:rPr>
                        <a:t>-</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a:solidFill>
                            <a:srgbClr val="000000"/>
                          </a:solidFill>
                          <a:effectLst/>
                          <a:latin typeface="+mn-lt"/>
                        </a:rPr>
                        <a:t>-</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22 %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dirty="0">
                          <a:solidFill>
                            <a:srgbClr val="000000"/>
                          </a:solidFill>
                          <a:effectLst/>
                          <a:latin typeface="+mn-lt"/>
                        </a:rPr>
                        <a:t>-</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a:solidFill>
                            <a:srgbClr val="000000"/>
                          </a:solidFill>
                          <a:effectLst/>
                          <a:latin typeface="+mn-lt"/>
                        </a:rPr>
                        <a:t>-</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34 %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dirty="0">
                          <a:solidFill>
                            <a:srgbClr val="000000"/>
                          </a:solidFill>
                          <a:effectLst/>
                          <a:latin typeface="+mn-lt"/>
                        </a:rPr>
                        <a:t>-</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a:solidFill>
                            <a:srgbClr val="000000"/>
                          </a:solidFill>
                          <a:effectLst/>
                          <a:latin typeface="+mn-lt"/>
                        </a:rPr>
                        <a:t>-</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15 %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a:solidFill>
                            <a:srgbClr val="000000"/>
                          </a:solidFill>
                          <a:effectLst/>
                          <a:latin typeface="+mn-lt"/>
                        </a:rPr>
                        <a:t>-</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a:solidFill>
                            <a:srgbClr val="000000"/>
                          </a:solidFill>
                          <a:effectLst/>
                          <a:latin typeface="+mn-lt"/>
                        </a:rPr>
                        <a:t>-</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dirty="0">
                          <a:solidFill>
                            <a:srgbClr val="000000"/>
                          </a:solidFill>
                          <a:effectLst/>
                          <a:latin typeface="+mn-lt"/>
                        </a:rPr>
                        <a:t>-</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800" b="0" i="0" u="none" strike="noStrike">
                          <a:solidFill>
                            <a:srgbClr val="000000"/>
                          </a:solidFill>
                          <a:effectLst/>
                          <a:latin typeface="+mn-lt"/>
                        </a:rPr>
                        <a:t>-</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8 %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293849"/>
                  </a:ext>
                </a:extLst>
              </a:tr>
              <a:tr h="302400">
                <a:tc>
                  <a:txBody>
                    <a:bodyPr/>
                    <a:lstStyle/>
                    <a:p>
                      <a:pPr algn="r" fontAlgn="ctr"/>
                      <a:r>
                        <a:rPr lang="de-DE" sz="900" b="0" i="0" u="none" strike="noStrike" dirty="0">
                          <a:solidFill>
                            <a:srgbClr val="000000"/>
                          </a:solidFill>
                          <a:effectLst/>
                          <a:latin typeface="+mn-lt"/>
                        </a:rPr>
                        <a:t>kreative Produkte</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20 %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21 %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22 %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12 %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11 %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13 %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44 %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53 %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47 %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11276"/>
                  </a:ext>
                </a:extLst>
              </a:tr>
              <a:tr h="302400">
                <a:tc>
                  <a:txBody>
                    <a:bodyPr/>
                    <a:lstStyle/>
                    <a:p>
                      <a:pPr algn="r" fontAlgn="ctr"/>
                      <a:r>
                        <a:rPr lang="de-DE" sz="900" b="0" i="0" u="none" strike="noStrike" dirty="0">
                          <a:solidFill>
                            <a:srgbClr val="000000"/>
                          </a:solidFill>
                          <a:effectLst/>
                          <a:latin typeface="+mn-lt"/>
                        </a:rPr>
                        <a:t>innovative Produkte</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15 %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21 %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22 %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37 %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50 %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42 %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5627023"/>
                  </a:ext>
                </a:extLst>
              </a:tr>
              <a:tr h="302400">
                <a:tc>
                  <a:txBody>
                    <a:bodyPr/>
                    <a:lstStyle/>
                    <a:p>
                      <a:pPr algn="r" fontAlgn="ctr"/>
                      <a:r>
                        <a:rPr lang="de-DE" sz="900" b="0" i="0" u="none" strike="noStrike" dirty="0">
                          <a:solidFill>
                            <a:srgbClr val="000000"/>
                          </a:solidFill>
                          <a:effectLst/>
                          <a:latin typeface="+mn-lt"/>
                        </a:rPr>
                        <a:t>Vielfalt der Produkte</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12 %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15 %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53 %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63 %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53 %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8 %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12 %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800" b="1" i="0" u="none" strike="noStrike">
                          <a:solidFill>
                            <a:srgbClr val="000000"/>
                          </a:solidFill>
                          <a:effectLst/>
                          <a:latin typeface="+mn-lt"/>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7648412"/>
                  </a:ext>
                </a:extLst>
              </a:tr>
              <a:tr h="302400">
                <a:tc>
                  <a:txBody>
                    <a:bodyPr/>
                    <a:lstStyle/>
                    <a:p>
                      <a:pPr algn="r" fontAlgn="ctr"/>
                      <a:r>
                        <a:rPr lang="de-DE" sz="900" b="0" i="0" u="none" strike="noStrike" dirty="0">
                          <a:solidFill>
                            <a:srgbClr val="000000"/>
                          </a:solidFill>
                          <a:effectLst/>
                          <a:latin typeface="+mn-lt"/>
                        </a:rPr>
                        <a:t>Produkte und Services insgesamt</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27 %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32 %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800" b="1" i="0" u="none" strike="noStrike">
                          <a:solidFill>
                            <a:srgbClr val="000000"/>
                          </a:solidFill>
                          <a:effectLst/>
                          <a:latin typeface="+mn-lt"/>
                        </a:rPr>
                        <a:t>32 %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28 %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30 %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800" b="1" i="0" u="none" strike="noStrike">
                          <a:solidFill>
                            <a:srgbClr val="000000"/>
                          </a:solidFill>
                          <a:effectLst/>
                          <a:latin typeface="+mn-lt"/>
                        </a:rPr>
                        <a:t>30 %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11 %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11 %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800" b="1" i="0" u="none" strike="noStrike">
                          <a:solidFill>
                            <a:srgbClr val="000000"/>
                          </a:solidFill>
                          <a:effectLst/>
                          <a:latin typeface="+mn-lt"/>
                        </a:rPr>
                        <a:t>13 %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800" b="1" i="0" u="none" strike="noStrike">
                          <a:solidFill>
                            <a:srgbClr val="000000"/>
                          </a:solidFill>
                          <a:effectLst/>
                          <a:latin typeface="+mn-lt"/>
                        </a:rPr>
                        <a:t>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800" b="1" i="0" u="none" strike="noStrike" dirty="0">
                          <a:solidFill>
                            <a:srgbClr val="000000"/>
                          </a:solidFill>
                          <a:effectLst/>
                          <a:latin typeface="+mn-lt"/>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2087385653"/>
                  </a:ext>
                </a:extLst>
              </a:tr>
            </a:tbl>
          </a:graphicData>
        </a:graphic>
      </p:graphicFrame>
      <p:sp>
        <p:nvSpPr>
          <p:cNvPr id="5" name="Title 4">
            <a:extLst>
              <a:ext uri="{FF2B5EF4-FFF2-40B4-BE49-F238E27FC236}">
                <a16:creationId xmlns:a16="http://schemas.microsoft.com/office/drawing/2014/main" id="{50AFB05C-81A5-76EC-2648-A0D481D31320}"/>
              </a:ext>
            </a:extLst>
          </p:cNvPr>
          <p:cNvSpPr>
            <a:spLocks noGrp="1"/>
          </p:cNvSpPr>
          <p:nvPr>
            <p:ph type="title"/>
          </p:nvPr>
        </p:nvSpPr>
        <p:spPr>
          <a:xfrm>
            <a:off x="397667" y="402336"/>
            <a:ext cx="3729833" cy="900000"/>
          </a:xfrm>
        </p:spPr>
        <p:txBody>
          <a:bodyPr vert="horz"/>
          <a:lstStyle/>
          <a:p>
            <a:r>
              <a:rPr lang="de-DE"/>
              <a:t>Welcher Unternehmenstyp ist am besten aufgestellt?</a:t>
            </a:r>
          </a:p>
        </p:txBody>
      </p:sp>
      <p:sp>
        <p:nvSpPr>
          <p:cNvPr id="24" name="Title 4">
            <a:extLst>
              <a:ext uri="{FF2B5EF4-FFF2-40B4-BE49-F238E27FC236}">
                <a16:creationId xmlns:a16="http://schemas.microsoft.com/office/drawing/2014/main" id="{78C3972A-BF1A-E9A4-3910-F3AAD641195D}"/>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Wahrnehmung der Unternehmenstypen</a:t>
            </a:r>
          </a:p>
        </p:txBody>
      </p:sp>
      <p:sp>
        <p:nvSpPr>
          <p:cNvPr id="28" name="Text Placeholder 2">
            <a:extLst>
              <a:ext uri="{FF2B5EF4-FFF2-40B4-BE49-F238E27FC236}">
                <a16:creationId xmlns:a16="http://schemas.microsoft.com/office/drawing/2014/main" id="{E9F3D919-B9FC-ADCF-3803-C6F9914BEB3C}"/>
              </a:ext>
            </a:extLst>
          </p:cNvPr>
          <p:cNvSpPr txBox="1">
            <a:spLocks/>
          </p:cNvSpPr>
          <p:nvPr/>
        </p:nvSpPr>
        <p:spPr>
          <a:xfrm>
            <a:off x="397668" y="1953896"/>
            <a:ext cx="3729832" cy="1738938"/>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Produkt- und Service-Aspekte 2021 – 2025</a:t>
            </a:r>
          </a:p>
          <a:p>
            <a:pPr lvl="1">
              <a:lnSpc>
                <a:spcPct val="100000"/>
              </a:lnSpc>
            </a:pPr>
            <a:r>
              <a:rPr lang="de-DE"/>
              <a:t>Der wahrgenommene gesellschaftliche Nutzen der Produkte ist bei NGOs deutlich stärker ausgeprägt als vor zwei Jahren. In puncto Umweltfreundlichkeit und Nachhaltigkeit konnten sich hingegen Familienunternehmen verbessern.</a:t>
            </a:r>
          </a:p>
        </p:txBody>
      </p:sp>
      <p:sp>
        <p:nvSpPr>
          <p:cNvPr id="30" name="Text Placeholder 2">
            <a:extLst>
              <a:ext uri="{FF2B5EF4-FFF2-40B4-BE49-F238E27FC236}">
                <a16:creationId xmlns:a16="http://schemas.microsoft.com/office/drawing/2014/main" id="{B20D5AF1-93E0-DFC4-DFC2-906B67B1064E}"/>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4: Nun geht es um Ihre Wahrnehmung der Produkte/Serviceleistungen bzw. geleisteten Aufgaben der verschieden Unternehmenstypen: Welcher Unternehmenstyp ist bei dem jeweiligen Aspekt am besten aufgestellt? </a:t>
            </a:r>
          </a:p>
          <a:p>
            <a:pPr lvl="1">
              <a:lnSpc>
                <a:spcPct val="100000"/>
              </a:lnSpc>
            </a:pPr>
            <a:r>
              <a:rPr lang="de-DE" sz="1050"/>
              <a:t>Basis: alle Befragten, N = 2.000 (Einfachnennung, nicht dargestellt: ‘weiß nicht‘), 2021: N = 1.001 / 2023: N = 1.055</a:t>
            </a:r>
          </a:p>
        </p:txBody>
      </p:sp>
      <p:sp>
        <p:nvSpPr>
          <p:cNvPr id="33" name="Slide Number Placeholder 32">
            <a:extLst>
              <a:ext uri="{FF2B5EF4-FFF2-40B4-BE49-F238E27FC236}">
                <a16:creationId xmlns:a16="http://schemas.microsoft.com/office/drawing/2014/main" id="{DA69C0FC-17B0-BD9E-0455-B4907DBF9B43}"/>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14</a:t>
            </a:fld>
            <a:endParaRPr lang="en-US"/>
          </a:p>
        </p:txBody>
      </p:sp>
      <p:sp>
        <p:nvSpPr>
          <p:cNvPr id="2" name="Content Placeholder 2">
            <a:extLst>
              <a:ext uri="{FF2B5EF4-FFF2-40B4-BE49-F238E27FC236}">
                <a16:creationId xmlns:a16="http://schemas.microsoft.com/office/drawing/2014/main" id="{BC1AE0D3-D935-1E21-9553-633EB63EF134}"/>
              </a:ext>
            </a:extLst>
          </p:cNvPr>
          <p:cNvSpPr txBox="1">
            <a:spLocks/>
          </p:cNvSpPr>
          <p:nvPr/>
        </p:nvSpPr>
        <p:spPr>
          <a:xfrm>
            <a:off x="4412874" y="5823422"/>
            <a:ext cx="5467726" cy="115416"/>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750" b="0">
                <a:latin typeface="+mj-lt"/>
              </a:rPr>
              <a:t>* (bzw. Verhältnis von Beiträgen, Steuern oder Gebühren)</a:t>
            </a:r>
          </a:p>
        </p:txBody>
      </p:sp>
      <p:sp>
        <p:nvSpPr>
          <p:cNvPr id="10" name="Footer Placeholder 9">
            <a:extLst>
              <a:ext uri="{FF2B5EF4-FFF2-40B4-BE49-F238E27FC236}">
                <a16:creationId xmlns:a16="http://schemas.microsoft.com/office/drawing/2014/main" id="{950E19DC-81B1-25DC-2690-9617F485191A}"/>
              </a:ext>
            </a:extLst>
          </p:cNvPr>
          <p:cNvSpPr>
            <a:spLocks noGrp="1"/>
          </p:cNvSpPr>
          <p:nvPr>
            <p:ph type="ftr" sz="quarter" idx="3"/>
          </p:nvPr>
        </p:nvSpPr>
        <p:spPr/>
        <p:txBody>
          <a:bodyPr/>
          <a:lstStyle/>
          <a:p>
            <a:r>
              <a:rPr lang="en-US"/>
              <a:t>Juni 2025</a:t>
            </a:r>
          </a:p>
        </p:txBody>
      </p:sp>
      <p:grpSp>
        <p:nvGrpSpPr>
          <p:cNvPr id="11" name="Group 10">
            <a:extLst>
              <a:ext uri="{FF2B5EF4-FFF2-40B4-BE49-F238E27FC236}">
                <a16:creationId xmlns:a16="http://schemas.microsoft.com/office/drawing/2014/main" id="{91C8C25E-9C4A-2B8A-BB0F-C5093A9DA002}"/>
              </a:ext>
            </a:extLst>
          </p:cNvPr>
          <p:cNvGrpSpPr>
            <a:grpSpLocks noChangeAspect="1"/>
          </p:cNvGrpSpPr>
          <p:nvPr/>
        </p:nvGrpSpPr>
        <p:grpSpPr>
          <a:xfrm>
            <a:off x="11478027" y="0"/>
            <a:ext cx="324000" cy="324000"/>
            <a:chOff x="10872022" y="0"/>
            <a:chExt cx="403200" cy="403200"/>
          </a:xfrm>
        </p:grpSpPr>
        <p:sp>
          <p:nvSpPr>
            <p:cNvPr id="12" name="Rectangle 11">
              <a:hlinkClick r:id="" action="ppaction://hlinkshowjump?jump=nextslide"/>
              <a:extLst>
                <a:ext uri="{FF2B5EF4-FFF2-40B4-BE49-F238E27FC236}">
                  <a16:creationId xmlns:a16="http://schemas.microsoft.com/office/drawing/2014/main" id="{417D3AD7-814C-B6F9-E375-EC8682F25632}"/>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descr="Down arrow">
              <a:hlinkClick r:id="" action="ppaction://hlinkshowjump?jump=nextslide"/>
              <a:extLst>
                <a:ext uri="{FF2B5EF4-FFF2-40B4-BE49-F238E27FC236}">
                  <a16:creationId xmlns:a16="http://schemas.microsoft.com/office/drawing/2014/main" id="{A4E2FD85-43B5-5A88-47DC-FB7BF524D878}"/>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F39AE9B9-F42B-05A7-5B86-F83CF43C1315}"/>
              </a:ext>
            </a:extLst>
          </p:cNvPr>
          <p:cNvGrpSpPr>
            <a:grpSpLocks noChangeAspect="1"/>
          </p:cNvGrpSpPr>
          <p:nvPr/>
        </p:nvGrpSpPr>
        <p:grpSpPr>
          <a:xfrm>
            <a:off x="11084594" y="0"/>
            <a:ext cx="324000" cy="324000"/>
            <a:chOff x="10354522" y="0"/>
            <a:chExt cx="403200" cy="403200"/>
          </a:xfrm>
        </p:grpSpPr>
        <p:sp>
          <p:nvSpPr>
            <p:cNvPr id="15" name="Rectangle 14">
              <a:hlinkClick r:id="" action="ppaction://hlinkshowjump?jump=previousslide"/>
              <a:extLst>
                <a:ext uri="{FF2B5EF4-FFF2-40B4-BE49-F238E27FC236}">
                  <a16:creationId xmlns:a16="http://schemas.microsoft.com/office/drawing/2014/main" id="{4B8580A2-52FA-0E83-31B4-212E6AC44431}"/>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6" name="Straight Arrow Connector 15" descr="Down arrow">
              <a:hlinkClick r:id="" action="ppaction://hlinkshowjump?jump=previousslide"/>
              <a:extLst>
                <a:ext uri="{FF2B5EF4-FFF2-40B4-BE49-F238E27FC236}">
                  <a16:creationId xmlns:a16="http://schemas.microsoft.com/office/drawing/2014/main" id="{C3EEE46D-B623-9DC6-9C21-B8F0A6EBC660}"/>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cxnSp>
        <p:nvCxnSpPr>
          <p:cNvPr id="7" name="Gerade Verbindung mit Pfeil 19">
            <a:extLst>
              <a:ext uri="{FF2B5EF4-FFF2-40B4-BE49-F238E27FC236}">
                <a16:creationId xmlns:a16="http://schemas.microsoft.com/office/drawing/2014/main" id="{67FF3F82-1FFA-1C6B-AE03-52B50822FE58}"/>
              </a:ext>
            </a:extLst>
          </p:cNvPr>
          <p:cNvCxnSpPr>
            <a:cxnSpLocks/>
          </p:cNvCxnSpPr>
          <p:nvPr/>
        </p:nvCxnSpPr>
        <p:spPr>
          <a:xfrm>
            <a:off x="10446760" y="3928744"/>
            <a:ext cx="0" cy="140337"/>
          </a:xfrm>
          <a:prstGeom prst="straightConnector1">
            <a:avLst/>
          </a:prstGeom>
          <a:ln w="12700" cap="sq">
            <a:headEnd type="triangle" w="sm" len="sm"/>
            <a:tailEnd type="none" w="sm" len="sm"/>
          </a:ln>
        </p:spPr>
        <p:style>
          <a:lnRef idx="1">
            <a:schemeClr val="accent1"/>
          </a:lnRef>
          <a:fillRef idx="0">
            <a:schemeClr val="accent1"/>
          </a:fillRef>
          <a:effectRef idx="0">
            <a:schemeClr val="dk1"/>
          </a:effectRef>
          <a:fontRef idx="minor">
            <a:schemeClr val="lt1"/>
          </a:fontRef>
        </p:style>
      </p:cxnSp>
      <p:cxnSp>
        <p:nvCxnSpPr>
          <p:cNvPr id="8" name="Gerade Verbindung mit Pfeil 20">
            <a:extLst>
              <a:ext uri="{FF2B5EF4-FFF2-40B4-BE49-F238E27FC236}">
                <a16:creationId xmlns:a16="http://schemas.microsoft.com/office/drawing/2014/main" id="{069EDE39-A8C8-4724-3B50-6FF538DE33F1}"/>
              </a:ext>
            </a:extLst>
          </p:cNvPr>
          <p:cNvCxnSpPr>
            <a:cxnSpLocks/>
          </p:cNvCxnSpPr>
          <p:nvPr/>
        </p:nvCxnSpPr>
        <p:spPr>
          <a:xfrm flipV="1">
            <a:off x="7299700" y="3016399"/>
            <a:ext cx="0" cy="140337"/>
          </a:xfrm>
          <a:prstGeom prst="straightConnector1">
            <a:avLst/>
          </a:prstGeom>
          <a:ln w="12700" cap="sq">
            <a:headEnd type="none" w="sm" len="sm"/>
            <a:tailEnd type="triangle" w="sm" len="sm"/>
          </a:ln>
        </p:spPr>
        <p:style>
          <a:lnRef idx="1">
            <a:schemeClr val="accent1"/>
          </a:lnRef>
          <a:fillRef idx="0">
            <a:schemeClr val="accent1"/>
          </a:fillRef>
          <a:effectRef idx="0">
            <a:schemeClr val="dk1"/>
          </a:effectRef>
          <a:fontRef idx="minor">
            <a:schemeClr val="lt1"/>
          </a:fontRef>
        </p:style>
      </p:cxnSp>
      <p:cxnSp>
        <p:nvCxnSpPr>
          <p:cNvPr id="9" name="Gerade Verbindung mit Pfeil 20">
            <a:extLst>
              <a:ext uri="{FF2B5EF4-FFF2-40B4-BE49-F238E27FC236}">
                <a16:creationId xmlns:a16="http://schemas.microsoft.com/office/drawing/2014/main" id="{F2765705-0BB5-6DF7-1F38-C8556E50CA5D}"/>
              </a:ext>
            </a:extLst>
          </p:cNvPr>
          <p:cNvCxnSpPr>
            <a:cxnSpLocks/>
          </p:cNvCxnSpPr>
          <p:nvPr/>
        </p:nvCxnSpPr>
        <p:spPr>
          <a:xfrm>
            <a:off x="10446760" y="3016399"/>
            <a:ext cx="0" cy="140337"/>
          </a:xfrm>
          <a:prstGeom prst="straightConnector1">
            <a:avLst/>
          </a:prstGeom>
          <a:ln w="12700" cap="sq">
            <a:headEnd type="none" w="sm" len="sm"/>
            <a:tailEnd type="triangle" w="sm" len="sm"/>
          </a:ln>
        </p:spPr>
        <p:style>
          <a:lnRef idx="1">
            <a:schemeClr val="accent1"/>
          </a:lnRef>
          <a:fillRef idx="0">
            <a:schemeClr val="accent1"/>
          </a:fillRef>
          <a:effectRef idx="0">
            <a:schemeClr val="dk1"/>
          </a:effectRef>
          <a:fontRef idx="minor">
            <a:schemeClr val="lt1"/>
          </a:fontRef>
        </p:style>
      </p:cxnSp>
      <p:cxnSp>
        <p:nvCxnSpPr>
          <p:cNvPr id="23" name="Gerade Verbindung mit Pfeil 20">
            <a:extLst>
              <a:ext uri="{FF2B5EF4-FFF2-40B4-BE49-F238E27FC236}">
                <a16:creationId xmlns:a16="http://schemas.microsoft.com/office/drawing/2014/main" id="{147425B7-9C2C-8DA6-FA78-75A3B4B9C04D}"/>
              </a:ext>
            </a:extLst>
          </p:cNvPr>
          <p:cNvCxnSpPr>
            <a:cxnSpLocks/>
          </p:cNvCxnSpPr>
          <p:nvPr/>
        </p:nvCxnSpPr>
        <p:spPr>
          <a:xfrm>
            <a:off x="8351260" y="5142546"/>
            <a:ext cx="0" cy="140337"/>
          </a:xfrm>
          <a:prstGeom prst="straightConnector1">
            <a:avLst/>
          </a:prstGeom>
          <a:ln w="12700" cap="sq">
            <a:headEnd type="none" w="sm" len="sm"/>
            <a:tailEnd type="triangle" w="sm" len="sm"/>
          </a:ln>
        </p:spPr>
        <p:style>
          <a:lnRef idx="1">
            <a:schemeClr val="accent1"/>
          </a:lnRef>
          <a:fillRef idx="0">
            <a:schemeClr val="accent1"/>
          </a:fillRef>
          <a:effectRef idx="0">
            <a:schemeClr val="dk1"/>
          </a:effectRef>
          <a:fontRef idx="minor">
            <a:schemeClr val="lt1"/>
          </a:fontRef>
        </p:style>
      </p:cxnSp>
      <p:cxnSp>
        <p:nvCxnSpPr>
          <p:cNvPr id="25" name="Gerade Verbindung mit Pfeil 20">
            <a:extLst>
              <a:ext uri="{FF2B5EF4-FFF2-40B4-BE49-F238E27FC236}">
                <a16:creationId xmlns:a16="http://schemas.microsoft.com/office/drawing/2014/main" id="{541EA39B-DFA9-B4E5-2EAD-61E9CD563DC5}"/>
              </a:ext>
            </a:extLst>
          </p:cNvPr>
          <p:cNvCxnSpPr>
            <a:cxnSpLocks/>
          </p:cNvCxnSpPr>
          <p:nvPr/>
        </p:nvCxnSpPr>
        <p:spPr>
          <a:xfrm>
            <a:off x="9402820" y="4837113"/>
            <a:ext cx="0" cy="140337"/>
          </a:xfrm>
          <a:prstGeom prst="straightConnector1">
            <a:avLst/>
          </a:prstGeom>
          <a:ln w="12700" cap="sq">
            <a:headEnd type="none" w="sm" len="sm"/>
            <a:tailEnd type="triangle" w="sm" len="sm"/>
          </a:ln>
        </p:spPr>
        <p:style>
          <a:lnRef idx="1">
            <a:schemeClr val="accent1"/>
          </a:lnRef>
          <a:fillRef idx="0">
            <a:schemeClr val="accent1"/>
          </a:fillRef>
          <a:effectRef idx="0">
            <a:schemeClr val="dk1"/>
          </a:effectRef>
          <a:fontRef idx="minor">
            <a:schemeClr val="lt1"/>
          </a:fontRef>
        </p:style>
      </p:cxnSp>
      <p:grpSp>
        <p:nvGrpSpPr>
          <p:cNvPr id="3" name="Group 2">
            <a:extLst>
              <a:ext uri="{FF2B5EF4-FFF2-40B4-BE49-F238E27FC236}">
                <a16:creationId xmlns:a16="http://schemas.microsoft.com/office/drawing/2014/main" id="{1BB1CBD4-3848-3029-704D-31E27F37A8AD}"/>
              </a:ext>
            </a:extLst>
          </p:cNvPr>
          <p:cNvGrpSpPr/>
          <p:nvPr/>
        </p:nvGrpSpPr>
        <p:grpSpPr>
          <a:xfrm>
            <a:off x="10520652" y="0"/>
            <a:ext cx="324000" cy="323385"/>
            <a:chOff x="10520652" y="0"/>
            <a:chExt cx="324000" cy="323385"/>
          </a:xfrm>
        </p:grpSpPr>
        <p:sp>
          <p:nvSpPr>
            <p:cNvPr id="26" name="Google Shape;487;p76">
              <a:hlinkClick r:id="rId6" action="ppaction://hlinksldjump"/>
              <a:extLst>
                <a:ext uri="{FF2B5EF4-FFF2-40B4-BE49-F238E27FC236}">
                  <a16:creationId xmlns:a16="http://schemas.microsoft.com/office/drawing/2014/main" id="{18E0B01B-EB99-780B-4CA2-9CA2CB044FBF}"/>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9" name="Group 28">
              <a:extLst>
                <a:ext uri="{FF2B5EF4-FFF2-40B4-BE49-F238E27FC236}">
                  <a16:creationId xmlns:a16="http://schemas.microsoft.com/office/drawing/2014/main" id="{56838BDD-85E3-F36E-D025-CE354799D0A1}"/>
                </a:ext>
              </a:extLst>
            </p:cNvPr>
            <p:cNvGrpSpPr/>
            <p:nvPr/>
          </p:nvGrpSpPr>
          <p:grpSpPr>
            <a:xfrm>
              <a:off x="10578492" y="81049"/>
              <a:ext cx="208319" cy="161287"/>
              <a:chOff x="10578492" y="81049"/>
              <a:chExt cx="208319" cy="161287"/>
            </a:xfrm>
          </p:grpSpPr>
          <p:sp>
            <p:nvSpPr>
              <p:cNvPr id="31" name="Google Shape;190;p3">
                <a:hlinkClick r:id="rId6" action="ppaction://hlinksldjump"/>
                <a:extLst>
                  <a:ext uri="{FF2B5EF4-FFF2-40B4-BE49-F238E27FC236}">
                    <a16:creationId xmlns:a16="http://schemas.microsoft.com/office/drawing/2014/main" id="{D9B26737-5198-A3E8-616B-F30DA4E6EC57}"/>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2" name="Google Shape;191;p3">
                <a:hlinkClick r:id="rId6" action="ppaction://hlinksldjump"/>
                <a:extLst>
                  <a:ext uri="{FF2B5EF4-FFF2-40B4-BE49-F238E27FC236}">
                    <a16:creationId xmlns:a16="http://schemas.microsoft.com/office/drawing/2014/main" id="{0FDAAE2A-7BB9-F05C-AE5F-685208B374DE}"/>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4" name="Google Shape;192;p3">
                <a:hlinkClick r:id="rId6" action="ppaction://hlinksldjump"/>
                <a:extLst>
                  <a:ext uri="{FF2B5EF4-FFF2-40B4-BE49-F238E27FC236}">
                    <a16:creationId xmlns:a16="http://schemas.microsoft.com/office/drawing/2014/main" id="{3FBE1EF5-9C86-A819-9D55-2F81467E1D27}"/>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567520263"/>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80D40-A0C6-ABC4-1F96-41EF45EA3658}"/>
            </a:ext>
          </a:extLst>
        </p:cNvPr>
        <p:cNvGrpSpPr/>
        <p:nvPr/>
      </p:nvGrpSpPr>
      <p:grpSpPr>
        <a:xfrm>
          <a:off x="0" y="0"/>
          <a:ext cx="0" cy="0"/>
          <a:chOff x="0" y="0"/>
          <a:chExt cx="0" cy="0"/>
        </a:xfrm>
      </p:grpSpPr>
      <p:graphicFrame>
        <p:nvGraphicFramePr>
          <p:cNvPr id="32" name="think-cell data - do not delete" hidden="1">
            <a:extLst>
              <a:ext uri="{FF2B5EF4-FFF2-40B4-BE49-F238E27FC236}">
                <a16:creationId xmlns:a16="http://schemas.microsoft.com/office/drawing/2014/main" id="{C616C2CF-A541-8B32-7703-05EBE73CD788}"/>
              </a:ext>
            </a:extLst>
          </p:cNvPr>
          <p:cNvGraphicFramePr>
            <a:graphicFrameLocks noChangeAspect="1"/>
          </p:cNvGraphicFramePr>
          <p:nvPr>
            <p:custDataLst>
              <p:tags r:id="rId1"/>
            </p:custDataLst>
            <p:extLst>
              <p:ext uri="{D42A27DB-BD31-4B8C-83A1-F6EECF244321}">
                <p14:modId xmlns:p14="http://schemas.microsoft.com/office/powerpoint/2010/main" val="2828301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32" name="think-cell data - do not delete" hidden="1">
                        <a:extLst>
                          <a:ext uri="{FF2B5EF4-FFF2-40B4-BE49-F238E27FC236}">
                            <a16:creationId xmlns:a16="http://schemas.microsoft.com/office/drawing/2014/main" id="{C616C2CF-A541-8B32-7703-05EBE73CD7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Content Placeholder 16">
            <a:extLst>
              <a:ext uri="{FF2B5EF4-FFF2-40B4-BE49-F238E27FC236}">
                <a16:creationId xmlns:a16="http://schemas.microsoft.com/office/drawing/2014/main" id="{1B444465-C562-92A2-0D5D-3D3C8FE167DD}"/>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29" name="Rectangle 28">
            <a:extLst>
              <a:ext uri="{FF2B5EF4-FFF2-40B4-BE49-F238E27FC236}">
                <a16:creationId xmlns:a16="http://schemas.microsoft.com/office/drawing/2014/main" id="{BD285C97-A4DA-30D8-2E4C-B95F7E53990D}"/>
              </a:ext>
            </a:extLst>
          </p:cNvPr>
          <p:cNvSpPr/>
          <p:nvPr/>
        </p:nvSpPr>
        <p:spPr>
          <a:xfrm>
            <a:off x="4412872" y="5184775"/>
            <a:ext cx="7398001" cy="483516"/>
          </a:xfrm>
          <a:prstGeom prst="rect">
            <a:avLst/>
          </a:prstGeom>
          <a:solidFill>
            <a:srgbClr val="DFE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A7413441-94EA-4845-FDDA-F5D5BE646FBD}"/>
              </a:ext>
            </a:extLst>
          </p:cNvPr>
          <p:cNvSpPr>
            <a:spLocks noGrp="1"/>
          </p:cNvSpPr>
          <p:nvPr>
            <p:ph type="title"/>
          </p:nvPr>
        </p:nvSpPr>
        <p:spPr>
          <a:xfrm>
            <a:off x="397667" y="402336"/>
            <a:ext cx="3729833" cy="900000"/>
          </a:xfrm>
        </p:spPr>
        <p:txBody>
          <a:bodyPr vert="horz"/>
          <a:lstStyle/>
          <a:p>
            <a:r>
              <a:rPr lang="de-DE"/>
              <a:t>Welcher Unternehmenstyp ist am besten aufgestellt?</a:t>
            </a:r>
          </a:p>
        </p:txBody>
      </p:sp>
      <p:sp>
        <p:nvSpPr>
          <p:cNvPr id="24" name="Title 4">
            <a:extLst>
              <a:ext uri="{FF2B5EF4-FFF2-40B4-BE49-F238E27FC236}">
                <a16:creationId xmlns:a16="http://schemas.microsoft.com/office/drawing/2014/main" id="{16ED6E62-FC90-2C39-CB8C-40C48DEF0872}"/>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Wahrnehmung der Unternehmenstypen</a:t>
            </a:r>
          </a:p>
        </p:txBody>
      </p:sp>
      <p:sp>
        <p:nvSpPr>
          <p:cNvPr id="28" name="Text Placeholder 2">
            <a:extLst>
              <a:ext uri="{FF2B5EF4-FFF2-40B4-BE49-F238E27FC236}">
                <a16:creationId xmlns:a16="http://schemas.microsoft.com/office/drawing/2014/main" id="{17E22AAF-8EFE-63C5-9DF9-AD76226A55FE}"/>
              </a:ext>
            </a:extLst>
          </p:cNvPr>
          <p:cNvSpPr txBox="1">
            <a:spLocks/>
          </p:cNvSpPr>
          <p:nvPr/>
        </p:nvSpPr>
        <p:spPr>
          <a:xfrm>
            <a:off x="397668" y="1953896"/>
            <a:ext cx="3729832" cy="15779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Wirtschaftliche Stärke und Stabilität</a:t>
            </a:r>
          </a:p>
          <a:p>
            <a:pPr lvl="1">
              <a:lnSpc>
                <a:spcPct val="100000"/>
              </a:lnSpc>
            </a:pPr>
            <a:r>
              <a:rPr lang="de-DE"/>
              <a:t>Bezüglich wirtschaftlicher Stärke und Stabilität liegen Konzerne deutlich vorne, was vor allem auf ihre Marktmacht und internationale Wettbewerbsfähigkeit zurückzuführen ist. Start-ups wird hingegen ein hohes Maß an Risikobereitschaft zugeschrieben.</a:t>
            </a:r>
          </a:p>
        </p:txBody>
      </p:sp>
      <p:sp>
        <p:nvSpPr>
          <p:cNvPr id="30" name="Text Placeholder 2">
            <a:extLst>
              <a:ext uri="{FF2B5EF4-FFF2-40B4-BE49-F238E27FC236}">
                <a16:creationId xmlns:a16="http://schemas.microsoft.com/office/drawing/2014/main" id="{FCB166F8-0139-FF9B-DAB5-6F64E6122B15}"/>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5: Wie nehmen Sie die unterschiedlichen Unternehmenstypen mit Blick auf die wirtschaftliche Stärke und Stabilität wahr? Welcher Unternehmenstyp ist bei dem jeweiligen Aspekt am besten aufgestellt? </a:t>
            </a:r>
          </a:p>
          <a:p>
            <a:pPr lvl="1">
              <a:lnSpc>
                <a:spcPct val="100000"/>
              </a:lnSpc>
            </a:pPr>
            <a:r>
              <a:rPr lang="de-DE" sz="1050"/>
              <a:t>Basis: alle Befragten, N = 2.000 </a:t>
            </a:r>
            <a:br>
              <a:rPr lang="de-DE" sz="1050"/>
            </a:br>
            <a:r>
              <a:rPr lang="de-DE" sz="1050"/>
              <a:t>(Einfachnennung, nicht dargestellt: ‘weiß nicht‘)</a:t>
            </a:r>
          </a:p>
        </p:txBody>
      </p:sp>
      <p:sp>
        <p:nvSpPr>
          <p:cNvPr id="33" name="Slide Number Placeholder 32">
            <a:extLst>
              <a:ext uri="{FF2B5EF4-FFF2-40B4-BE49-F238E27FC236}">
                <a16:creationId xmlns:a16="http://schemas.microsoft.com/office/drawing/2014/main" id="{51D49279-218E-B94C-8A6D-04D3130DF9CA}"/>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15</a:t>
            </a:fld>
            <a:endParaRPr lang="en-US"/>
          </a:p>
        </p:txBody>
      </p:sp>
      <p:graphicFrame>
        <p:nvGraphicFramePr>
          <p:cNvPr id="35" name="Tabelle 18">
            <a:extLst>
              <a:ext uri="{FF2B5EF4-FFF2-40B4-BE49-F238E27FC236}">
                <a16:creationId xmlns:a16="http://schemas.microsoft.com/office/drawing/2014/main" id="{61A0E6BD-867F-623F-43D7-A40DE4ED1D42}"/>
              </a:ext>
            </a:extLst>
          </p:cNvPr>
          <p:cNvGraphicFramePr>
            <a:graphicFrameLocks noGrp="1"/>
          </p:cNvGraphicFramePr>
          <p:nvPr>
            <p:extLst>
              <p:ext uri="{D42A27DB-BD31-4B8C-83A1-F6EECF244321}">
                <p14:modId xmlns:p14="http://schemas.microsoft.com/office/powerpoint/2010/main" val="466303518"/>
              </p:ext>
            </p:extLst>
          </p:nvPr>
        </p:nvGraphicFramePr>
        <p:xfrm>
          <a:off x="6744259" y="898399"/>
          <a:ext cx="5065200" cy="436292"/>
        </p:xfrm>
        <a:graphic>
          <a:graphicData uri="http://schemas.openxmlformats.org/drawingml/2006/table">
            <a:tbl>
              <a:tblPr firstRow="1" bandRow="1">
                <a:tableStyleId>{5C22544A-7EE6-4342-B048-85BDC9FD1C3A}</a:tableStyleId>
              </a:tblPr>
              <a:tblGrid>
                <a:gridCol w="1022400">
                  <a:extLst>
                    <a:ext uri="{9D8B030D-6E8A-4147-A177-3AD203B41FA5}">
                      <a16:colId xmlns:a16="http://schemas.microsoft.com/office/drawing/2014/main" val="948198343"/>
                    </a:ext>
                  </a:extLst>
                </a:gridCol>
                <a:gridCol w="1022400">
                  <a:extLst>
                    <a:ext uri="{9D8B030D-6E8A-4147-A177-3AD203B41FA5}">
                      <a16:colId xmlns:a16="http://schemas.microsoft.com/office/drawing/2014/main" val="3667173628"/>
                    </a:ext>
                  </a:extLst>
                </a:gridCol>
                <a:gridCol w="1044000">
                  <a:extLst>
                    <a:ext uri="{9D8B030D-6E8A-4147-A177-3AD203B41FA5}">
                      <a16:colId xmlns:a16="http://schemas.microsoft.com/office/drawing/2014/main" val="3688408750"/>
                    </a:ext>
                  </a:extLst>
                </a:gridCol>
                <a:gridCol w="1022400">
                  <a:extLst>
                    <a:ext uri="{9D8B030D-6E8A-4147-A177-3AD203B41FA5}">
                      <a16:colId xmlns:a16="http://schemas.microsoft.com/office/drawing/2014/main" val="1709565079"/>
                    </a:ext>
                  </a:extLst>
                </a:gridCol>
                <a:gridCol w="954000">
                  <a:extLst>
                    <a:ext uri="{9D8B030D-6E8A-4147-A177-3AD203B41FA5}">
                      <a16:colId xmlns:a16="http://schemas.microsoft.com/office/drawing/2014/main" val="3334593354"/>
                    </a:ext>
                  </a:extLst>
                </a:gridCol>
              </a:tblGrid>
              <a:tr h="436292">
                <a:tc>
                  <a:txBody>
                    <a:bodyPr/>
                    <a:lstStyle/>
                    <a:p>
                      <a:pPr algn="l" fontAlgn="b"/>
                      <a:r>
                        <a:rPr lang="de-DE" sz="900" b="1" i="0" u="none" strike="noStrike">
                          <a:solidFill>
                            <a:srgbClr val="000000"/>
                          </a:solidFill>
                          <a:effectLst/>
                          <a:latin typeface="+mn-lt"/>
                        </a:rPr>
                        <a:t>Familien-unternehmen</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Konzerne</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Start-up Unternehmen</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Nichtregierungs-organisationen (NGO)</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öffentliche </a:t>
                      </a:r>
                      <a:br>
                        <a:rPr lang="de-DE" sz="900" b="1" i="0" u="none" strike="noStrike">
                          <a:solidFill>
                            <a:srgbClr val="000000"/>
                          </a:solidFill>
                          <a:effectLst/>
                          <a:latin typeface="+mn-lt"/>
                        </a:rPr>
                      </a:br>
                      <a:r>
                        <a:rPr lang="de-DE" sz="900" b="1" i="0" u="none" strike="noStrike">
                          <a:solidFill>
                            <a:srgbClr val="000000"/>
                          </a:solidFill>
                          <a:effectLst/>
                          <a:latin typeface="+mn-lt"/>
                        </a:rPr>
                        <a:t>Hand</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313984"/>
                  </a:ext>
                </a:extLst>
              </a:tr>
            </a:tbl>
          </a:graphicData>
        </a:graphic>
      </p:graphicFrame>
      <p:graphicFrame>
        <p:nvGraphicFramePr>
          <p:cNvPr id="6" name="GRAPH_01">
            <a:extLst>
              <a:ext uri="{FF2B5EF4-FFF2-40B4-BE49-F238E27FC236}">
                <a16:creationId xmlns:a16="http://schemas.microsoft.com/office/drawing/2014/main" id="{49E8AE8A-FA26-5572-8E07-6648308BF0BE}"/>
              </a:ext>
            </a:extLst>
          </p:cNvPr>
          <p:cNvGraphicFramePr/>
          <p:nvPr>
            <p:extLst>
              <p:ext uri="{D42A27DB-BD31-4B8C-83A1-F6EECF244321}">
                <p14:modId xmlns:p14="http://schemas.microsoft.com/office/powerpoint/2010/main" val="2199620173"/>
              </p:ext>
            </p:extLst>
          </p:nvPr>
        </p:nvGraphicFramePr>
        <p:xfrm>
          <a:off x="6697566" y="1388335"/>
          <a:ext cx="972616" cy="4291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APH_02">
            <a:extLst>
              <a:ext uri="{FF2B5EF4-FFF2-40B4-BE49-F238E27FC236}">
                <a16:creationId xmlns:a16="http://schemas.microsoft.com/office/drawing/2014/main" id="{50A636A8-C4F0-ABA9-1875-514CED8B2210}"/>
              </a:ext>
            </a:extLst>
          </p:cNvPr>
          <p:cNvGraphicFramePr/>
          <p:nvPr>
            <p:extLst>
              <p:ext uri="{D42A27DB-BD31-4B8C-83A1-F6EECF244321}">
                <p14:modId xmlns:p14="http://schemas.microsoft.com/office/powerpoint/2010/main" val="998890207"/>
              </p:ext>
            </p:extLst>
          </p:nvPr>
        </p:nvGraphicFramePr>
        <p:xfrm>
          <a:off x="7730989" y="1388335"/>
          <a:ext cx="972000" cy="4291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GRAPH_03">
            <a:extLst>
              <a:ext uri="{FF2B5EF4-FFF2-40B4-BE49-F238E27FC236}">
                <a16:creationId xmlns:a16="http://schemas.microsoft.com/office/drawing/2014/main" id="{CD11F849-1254-A862-A32E-99036995DAF4}"/>
              </a:ext>
            </a:extLst>
          </p:cNvPr>
          <p:cNvGraphicFramePr/>
          <p:nvPr>
            <p:extLst>
              <p:ext uri="{D42A27DB-BD31-4B8C-83A1-F6EECF244321}">
                <p14:modId xmlns:p14="http://schemas.microsoft.com/office/powerpoint/2010/main" val="1015235386"/>
              </p:ext>
            </p:extLst>
          </p:nvPr>
        </p:nvGraphicFramePr>
        <p:xfrm>
          <a:off x="8764412" y="1388335"/>
          <a:ext cx="972000" cy="4291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GRAPH_04">
            <a:extLst>
              <a:ext uri="{FF2B5EF4-FFF2-40B4-BE49-F238E27FC236}">
                <a16:creationId xmlns:a16="http://schemas.microsoft.com/office/drawing/2014/main" id="{3D7130DE-23FC-15BD-544B-D34A54805D15}"/>
              </a:ext>
            </a:extLst>
          </p:cNvPr>
          <p:cNvGraphicFramePr/>
          <p:nvPr>
            <p:extLst>
              <p:ext uri="{D42A27DB-BD31-4B8C-83A1-F6EECF244321}">
                <p14:modId xmlns:p14="http://schemas.microsoft.com/office/powerpoint/2010/main" val="4136152853"/>
              </p:ext>
            </p:extLst>
          </p:nvPr>
        </p:nvGraphicFramePr>
        <p:xfrm>
          <a:off x="9797219" y="1388335"/>
          <a:ext cx="972000" cy="4291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GRAPH_05">
            <a:extLst>
              <a:ext uri="{FF2B5EF4-FFF2-40B4-BE49-F238E27FC236}">
                <a16:creationId xmlns:a16="http://schemas.microsoft.com/office/drawing/2014/main" id="{3DAC33E4-0505-98CA-3203-BF0CA559F2D8}"/>
              </a:ext>
            </a:extLst>
          </p:cNvPr>
          <p:cNvGraphicFramePr/>
          <p:nvPr>
            <p:extLst>
              <p:ext uri="{D42A27DB-BD31-4B8C-83A1-F6EECF244321}">
                <p14:modId xmlns:p14="http://schemas.microsoft.com/office/powerpoint/2010/main" val="410853208"/>
              </p:ext>
            </p:extLst>
          </p:nvPr>
        </p:nvGraphicFramePr>
        <p:xfrm>
          <a:off x="10830027" y="1388335"/>
          <a:ext cx="972000" cy="4291200"/>
        </p:xfrm>
        <a:graphic>
          <a:graphicData uri="http://schemas.openxmlformats.org/drawingml/2006/chart">
            <c:chart xmlns:c="http://schemas.openxmlformats.org/drawingml/2006/chart" xmlns:r="http://schemas.openxmlformats.org/officeDocument/2006/relationships" r:id="rId9"/>
          </a:graphicData>
        </a:graphic>
      </p:graphicFrame>
      <p:sp>
        <p:nvSpPr>
          <p:cNvPr id="2" name="Footer Placeholder 1">
            <a:extLst>
              <a:ext uri="{FF2B5EF4-FFF2-40B4-BE49-F238E27FC236}">
                <a16:creationId xmlns:a16="http://schemas.microsoft.com/office/drawing/2014/main" id="{080284A2-23D9-01BB-CCDF-8B2ED19EB9E1}"/>
              </a:ext>
            </a:extLst>
          </p:cNvPr>
          <p:cNvSpPr>
            <a:spLocks noGrp="1"/>
          </p:cNvSpPr>
          <p:nvPr>
            <p:ph type="ftr" sz="quarter" idx="3"/>
          </p:nvPr>
        </p:nvSpPr>
        <p:spPr/>
        <p:txBody>
          <a:bodyPr/>
          <a:lstStyle/>
          <a:p>
            <a:r>
              <a:rPr lang="en-US"/>
              <a:t>Juni 2025</a:t>
            </a:r>
          </a:p>
        </p:txBody>
      </p:sp>
      <p:grpSp>
        <p:nvGrpSpPr>
          <p:cNvPr id="4" name="Group 3">
            <a:extLst>
              <a:ext uri="{FF2B5EF4-FFF2-40B4-BE49-F238E27FC236}">
                <a16:creationId xmlns:a16="http://schemas.microsoft.com/office/drawing/2014/main" id="{600F67EC-B4B7-E4EA-2D76-CDBB4CC7230A}"/>
              </a:ext>
            </a:extLst>
          </p:cNvPr>
          <p:cNvGrpSpPr>
            <a:grpSpLocks noChangeAspect="1"/>
          </p:cNvGrpSpPr>
          <p:nvPr/>
        </p:nvGrpSpPr>
        <p:grpSpPr>
          <a:xfrm>
            <a:off x="11478027" y="0"/>
            <a:ext cx="324000" cy="324000"/>
            <a:chOff x="10872022" y="0"/>
            <a:chExt cx="403200" cy="403200"/>
          </a:xfrm>
        </p:grpSpPr>
        <p:sp>
          <p:nvSpPr>
            <p:cNvPr id="11" name="Rectangle 10">
              <a:hlinkClick r:id="" action="ppaction://hlinkshowjump?jump=nextslide"/>
              <a:extLst>
                <a:ext uri="{FF2B5EF4-FFF2-40B4-BE49-F238E27FC236}">
                  <a16:creationId xmlns:a16="http://schemas.microsoft.com/office/drawing/2014/main" id="{FCDD481B-E4FF-CD0B-E080-AF213AB1C764}"/>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descr="Down arrow">
              <a:hlinkClick r:id="" action="ppaction://hlinkshowjump?jump=nextslide"/>
              <a:extLst>
                <a:ext uri="{FF2B5EF4-FFF2-40B4-BE49-F238E27FC236}">
                  <a16:creationId xmlns:a16="http://schemas.microsoft.com/office/drawing/2014/main" id="{8299F306-ED1B-8022-8BCF-D0E0610C8FEF}"/>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55F45057-98D1-555F-BB12-4803A6C58F23}"/>
              </a:ext>
            </a:extLst>
          </p:cNvPr>
          <p:cNvGrpSpPr>
            <a:grpSpLocks noChangeAspect="1"/>
          </p:cNvGrpSpPr>
          <p:nvPr/>
        </p:nvGrpSpPr>
        <p:grpSpPr>
          <a:xfrm>
            <a:off x="11084594" y="0"/>
            <a:ext cx="324000" cy="324000"/>
            <a:chOff x="10354522" y="0"/>
            <a:chExt cx="403200" cy="403200"/>
          </a:xfrm>
        </p:grpSpPr>
        <p:sp>
          <p:nvSpPr>
            <p:cNvPr id="14" name="Rectangle 13">
              <a:hlinkClick r:id="" action="ppaction://hlinkshowjump?jump=previousslide"/>
              <a:extLst>
                <a:ext uri="{FF2B5EF4-FFF2-40B4-BE49-F238E27FC236}">
                  <a16:creationId xmlns:a16="http://schemas.microsoft.com/office/drawing/2014/main" id="{620F775F-78F9-0E8F-C662-A8D38D042BE9}"/>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5" name="Straight Arrow Connector 14" descr="Down arrow">
              <a:hlinkClick r:id="" action="ppaction://hlinkshowjump?jump=previousslide"/>
              <a:extLst>
                <a:ext uri="{FF2B5EF4-FFF2-40B4-BE49-F238E27FC236}">
                  <a16:creationId xmlns:a16="http://schemas.microsoft.com/office/drawing/2014/main" id="{2C36C056-913E-A14B-2067-1CCE792B0F63}"/>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aphicFrame>
        <p:nvGraphicFramePr>
          <p:cNvPr id="25" name="Tabelle 1">
            <a:extLst>
              <a:ext uri="{FF2B5EF4-FFF2-40B4-BE49-F238E27FC236}">
                <a16:creationId xmlns:a16="http://schemas.microsoft.com/office/drawing/2014/main" id="{6F45CBC9-7EBB-0500-5544-73E9DA67FFBE}"/>
              </a:ext>
            </a:extLst>
          </p:cNvPr>
          <p:cNvGraphicFramePr>
            <a:graphicFrameLocks noGrp="1"/>
          </p:cNvGraphicFramePr>
          <p:nvPr>
            <p:extLst>
              <p:ext uri="{D42A27DB-BD31-4B8C-83A1-F6EECF244321}">
                <p14:modId xmlns:p14="http://schemas.microsoft.com/office/powerpoint/2010/main" val="3158747535"/>
              </p:ext>
            </p:extLst>
          </p:nvPr>
        </p:nvGraphicFramePr>
        <p:xfrm>
          <a:off x="4377013" y="552451"/>
          <a:ext cx="2160000" cy="5108612"/>
        </p:xfrm>
        <a:graphic>
          <a:graphicData uri="http://schemas.openxmlformats.org/drawingml/2006/table">
            <a:tbl>
              <a:tblPr>
                <a:tableStyleId>{5C22544A-7EE6-4342-B048-85BDC9FD1C3A}</a:tableStyleId>
              </a:tblPr>
              <a:tblGrid>
                <a:gridCol w="2160000">
                  <a:extLst>
                    <a:ext uri="{9D8B030D-6E8A-4147-A177-3AD203B41FA5}">
                      <a16:colId xmlns:a16="http://schemas.microsoft.com/office/drawing/2014/main" val="385143426"/>
                    </a:ext>
                  </a:extLst>
                </a:gridCol>
              </a:tblGrid>
              <a:tr h="648404">
                <a:tc>
                  <a:txBody>
                    <a:bodyPr/>
                    <a:lstStyle/>
                    <a:p>
                      <a:pPr algn="ctr" fontAlgn="ctr"/>
                      <a:endParaRPr lang="de-DE" sz="800" b="0" i="0" u="none" strike="noStrike">
                        <a:solidFill>
                          <a:srgbClr val="000000"/>
                        </a:solidFill>
                        <a:effectLst/>
                        <a:latin typeface="Arial" panose="020B0604020202020204" pitchFamily="34" charset="0"/>
                      </a:endParaRPr>
                    </a:p>
                  </a:txBody>
                  <a:tcPr marL="7235" marR="7235" marT="7235"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1351257"/>
                  </a:ext>
                </a:extLst>
              </a:tr>
              <a:tr h="215808">
                <a:tc>
                  <a:txBody>
                    <a:bodyPr/>
                    <a:lstStyle/>
                    <a:p>
                      <a:pPr algn="r" rtl="0" fontAlgn="ctr"/>
                      <a:endParaRPr lang="de-DE" sz="800" b="0" i="0" u="none" strike="noStrike">
                        <a:solidFill>
                          <a:srgbClr val="000000"/>
                        </a:solidFill>
                        <a:effectLst/>
                        <a:latin typeface="Arial" panose="020B0604020202020204" pitchFamily="34" charset="0"/>
                      </a:endParaRPr>
                    </a:p>
                  </a:txBody>
                  <a:tcPr marL="0" marR="36000" marT="723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3156610"/>
                  </a:ext>
                </a:extLst>
              </a:tr>
              <a:tr h="471600">
                <a:tc>
                  <a:txBody>
                    <a:bodyPr/>
                    <a:lstStyle/>
                    <a:p>
                      <a:pPr algn="r" fontAlgn="t"/>
                      <a:r>
                        <a:rPr lang="de-DE" sz="900" b="0" i="0" u="none" strike="noStrike" dirty="0">
                          <a:solidFill>
                            <a:srgbClr val="000000"/>
                          </a:solidFill>
                          <a:effectLst/>
                          <a:latin typeface="+mn-lt"/>
                        </a:rPr>
                        <a:t>Kosteneffizienz</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871099"/>
                  </a:ext>
                </a:extLst>
              </a:tr>
              <a:tr h="471600">
                <a:tc>
                  <a:txBody>
                    <a:bodyPr/>
                    <a:lstStyle/>
                    <a:p>
                      <a:pPr algn="r" fontAlgn="t"/>
                      <a:r>
                        <a:rPr lang="de-DE" sz="900" b="0" i="0" u="none" strike="noStrike">
                          <a:solidFill>
                            <a:srgbClr val="000000"/>
                          </a:solidFill>
                          <a:effectLst/>
                          <a:latin typeface="+mn-lt"/>
                        </a:rPr>
                        <a:t>finanzielle Stabilität/Unabhängigkeit</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25149"/>
                  </a:ext>
                </a:extLst>
              </a:tr>
              <a:tr h="471600">
                <a:tc>
                  <a:txBody>
                    <a:bodyPr/>
                    <a:lstStyle/>
                    <a:p>
                      <a:pPr algn="r" fontAlgn="t"/>
                      <a:r>
                        <a:rPr lang="de-DE" sz="900" b="0" i="0" u="none" strike="noStrike">
                          <a:solidFill>
                            <a:srgbClr val="000000"/>
                          </a:solidFill>
                          <a:effectLst/>
                          <a:latin typeface="+mn-lt"/>
                        </a:rPr>
                        <a:t>Krisensicherheit</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883147"/>
                  </a:ext>
                </a:extLst>
              </a:tr>
              <a:tr h="471600">
                <a:tc>
                  <a:txBody>
                    <a:bodyPr/>
                    <a:lstStyle/>
                    <a:p>
                      <a:pPr algn="r" fontAlgn="t"/>
                      <a:r>
                        <a:rPr lang="de-DE" sz="900" b="0" i="0" u="none" strike="noStrike">
                          <a:solidFill>
                            <a:srgbClr val="000000"/>
                          </a:solidFill>
                          <a:effectLst/>
                          <a:latin typeface="+mn-lt"/>
                        </a:rPr>
                        <a:t>Profitabilität/Ertragskraft/hohe Rendite</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867234"/>
                  </a:ext>
                </a:extLst>
              </a:tr>
              <a:tr h="471600">
                <a:tc>
                  <a:txBody>
                    <a:bodyPr/>
                    <a:lstStyle/>
                    <a:p>
                      <a:pPr algn="r" fontAlgn="t"/>
                      <a:r>
                        <a:rPr lang="de-DE" sz="900" b="0" i="0" u="none" strike="noStrike">
                          <a:solidFill>
                            <a:srgbClr val="000000"/>
                          </a:solidFill>
                          <a:effectLst/>
                          <a:latin typeface="+mn-lt"/>
                        </a:rPr>
                        <a:t>Risikobereitschaft</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060840"/>
                  </a:ext>
                </a:extLst>
              </a:tr>
              <a:tr h="471600">
                <a:tc>
                  <a:txBody>
                    <a:bodyPr/>
                    <a:lstStyle/>
                    <a:p>
                      <a:pPr algn="r" fontAlgn="t"/>
                      <a:r>
                        <a:rPr lang="de-DE" sz="900" b="0" i="0" u="none" strike="noStrike">
                          <a:solidFill>
                            <a:srgbClr val="000000"/>
                          </a:solidFill>
                          <a:effectLst/>
                          <a:latin typeface="+mn-lt"/>
                        </a:rPr>
                        <a:t>Wettbewerbsvorteile gegenüber anderen Unternehmen/Organisationen</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8436295"/>
                  </a:ext>
                </a:extLst>
              </a:tr>
              <a:tr h="471600">
                <a:tc>
                  <a:txBody>
                    <a:bodyPr/>
                    <a:lstStyle/>
                    <a:p>
                      <a:pPr algn="r" fontAlgn="t"/>
                      <a:r>
                        <a:rPr lang="de-DE" sz="900" b="0" i="0" u="none" strike="noStrike">
                          <a:solidFill>
                            <a:srgbClr val="000000"/>
                          </a:solidFill>
                          <a:effectLst/>
                          <a:latin typeface="+mn-lt"/>
                        </a:rPr>
                        <a:t>internationale Wettbewerbsfähigkeit</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948442"/>
                  </a:ext>
                </a:extLst>
              </a:tr>
              <a:tr h="471600">
                <a:tc>
                  <a:txBody>
                    <a:bodyPr/>
                    <a:lstStyle/>
                    <a:p>
                      <a:pPr algn="r" fontAlgn="t"/>
                      <a:r>
                        <a:rPr lang="de-DE" sz="900" b="0" i="0" u="none" strike="noStrike">
                          <a:solidFill>
                            <a:srgbClr val="000000"/>
                          </a:solidFill>
                          <a:effectLst/>
                          <a:latin typeface="+mn-lt"/>
                        </a:rPr>
                        <a:t>Marktmacht (hohe Marktanteile, </a:t>
                      </a:r>
                      <a:br>
                        <a:rPr lang="de-DE" sz="900" b="0" i="0" u="none" strike="noStrike">
                          <a:solidFill>
                            <a:srgbClr val="000000"/>
                          </a:solidFill>
                          <a:effectLst/>
                          <a:latin typeface="+mn-lt"/>
                        </a:rPr>
                      </a:br>
                      <a:r>
                        <a:rPr lang="de-DE" sz="900" b="0" i="0" u="none" strike="noStrike">
                          <a:solidFill>
                            <a:srgbClr val="000000"/>
                          </a:solidFill>
                          <a:effectLst/>
                          <a:latin typeface="+mn-lt"/>
                        </a:rPr>
                        <a:t>Größe, Sichtbarkeit etc.)</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540235"/>
                  </a:ext>
                </a:extLst>
              </a:tr>
              <a:tr h="471600">
                <a:tc>
                  <a:txBody>
                    <a:bodyPr/>
                    <a:lstStyle/>
                    <a:p>
                      <a:pPr algn="r" fontAlgn="t"/>
                      <a:r>
                        <a:rPr lang="de-DE" sz="900" b="0" i="0" u="none" strike="noStrike" dirty="0">
                          <a:solidFill>
                            <a:srgbClr val="000000"/>
                          </a:solidFill>
                          <a:effectLst/>
                          <a:latin typeface="+mn-lt"/>
                        </a:rPr>
                        <a:t>wirtschaftliche Stärke und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Stabilität insgesamt</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810473"/>
                  </a:ext>
                </a:extLst>
              </a:tr>
            </a:tbl>
          </a:graphicData>
        </a:graphic>
      </p:graphicFrame>
      <p:grpSp>
        <p:nvGrpSpPr>
          <p:cNvPr id="3" name="Group 2">
            <a:extLst>
              <a:ext uri="{FF2B5EF4-FFF2-40B4-BE49-F238E27FC236}">
                <a16:creationId xmlns:a16="http://schemas.microsoft.com/office/drawing/2014/main" id="{B66AD3A8-1AEC-C1CD-98F7-49F1CD05619E}"/>
              </a:ext>
            </a:extLst>
          </p:cNvPr>
          <p:cNvGrpSpPr/>
          <p:nvPr/>
        </p:nvGrpSpPr>
        <p:grpSpPr>
          <a:xfrm>
            <a:off x="10520652" y="0"/>
            <a:ext cx="324000" cy="323385"/>
            <a:chOff x="10520652" y="0"/>
            <a:chExt cx="324000" cy="323385"/>
          </a:xfrm>
        </p:grpSpPr>
        <p:sp>
          <p:nvSpPr>
            <p:cNvPr id="17" name="Google Shape;487;p76">
              <a:hlinkClick r:id="rId10" action="ppaction://hlinksldjump"/>
              <a:extLst>
                <a:ext uri="{FF2B5EF4-FFF2-40B4-BE49-F238E27FC236}">
                  <a16:creationId xmlns:a16="http://schemas.microsoft.com/office/drawing/2014/main" id="{417D1B3B-7930-65D5-F99B-B36898EFE141}"/>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roup 22">
              <a:extLst>
                <a:ext uri="{FF2B5EF4-FFF2-40B4-BE49-F238E27FC236}">
                  <a16:creationId xmlns:a16="http://schemas.microsoft.com/office/drawing/2014/main" id="{F3A87BEA-1A83-172A-9651-E51C5798FCFE}"/>
                </a:ext>
              </a:extLst>
            </p:cNvPr>
            <p:cNvGrpSpPr/>
            <p:nvPr/>
          </p:nvGrpSpPr>
          <p:grpSpPr>
            <a:xfrm>
              <a:off x="10578492" y="81049"/>
              <a:ext cx="208319" cy="161287"/>
              <a:chOff x="10578492" y="81049"/>
              <a:chExt cx="208319" cy="161287"/>
            </a:xfrm>
          </p:grpSpPr>
          <p:sp>
            <p:nvSpPr>
              <p:cNvPr id="26" name="Google Shape;190;p3">
                <a:hlinkClick r:id="rId10" action="ppaction://hlinksldjump"/>
                <a:extLst>
                  <a:ext uri="{FF2B5EF4-FFF2-40B4-BE49-F238E27FC236}">
                    <a16:creationId xmlns:a16="http://schemas.microsoft.com/office/drawing/2014/main" id="{FA0D3C49-2B23-B938-DF6F-F01CFD5CF974}"/>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1" name="Google Shape;191;p3">
                <a:hlinkClick r:id="rId10" action="ppaction://hlinksldjump"/>
                <a:extLst>
                  <a:ext uri="{FF2B5EF4-FFF2-40B4-BE49-F238E27FC236}">
                    <a16:creationId xmlns:a16="http://schemas.microsoft.com/office/drawing/2014/main" id="{6EB2B654-BE63-3989-EF99-C0D1D03F2F70}"/>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4" name="Google Shape;192;p3">
                <a:hlinkClick r:id="rId10" action="ppaction://hlinksldjump"/>
                <a:extLst>
                  <a:ext uri="{FF2B5EF4-FFF2-40B4-BE49-F238E27FC236}">
                    <a16:creationId xmlns:a16="http://schemas.microsoft.com/office/drawing/2014/main" id="{1AA04B87-071E-915A-F719-81888650AA70}"/>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265749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E489F-10F4-E458-E658-4FE522AD9FA2}"/>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5C043FB-65AC-1026-5D41-5A36F5E0EE18}"/>
              </a:ext>
            </a:extLst>
          </p:cNvPr>
          <p:cNvGraphicFramePr>
            <a:graphicFrameLocks noChangeAspect="1"/>
          </p:cNvGraphicFramePr>
          <p:nvPr>
            <p:custDataLst>
              <p:tags r:id="rId1"/>
            </p:custDataLst>
            <p:extLst>
              <p:ext uri="{D42A27DB-BD31-4B8C-83A1-F6EECF244321}">
                <p14:modId xmlns:p14="http://schemas.microsoft.com/office/powerpoint/2010/main" val="3226047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8" name="think-cell data - do not delete" hidden="1">
                        <a:extLst>
                          <a:ext uri="{FF2B5EF4-FFF2-40B4-BE49-F238E27FC236}">
                            <a16:creationId xmlns:a16="http://schemas.microsoft.com/office/drawing/2014/main" id="{95C043FB-65AC-1026-5D41-5A36F5E0EE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Content Placeholder 16">
            <a:extLst>
              <a:ext uri="{FF2B5EF4-FFF2-40B4-BE49-F238E27FC236}">
                <a16:creationId xmlns:a16="http://schemas.microsoft.com/office/drawing/2014/main" id="{EFD32C33-8D7C-6BA7-E338-BD9AC06EFA69}"/>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graphicFrame>
        <p:nvGraphicFramePr>
          <p:cNvPr id="4" name="Tabelle 1">
            <a:extLst>
              <a:ext uri="{FF2B5EF4-FFF2-40B4-BE49-F238E27FC236}">
                <a16:creationId xmlns:a16="http://schemas.microsoft.com/office/drawing/2014/main" id="{0E400E34-2182-6622-1A43-C3681DF1CD3C}"/>
              </a:ext>
            </a:extLst>
          </p:cNvPr>
          <p:cNvGraphicFramePr>
            <a:graphicFrameLocks noGrp="1"/>
          </p:cNvGraphicFramePr>
          <p:nvPr>
            <p:extLst>
              <p:ext uri="{D42A27DB-BD31-4B8C-83A1-F6EECF244321}">
                <p14:modId xmlns:p14="http://schemas.microsoft.com/office/powerpoint/2010/main" val="746547083"/>
              </p:ext>
            </p:extLst>
          </p:nvPr>
        </p:nvGraphicFramePr>
        <p:xfrm>
          <a:off x="4412873" y="552451"/>
          <a:ext cx="7398000" cy="5108612"/>
        </p:xfrm>
        <a:graphic>
          <a:graphicData uri="http://schemas.openxmlformats.org/drawingml/2006/table">
            <a:tbl>
              <a:tblPr>
                <a:tableStyleId>{5C22544A-7EE6-4342-B048-85BDC9FD1C3A}</a:tableStyleId>
              </a:tblPr>
              <a:tblGrid>
                <a:gridCol w="2160000">
                  <a:extLst>
                    <a:ext uri="{9D8B030D-6E8A-4147-A177-3AD203B41FA5}">
                      <a16:colId xmlns:a16="http://schemas.microsoft.com/office/drawing/2014/main" val="385143426"/>
                    </a:ext>
                  </a:extLst>
                </a:gridCol>
                <a:gridCol w="349200">
                  <a:extLst>
                    <a:ext uri="{9D8B030D-6E8A-4147-A177-3AD203B41FA5}">
                      <a16:colId xmlns:a16="http://schemas.microsoft.com/office/drawing/2014/main" val="3672627131"/>
                    </a:ext>
                  </a:extLst>
                </a:gridCol>
                <a:gridCol w="349200">
                  <a:extLst>
                    <a:ext uri="{9D8B030D-6E8A-4147-A177-3AD203B41FA5}">
                      <a16:colId xmlns:a16="http://schemas.microsoft.com/office/drawing/2014/main" val="4132148983"/>
                    </a:ext>
                  </a:extLst>
                </a:gridCol>
                <a:gridCol w="349200">
                  <a:extLst>
                    <a:ext uri="{9D8B030D-6E8A-4147-A177-3AD203B41FA5}">
                      <a16:colId xmlns:a16="http://schemas.microsoft.com/office/drawing/2014/main" val="3223415319"/>
                    </a:ext>
                  </a:extLst>
                </a:gridCol>
                <a:gridCol w="349200">
                  <a:extLst>
                    <a:ext uri="{9D8B030D-6E8A-4147-A177-3AD203B41FA5}">
                      <a16:colId xmlns:a16="http://schemas.microsoft.com/office/drawing/2014/main" val="4258706214"/>
                    </a:ext>
                  </a:extLst>
                </a:gridCol>
                <a:gridCol w="349200">
                  <a:extLst>
                    <a:ext uri="{9D8B030D-6E8A-4147-A177-3AD203B41FA5}">
                      <a16:colId xmlns:a16="http://schemas.microsoft.com/office/drawing/2014/main" val="2778790117"/>
                    </a:ext>
                  </a:extLst>
                </a:gridCol>
                <a:gridCol w="349200">
                  <a:extLst>
                    <a:ext uri="{9D8B030D-6E8A-4147-A177-3AD203B41FA5}">
                      <a16:colId xmlns:a16="http://schemas.microsoft.com/office/drawing/2014/main" val="653313534"/>
                    </a:ext>
                  </a:extLst>
                </a:gridCol>
                <a:gridCol w="349200">
                  <a:extLst>
                    <a:ext uri="{9D8B030D-6E8A-4147-A177-3AD203B41FA5}">
                      <a16:colId xmlns:a16="http://schemas.microsoft.com/office/drawing/2014/main" val="2162002295"/>
                    </a:ext>
                  </a:extLst>
                </a:gridCol>
                <a:gridCol w="349200">
                  <a:extLst>
                    <a:ext uri="{9D8B030D-6E8A-4147-A177-3AD203B41FA5}">
                      <a16:colId xmlns:a16="http://schemas.microsoft.com/office/drawing/2014/main" val="3545652882"/>
                    </a:ext>
                  </a:extLst>
                </a:gridCol>
                <a:gridCol w="349200">
                  <a:extLst>
                    <a:ext uri="{9D8B030D-6E8A-4147-A177-3AD203B41FA5}">
                      <a16:colId xmlns:a16="http://schemas.microsoft.com/office/drawing/2014/main" val="4029599507"/>
                    </a:ext>
                  </a:extLst>
                </a:gridCol>
                <a:gridCol w="349200">
                  <a:extLst>
                    <a:ext uri="{9D8B030D-6E8A-4147-A177-3AD203B41FA5}">
                      <a16:colId xmlns:a16="http://schemas.microsoft.com/office/drawing/2014/main" val="999269618"/>
                    </a:ext>
                  </a:extLst>
                </a:gridCol>
                <a:gridCol w="349200">
                  <a:extLst>
                    <a:ext uri="{9D8B030D-6E8A-4147-A177-3AD203B41FA5}">
                      <a16:colId xmlns:a16="http://schemas.microsoft.com/office/drawing/2014/main" val="1345886210"/>
                    </a:ext>
                  </a:extLst>
                </a:gridCol>
                <a:gridCol w="349200">
                  <a:extLst>
                    <a:ext uri="{9D8B030D-6E8A-4147-A177-3AD203B41FA5}">
                      <a16:colId xmlns:a16="http://schemas.microsoft.com/office/drawing/2014/main" val="1046714745"/>
                    </a:ext>
                  </a:extLst>
                </a:gridCol>
                <a:gridCol w="349200">
                  <a:extLst>
                    <a:ext uri="{9D8B030D-6E8A-4147-A177-3AD203B41FA5}">
                      <a16:colId xmlns:a16="http://schemas.microsoft.com/office/drawing/2014/main" val="1685254817"/>
                    </a:ext>
                  </a:extLst>
                </a:gridCol>
                <a:gridCol w="349200">
                  <a:extLst>
                    <a:ext uri="{9D8B030D-6E8A-4147-A177-3AD203B41FA5}">
                      <a16:colId xmlns:a16="http://schemas.microsoft.com/office/drawing/2014/main" val="231412412"/>
                    </a:ext>
                  </a:extLst>
                </a:gridCol>
                <a:gridCol w="349200">
                  <a:extLst>
                    <a:ext uri="{9D8B030D-6E8A-4147-A177-3AD203B41FA5}">
                      <a16:colId xmlns:a16="http://schemas.microsoft.com/office/drawing/2014/main" val="1957689044"/>
                    </a:ext>
                  </a:extLst>
                </a:gridCol>
              </a:tblGrid>
              <a:tr h="422001">
                <a:tc rowSpan="2">
                  <a:txBody>
                    <a:bodyPr/>
                    <a:lstStyle/>
                    <a:p>
                      <a:pPr algn="ctr" fontAlgn="ctr"/>
                      <a:endParaRPr lang="de-DE" sz="800" b="0" i="0" u="none" strike="noStrike">
                        <a:solidFill>
                          <a:srgbClr val="000000"/>
                        </a:solidFill>
                        <a:effectLst/>
                        <a:latin typeface="Arial" panose="020B0604020202020204" pitchFamily="34" charset="0"/>
                      </a:endParaRPr>
                    </a:p>
                  </a:txBody>
                  <a:tcPr marL="7235" marR="7235" marT="7235" marB="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fontAlgn="ctr"/>
                      <a:r>
                        <a:rPr lang="de-DE" sz="800" b="1" u="none" strike="noStrike" dirty="0">
                          <a:effectLst/>
                        </a:rPr>
                        <a:t>Familien-unternehmen </a:t>
                      </a:r>
                      <a:endParaRPr lang="de-DE" sz="800" b="1" i="0" u="none" strike="noStrike" dirty="0">
                        <a:solidFill>
                          <a:srgbClr val="000000"/>
                        </a:solidFill>
                        <a:effectLst/>
                        <a:latin typeface="Arial" panose="020B0604020202020204" pitchFamily="34" charset="0"/>
                      </a:endParaRPr>
                    </a:p>
                  </a:txBody>
                  <a:tcPr marL="72000" marR="72000" marT="723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Konzerne </a:t>
                      </a:r>
                      <a:endParaRPr lang="de-DE" sz="800" b="1" i="0" u="none" strike="noStrike" dirty="0">
                        <a:solidFill>
                          <a:srgbClr val="000000"/>
                        </a:solidFill>
                        <a:effectLst/>
                        <a:latin typeface="Arial" panose="020B0604020202020204" pitchFamily="34" charset="0"/>
                      </a:endParaRPr>
                    </a:p>
                  </a:txBody>
                  <a:tcPr marL="72000" marR="72000" marT="723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Start-up Unternehmen </a:t>
                      </a:r>
                      <a:endParaRPr lang="de-DE" sz="800" b="1" i="0" u="none" strike="noStrike" dirty="0">
                        <a:solidFill>
                          <a:srgbClr val="000000"/>
                        </a:solidFill>
                        <a:effectLst/>
                        <a:latin typeface="Arial" panose="020B0604020202020204" pitchFamily="34" charset="0"/>
                      </a:endParaRPr>
                    </a:p>
                  </a:txBody>
                  <a:tcPr marL="72000" marR="72000" marT="723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NGO </a:t>
                      </a:r>
                      <a:endParaRPr lang="de-DE" sz="800" b="1" i="0" u="none" strike="noStrike" dirty="0">
                        <a:solidFill>
                          <a:srgbClr val="000000"/>
                        </a:solidFill>
                        <a:effectLst/>
                        <a:latin typeface="Arial" panose="020B0604020202020204" pitchFamily="34" charset="0"/>
                      </a:endParaRPr>
                    </a:p>
                  </a:txBody>
                  <a:tcPr marL="72000" marR="72000" marT="723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öffentliche </a:t>
                      </a:r>
                      <a:br>
                        <a:rPr lang="de-DE" sz="800" b="1" u="none" strike="noStrike" dirty="0">
                          <a:effectLst/>
                        </a:rPr>
                      </a:br>
                      <a:r>
                        <a:rPr lang="de-DE" sz="800" b="1" u="none" strike="noStrike" dirty="0">
                          <a:effectLst/>
                        </a:rPr>
                        <a:t>Hand</a:t>
                      </a:r>
                      <a:endParaRPr lang="de-DE" sz="800" b="1" i="0" u="none" strike="noStrike" dirty="0">
                        <a:solidFill>
                          <a:srgbClr val="000000"/>
                        </a:solidFill>
                        <a:effectLst/>
                        <a:latin typeface="Arial" panose="020B0604020202020204" pitchFamily="34" charset="0"/>
                      </a:endParaRPr>
                    </a:p>
                  </a:txBody>
                  <a:tcPr marL="72000" marR="72000" marT="7235" marB="0" anchor="ctr">
                    <a:lnL w="12700"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pPr algn="l" fontAlgn="ctr"/>
                      <a:endParaRPr lang="de-DE" sz="800" b="0" i="0" u="none" strike="noStrike">
                        <a:solidFill>
                          <a:srgbClr val="000000"/>
                        </a:solidFill>
                        <a:effectLst/>
                        <a:latin typeface="Arial" panose="020B0604020202020204" pitchFamily="34" charset="0"/>
                      </a:endParaRPr>
                    </a:p>
                  </a:txBody>
                  <a:tcPr marL="7235" marR="7235" marT="7235" marB="0" anchor="ctr">
                    <a:noFill/>
                  </a:tcPr>
                </a:tc>
                <a:extLst>
                  <a:ext uri="{0D108BD9-81ED-4DB2-BD59-A6C34878D82A}">
                    <a16:rowId xmlns:a16="http://schemas.microsoft.com/office/drawing/2014/main" val="1511351257"/>
                  </a:ext>
                </a:extLst>
              </a:tr>
              <a:tr h="226403">
                <a:tc vMerge="1">
                  <a:txBody>
                    <a:bodyPr/>
                    <a:lstStyle/>
                    <a:p>
                      <a:endParaRPr lang="de-DE"/>
                    </a:p>
                  </a:txBody>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7235" marR="7235" marT="7235" marB="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7235" marR="7235" marT="723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7235" marR="7235" marT="7235" marB="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7235" marR="7235" marT="7235" marB="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7235" marR="7235" marT="723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7235" marR="7235" marT="7235" marB="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7235" marR="7235" marT="7235" marB="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7235" marR="7235" marT="723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7235" marR="7235" marT="7235" marB="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7235" marR="7235" marT="7235" marB="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7235" marR="7235" marT="723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7235" marR="7235" marT="7235" marB="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7235" marR="7235" marT="7235" marB="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7235" marR="7235" marT="723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7235" marR="7235" marT="723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534044"/>
                  </a:ext>
                </a:extLst>
              </a:tr>
              <a:tr h="215808">
                <a:tc>
                  <a:txBody>
                    <a:bodyPr/>
                    <a:lstStyle/>
                    <a:p>
                      <a:pPr algn="r" rtl="0" fontAlgn="ctr"/>
                      <a:r>
                        <a:rPr lang="de-DE" sz="800" u="none" strike="noStrike" dirty="0">
                          <a:effectLst/>
                        </a:rPr>
                        <a:t>Basis</a:t>
                      </a:r>
                      <a:endParaRPr lang="de-DE" sz="800" b="0" i="0" u="none" strike="noStrike" dirty="0">
                        <a:solidFill>
                          <a:srgbClr val="000000"/>
                        </a:solidFill>
                        <a:effectLst/>
                        <a:latin typeface="Arial" panose="020B0604020202020204" pitchFamily="34" charset="0"/>
                      </a:endParaRPr>
                    </a:p>
                  </a:txBody>
                  <a:tcPr marL="36000" marR="72000" marT="7235"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7235" marR="7235" marT="7235"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7235" marR="7235" marT="723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7235" marR="7235" marT="7235"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dirty="0">
                          <a:effectLst/>
                        </a:rPr>
                        <a:t>1.001</a:t>
                      </a:r>
                      <a:endParaRPr lang="de-DE" sz="800" b="0" i="0" u="none" strike="noStrike" dirty="0">
                        <a:solidFill>
                          <a:srgbClr val="000000"/>
                        </a:solidFill>
                        <a:effectLst/>
                        <a:latin typeface="Arial" panose="020B0604020202020204" pitchFamily="34" charset="0"/>
                      </a:endParaRPr>
                    </a:p>
                  </a:txBody>
                  <a:tcPr marL="7235" marR="7235" marT="7235"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7235" marR="7235" marT="723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7235" marR="7235" marT="7235"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dirty="0">
                          <a:effectLst/>
                        </a:rPr>
                        <a:t>1.001</a:t>
                      </a:r>
                      <a:endParaRPr lang="de-DE" sz="800" b="0" i="0" u="none" strike="noStrike" dirty="0">
                        <a:solidFill>
                          <a:srgbClr val="000000"/>
                        </a:solidFill>
                        <a:effectLst/>
                        <a:latin typeface="Arial" panose="020B0604020202020204" pitchFamily="34" charset="0"/>
                      </a:endParaRPr>
                    </a:p>
                  </a:txBody>
                  <a:tcPr marL="7235" marR="7235" marT="7235"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7235" marR="7235" marT="723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7235" marR="7235" marT="7235"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dirty="0">
                          <a:effectLst/>
                        </a:rPr>
                        <a:t>1.001</a:t>
                      </a:r>
                      <a:endParaRPr lang="de-DE" sz="800" b="0" i="0" u="none" strike="noStrike" dirty="0">
                        <a:solidFill>
                          <a:srgbClr val="000000"/>
                        </a:solidFill>
                        <a:effectLst/>
                        <a:latin typeface="Arial" panose="020B0604020202020204" pitchFamily="34" charset="0"/>
                      </a:endParaRPr>
                    </a:p>
                  </a:txBody>
                  <a:tcPr marL="7235" marR="7235" marT="7235"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7235" marR="7235" marT="723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7235" marR="7235" marT="7235"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7235" marR="7235" marT="7235"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7235" marR="7235" marT="723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7235" marR="7235" marT="723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3283156610"/>
                  </a:ext>
                </a:extLst>
              </a:tr>
              <a:tr h="471600">
                <a:tc>
                  <a:txBody>
                    <a:bodyPr/>
                    <a:lstStyle/>
                    <a:p>
                      <a:pPr algn="r" fontAlgn="t"/>
                      <a:r>
                        <a:rPr lang="de-DE" sz="900" b="0" i="0" u="none" strike="noStrike" dirty="0">
                          <a:solidFill>
                            <a:srgbClr val="000000"/>
                          </a:solidFill>
                          <a:effectLst/>
                          <a:latin typeface="+mn-lt"/>
                        </a:rPr>
                        <a:t>Kosteneffizienz</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20 %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18 %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22 %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36 %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44 %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38 %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11 %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9 %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6 %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6 %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7 %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871099"/>
                  </a:ext>
                </a:extLst>
              </a:tr>
              <a:tr h="471600">
                <a:tc>
                  <a:txBody>
                    <a:bodyPr/>
                    <a:lstStyle/>
                    <a:p>
                      <a:pPr algn="r" fontAlgn="t"/>
                      <a:r>
                        <a:rPr lang="de-DE" sz="900" b="0" i="0" u="none" strike="noStrike">
                          <a:solidFill>
                            <a:srgbClr val="000000"/>
                          </a:solidFill>
                          <a:effectLst/>
                          <a:latin typeface="+mn-lt"/>
                        </a:rPr>
                        <a:t>finanzielle Stabilität/Unabhängigkeit</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800" b="0" i="0" u="none" strike="noStrike">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8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800" b="0" i="0" u="none" strike="noStrike" dirty="0">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8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41 %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800" b="0" i="0" u="none" strike="noStrike" dirty="0">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8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800" b="0" i="0" u="none" strike="noStrike" dirty="0">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8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800" b="0" i="0" u="none" strike="noStrike" dirty="0">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8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20 %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25149"/>
                  </a:ext>
                </a:extLst>
              </a:tr>
              <a:tr h="471600">
                <a:tc>
                  <a:txBody>
                    <a:bodyPr/>
                    <a:lstStyle/>
                    <a:p>
                      <a:pPr algn="r" fontAlgn="t"/>
                      <a:r>
                        <a:rPr lang="de-DE" sz="900" b="0" i="0" u="none" strike="noStrike" dirty="0">
                          <a:solidFill>
                            <a:srgbClr val="000000"/>
                          </a:solidFill>
                          <a:effectLst/>
                          <a:latin typeface="+mn-lt"/>
                        </a:rPr>
                        <a:t>Krisensicherheit</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12 %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14 %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33 %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35 %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34 %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28 %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34 %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28 %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883147"/>
                  </a:ext>
                </a:extLst>
              </a:tr>
              <a:tr h="471600">
                <a:tc>
                  <a:txBody>
                    <a:bodyPr/>
                    <a:lstStyle/>
                    <a:p>
                      <a:pPr algn="r" fontAlgn="t"/>
                      <a:r>
                        <a:rPr lang="de-DE" sz="900" b="0" i="0" u="none" strike="noStrike">
                          <a:solidFill>
                            <a:srgbClr val="000000"/>
                          </a:solidFill>
                          <a:effectLst/>
                          <a:latin typeface="+mn-lt"/>
                        </a:rPr>
                        <a:t>Profitabilität/Ertragskraft/hohe Rendite</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12 %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53 %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62 %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56 %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867234"/>
                  </a:ext>
                </a:extLst>
              </a:tr>
              <a:tr h="471600">
                <a:tc>
                  <a:txBody>
                    <a:bodyPr/>
                    <a:lstStyle/>
                    <a:p>
                      <a:pPr algn="r" fontAlgn="t"/>
                      <a:r>
                        <a:rPr lang="de-DE" sz="900" b="0" i="0" u="none" strike="noStrike" dirty="0">
                          <a:solidFill>
                            <a:srgbClr val="000000"/>
                          </a:solidFill>
                          <a:effectLst/>
                          <a:latin typeface="+mn-lt"/>
                        </a:rPr>
                        <a:t>Risikobereitschaft</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8 %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28 %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29 %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35 %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37 %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060840"/>
                  </a:ext>
                </a:extLst>
              </a:tr>
              <a:tr h="471600">
                <a:tc>
                  <a:txBody>
                    <a:bodyPr/>
                    <a:lstStyle/>
                    <a:p>
                      <a:pPr algn="r" fontAlgn="t"/>
                      <a:r>
                        <a:rPr lang="de-DE" sz="900" b="0" i="0" u="none" strike="noStrike" dirty="0">
                          <a:solidFill>
                            <a:srgbClr val="000000"/>
                          </a:solidFill>
                          <a:effectLst/>
                          <a:latin typeface="+mn-lt"/>
                        </a:rPr>
                        <a:t>Wettbewerbsvorteile gegenüber anderen Unternehmen/Organisationen</a:t>
                      </a:r>
                    </a:p>
                  </a:txBody>
                  <a:tcPr marL="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12 %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49 %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57 %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50 %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11 %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8 %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8 %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8436295"/>
                  </a:ext>
                </a:extLst>
              </a:tr>
              <a:tr h="471600">
                <a:tc>
                  <a:txBody>
                    <a:bodyPr/>
                    <a:lstStyle/>
                    <a:p>
                      <a:pPr algn="r" fontAlgn="t"/>
                      <a:r>
                        <a:rPr lang="de-DE" sz="900" b="0" i="0" u="none" strike="noStrike" dirty="0">
                          <a:solidFill>
                            <a:srgbClr val="000000"/>
                          </a:solidFill>
                          <a:effectLst/>
                          <a:latin typeface="+mn-lt"/>
                        </a:rPr>
                        <a:t>internationale Wettbewerbsfähigkeit</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61 %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71 %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63 %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948442"/>
                  </a:ext>
                </a:extLst>
              </a:tr>
              <a:tr h="471600">
                <a:tc>
                  <a:txBody>
                    <a:bodyPr/>
                    <a:lstStyle/>
                    <a:p>
                      <a:pPr algn="r" fontAlgn="t"/>
                      <a:r>
                        <a:rPr lang="de-DE" sz="900" b="0" i="0" u="none" strike="noStrike" dirty="0">
                          <a:solidFill>
                            <a:srgbClr val="000000"/>
                          </a:solidFill>
                          <a:effectLst/>
                          <a:latin typeface="+mn-lt"/>
                        </a:rPr>
                        <a:t>Marktmacht (hohe Marktanteile,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Größe, Sichtbarkeit etc.)</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62 %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73 %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66 %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540235"/>
                  </a:ext>
                </a:extLst>
              </a:tr>
              <a:tr h="471600">
                <a:tc>
                  <a:txBody>
                    <a:bodyPr/>
                    <a:lstStyle/>
                    <a:p>
                      <a:pPr algn="r" fontAlgn="t"/>
                      <a:r>
                        <a:rPr lang="de-DE" sz="900" b="0" i="0" u="none" strike="noStrike" dirty="0">
                          <a:solidFill>
                            <a:srgbClr val="000000"/>
                          </a:solidFill>
                          <a:effectLst/>
                          <a:latin typeface="+mn-lt"/>
                        </a:rPr>
                        <a:t>wirtschaftliche Stärke und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Stabilität insgesamt</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14 %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12 %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i="0" u="none" strike="noStrike">
                          <a:solidFill>
                            <a:srgbClr val="000000"/>
                          </a:solidFill>
                          <a:effectLst/>
                          <a:latin typeface="+mn-lt"/>
                        </a:rPr>
                        <a:t>13 %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48 %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56 %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i="0" u="none" strike="noStrike">
                          <a:solidFill>
                            <a:srgbClr val="000000"/>
                          </a:solidFill>
                          <a:effectLst/>
                          <a:latin typeface="+mn-lt"/>
                        </a:rPr>
                        <a:t>52 %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i="0" u="none" strike="noStrike">
                          <a:solidFill>
                            <a:srgbClr val="000000"/>
                          </a:solidFill>
                          <a:effectLst/>
                          <a:latin typeface="+mn-lt"/>
                        </a:rPr>
                        <a:t>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i="0" u="none" strike="noStrike">
                          <a:solidFill>
                            <a:srgbClr val="000000"/>
                          </a:solidFill>
                          <a:effectLst/>
                          <a:latin typeface="+mn-lt"/>
                        </a:rPr>
                        <a:t>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11 %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i="0" u="none" strike="noStrike" dirty="0">
                          <a:solidFill>
                            <a:srgbClr val="000000"/>
                          </a:solidFill>
                          <a:effectLst/>
                          <a:latin typeface="+mn-lt"/>
                        </a:rPr>
                        <a:t>10 %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3063810473"/>
                  </a:ext>
                </a:extLst>
              </a:tr>
            </a:tbl>
          </a:graphicData>
        </a:graphic>
      </p:graphicFrame>
      <p:sp>
        <p:nvSpPr>
          <p:cNvPr id="5" name="Title 4">
            <a:extLst>
              <a:ext uri="{FF2B5EF4-FFF2-40B4-BE49-F238E27FC236}">
                <a16:creationId xmlns:a16="http://schemas.microsoft.com/office/drawing/2014/main" id="{135B2F4E-B93A-73FD-BFB8-A837B3E7FF63}"/>
              </a:ext>
            </a:extLst>
          </p:cNvPr>
          <p:cNvSpPr>
            <a:spLocks noGrp="1"/>
          </p:cNvSpPr>
          <p:nvPr>
            <p:ph type="title"/>
          </p:nvPr>
        </p:nvSpPr>
        <p:spPr>
          <a:xfrm>
            <a:off x="397667" y="402336"/>
            <a:ext cx="3729833" cy="900000"/>
          </a:xfrm>
        </p:spPr>
        <p:txBody>
          <a:bodyPr vert="horz"/>
          <a:lstStyle/>
          <a:p>
            <a:r>
              <a:rPr lang="de-DE"/>
              <a:t>Welcher Unternehmenstyp ist am besten aufgestellt?</a:t>
            </a:r>
          </a:p>
        </p:txBody>
      </p:sp>
      <p:sp>
        <p:nvSpPr>
          <p:cNvPr id="24" name="Title 4">
            <a:extLst>
              <a:ext uri="{FF2B5EF4-FFF2-40B4-BE49-F238E27FC236}">
                <a16:creationId xmlns:a16="http://schemas.microsoft.com/office/drawing/2014/main" id="{2CEDC00B-646D-4197-609A-20E3884B377D}"/>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Wahrnehmung der Unternehmenstypen</a:t>
            </a:r>
          </a:p>
        </p:txBody>
      </p:sp>
      <p:sp>
        <p:nvSpPr>
          <p:cNvPr id="28" name="Text Placeholder 2">
            <a:extLst>
              <a:ext uri="{FF2B5EF4-FFF2-40B4-BE49-F238E27FC236}">
                <a16:creationId xmlns:a16="http://schemas.microsoft.com/office/drawing/2014/main" id="{DC454E42-9E32-35C4-8D1C-984A69266E8E}"/>
              </a:ext>
            </a:extLst>
          </p:cNvPr>
          <p:cNvSpPr txBox="1">
            <a:spLocks/>
          </p:cNvSpPr>
          <p:nvPr/>
        </p:nvSpPr>
        <p:spPr>
          <a:xfrm>
            <a:off x="397668" y="1953896"/>
            <a:ext cx="3729832" cy="15779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Wirtschaftliche Stärke und Stabilität </a:t>
            </a:r>
            <a:br>
              <a:rPr lang="de-DE" sz="1400"/>
            </a:br>
            <a:r>
              <a:rPr lang="de-DE" sz="1400"/>
              <a:t>2021 – 2025</a:t>
            </a:r>
          </a:p>
          <a:p>
            <a:pPr lvl="1">
              <a:lnSpc>
                <a:spcPct val="100000"/>
              </a:lnSpc>
            </a:pPr>
            <a:r>
              <a:rPr lang="de-DE"/>
              <a:t>Aus Sicht der Bevölkerung mussten Konzerne seit 2023 Einbußen hinsichtlich ihrer Marktmacht und internationalen Wettbewerbsfähigkeit hinnehmen.</a:t>
            </a:r>
          </a:p>
        </p:txBody>
      </p:sp>
      <p:sp>
        <p:nvSpPr>
          <p:cNvPr id="30" name="Text Placeholder 2">
            <a:extLst>
              <a:ext uri="{FF2B5EF4-FFF2-40B4-BE49-F238E27FC236}">
                <a16:creationId xmlns:a16="http://schemas.microsoft.com/office/drawing/2014/main" id="{E14AD0E5-0688-DDC7-CDFC-17EEF8DCCB2B}"/>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5: Wie nehmen Sie die unterschiedlichen Unternehmenstypen mit Blick auf die wirtschaftliche Stärke und Stabilität wahr? Welcher Unternehmenstyp ist bei dem jeweiligen Aspekt am besten aufgestellt? </a:t>
            </a:r>
          </a:p>
          <a:p>
            <a:pPr lvl="1">
              <a:lnSpc>
                <a:spcPct val="100000"/>
              </a:lnSpc>
            </a:pPr>
            <a:r>
              <a:rPr lang="de-DE" sz="1050"/>
              <a:t>Basis: alle Befragten, N = 2.000 (Einfachnennung, nicht dargestellt: ‘weiß nicht‘), 2021: N = 1.001 / 2023: N = 1.055</a:t>
            </a:r>
          </a:p>
        </p:txBody>
      </p:sp>
      <p:sp>
        <p:nvSpPr>
          <p:cNvPr id="33" name="Slide Number Placeholder 32">
            <a:extLst>
              <a:ext uri="{FF2B5EF4-FFF2-40B4-BE49-F238E27FC236}">
                <a16:creationId xmlns:a16="http://schemas.microsoft.com/office/drawing/2014/main" id="{6149BB36-F5B1-FD72-03EF-0C1923E53D7A}"/>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16</a:t>
            </a:fld>
            <a:endParaRPr lang="en-US"/>
          </a:p>
        </p:txBody>
      </p:sp>
      <p:sp>
        <p:nvSpPr>
          <p:cNvPr id="3" name="Footer Placeholder 2">
            <a:extLst>
              <a:ext uri="{FF2B5EF4-FFF2-40B4-BE49-F238E27FC236}">
                <a16:creationId xmlns:a16="http://schemas.microsoft.com/office/drawing/2014/main" id="{3E57814C-46B8-D064-6929-556E26DB3ACB}"/>
              </a:ext>
            </a:extLst>
          </p:cNvPr>
          <p:cNvSpPr>
            <a:spLocks noGrp="1"/>
          </p:cNvSpPr>
          <p:nvPr>
            <p:ph type="ftr" sz="quarter" idx="3"/>
          </p:nvPr>
        </p:nvSpPr>
        <p:spPr/>
        <p:txBody>
          <a:bodyPr/>
          <a:lstStyle/>
          <a:p>
            <a:r>
              <a:rPr lang="en-US"/>
              <a:t>Juni 2025</a:t>
            </a:r>
          </a:p>
        </p:txBody>
      </p:sp>
      <p:grpSp>
        <p:nvGrpSpPr>
          <p:cNvPr id="6" name="Group 5">
            <a:extLst>
              <a:ext uri="{FF2B5EF4-FFF2-40B4-BE49-F238E27FC236}">
                <a16:creationId xmlns:a16="http://schemas.microsoft.com/office/drawing/2014/main" id="{1DDA0DA6-5C90-27A5-B5B8-42A23559E6F0}"/>
              </a:ext>
            </a:extLst>
          </p:cNvPr>
          <p:cNvGrpSpPr>
            <a:grpSpLocks noChangeAspect="1"/>
          </p:cNvGrpSpPr>
          <p:nvPr/>
        </p:nvGrpSpPr>
        <p:grpSpPr>
          <a:xfrm>
            <a:off x="11478027" y="0"/>
            <a:ext cx="324000" cy="324000"/>
            <a:chOff x="10872022" y="0"/>
            <a:chExt cx="403200" cy="403200"/>
          </a:xfrm>
        </p:grpSpPr>
        <p:sp>
          <p:nvSpPr>
            <p:cNvPr id="7" name="Rectangle 6">
              <a:hlinkClick r:id="" action="ppaction://hlinkshowjump?jump=nextslide"/>
              <a:extLst>
                <a:ext uri="{FF2B5EF4-FFF2-40B4-BE49-F238E27FC236}">
                  <a16:creationId xmlns:a16="http://schemas.microsoft.com/office/drawing/2014/main" id="{57E0FF1D-0D0A-BC00-5F76-BC26CDAA1AB9}"/>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descr="Down arrow">
              <a:hlinkClick r:id="" action="ppaction://hlinkshowjump?jump=nextslide"/>
              <a:extLst>
                <a:ext uri="{FF2B5EF4-FFF2-40B4-BE49-F238E27FC236}">
                  <a16:creationId xmlns:a16="http://schemas.microsoft.com/office/drawing/2014/main" id="{37F8B84C-79FE-2CDF-FB76-0329D6A85904}"/>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7475B11F-0B73-0DF1-C3D3-D2171959B6F0}"/>
              </a:ext>
            </a:extLst>
          </p:cNvPr>
          <p:cNvGrpSpPr>
            <a:grpSpLocks noChangeAspect="1"/>
          </p:cNvGrpSpPr>
          <p:nvPr/>
        </p:nvGrpSpPr>
        <p:grpSpPr>
          <a:xfrm>
            <a:off x="11084594" y="0"/>
            <a:ext cx="324000" cy="324000"/>
            <a:chOff x="10354522" y="0"/>
            <a:chExt cx="403200" cy="403200"/>
          </a:xfrm>
        </p:grpSpPr>
        <p:sp>
          <p:nvSpPr>
            <p:cNvPr id="12" name="Rectangle 11">
              <a:hlinkClick r:id="" action="ppaction://hlinkshowjump?jump=previousslide"/>
              <a:extLst>
                <a:ext uri="{FF2B5EF4-FFF2-40B4-BE49-F238E27FC236}">
                  <a16:creationId xmlns:a16="http://schemas.microsoft.com/office/drawing/2014/main" id="{1947E973-D0C6-5A66-1DAA-A47D7669A953}"/>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3" name="Straight Arrow Connector 12" descr="Down arrow">
              <a:hlinkClick r:id="" action="ppaction://hlinkshowjump?jump=previousslide"/>
              <a:extLst>
                <a:ext uri="{FF2B5EF4-FFF2-40B4-BE49-F238E27FC236}">
                  <a16:creationId xmlns:a16="http://schemas.microsoft.com/office/drawing/2014/main" id="{BBE4A648-BF37-B253-2A30-D58AB2006D90}"/>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cxnSp>
        <p:nvCxnSpPr>
          <p:cNvPr id="20" name="Gerade Verbindung mit Pfeil 22">
            <a:extLst>
              <a:ext uri="{FF2B5EF4-FFF2-40B4-BE49-F238E27FC236}">
                <a16:creationId xmlns:a16="http://schemas.microsoft.com/office/drawing/2014/main" id="{49BB1F42-CD6A-38FC-1688-4E03B42E3224}"/>
              </a:ext>
            </a:extLst>
          </p:cNvPr>
          <p:cNvCxnSpPr>
            <a:cxnSpLocks/>
          </p:cNvCxnSpPr>
          <p:nvPr/>
        </p:nvCxnSpPr>
        <p:spPr>
          <a:xfrm flipV="1">
            <a:off x="8348269" y="5357051"/>
            <a:ext cx="0" cy="140337"/>
          </a:xfrm>
          <a:prstGeom prst="straightConnector1">
            <a:avLst/>
          </a:prstGeom>
          <a:ln w="12700" cap="sq">
            <a:headEnd type="triangle" w="sm" len="sm"/>
            <a:tailEnd type="none" w="sm" len="sm"/>
          </a:ln>
        </p:spPr>
        <p:style>
          <a:lnRef idx="1">
            <a:schemeClr val="accent1"/>
          </a:lnRef>
          <a:fillRef idx="0">
            <a:schemeClr val="accent1"/>
          </a:fillRef>
          <a:effectRef idx="0">
            <a:schemeClr val="dk1"/>
          </a:effectRef>
          <a:fontRef idx="minor">
            <a:schemeClr val="lt1"/>
          </a:fontRef>
        </p:style>
      </p:cxnSp>
      <p:cxnSp>
        <p:nvCxnSpPr>
          <p:cNvPr id="21" name="Gerade Verbindung mit Pfeil 22">
            <a:extLst>
              <a:ext uri="{FF2B5EF4-FFF2-40B4-BE49-F238E27FC236}">
                <a16:creationId xmlns:a16="http://schemas.microsoft.com/office/drawing/2014/main" id="{466AA928-87A4-5EB7-B459-5E1B170DEF4E}"/>
              </a:ext>
            </a:extLst>
          </p:cNvPr>
          <p:cNvCxnSpPr>
            <a:cxnSpLocks/>
          </p:cNvCxnSpPr>
          <p:nvPr/>
        </p:nvCxnSpPr>
        <p:spPr>
          <a:xfrm flipV="1">
            <a:off x="8348269" y="4882899"/>
            <a:ext cx="0" cy="140337"/>
          </a:xfrm>
          <a:prstGeom prst="straightConnector1">
            <a:avLst/>
          </a:prstGeom>
          <a:ln w="12700" cap="sq">
            <a:headEnd type="triangle" w="sm" len="sm"/>
            <a:tailEnd type="none" w="sm" len="sm"/>
          </a:ln>
        </p:spPr>
        <p:style>
          <a:lnRef idx="1">
            <a:schemeClr val="accent1"/>
          </a:lnRef>
          <a:fillRef idx="0">
            <a:schemeClr val="accent1"/>
          </a:fillRef>
          <a:effectRef idx="0">
            <a:schemeClr val="dk1"/>
          </a:effectRef>
          <a:fontRef idx="minor">
            <a:schemeClr val="lt1"/>
          </a:fontRef>
        </p:style>
      </p:cxnSp>
      <p:cxnSp>
        <p:nvCxnSpPr>
          <p:cNvPr id="22" name="Gerade Verbindung mit Pfeil 22">
            <a:extLst>
              <a:ext uri="{FF2B5EF4-FFF2-40B4-BE49-F238E27FC236}">
                <a16:creationId xmlns:a16="http://schemas.microsoft.com/office/drawing/2014/main" id="{FC0AB967-DFBA-9D12-8D75-DD61BA11FF30}"/>
              </a:ext>
            </a:extLst>
          </p:cNvPr>
          <p:cNvCxnSpPr>
            <a:cxnSpLocks/>
          </p:cNvCxnSpPr>
          <p:nvPr/>
        </p:nvCxnSpPr>
        <p:spPr>
          <a:xfrm flipV="1">
            <a:off x="8348269" y="4413996"/>
            <a:ext cx="0" cy="140337"/>
          </a:xfrm>
          <a:prstGeom prst="straightConnector1">
            <a:avLst/>
          </a:prstGeom>
          <a:ln w="12700" cap="sq">
            <a:headEnd type="triangle" w="sm" len="sm"/>
            <a:tailEnd type="none" w="sm" len="sm"/>
          </a:ln>
        </p:spPr>
        <p:style>
          <a:lnRef idx="1">
            <a:schemeClr val="accent1"/>
          </a:lnRef>
          <a:fillRef idx="0">
            <a:schemeClr val="accent1"/>
          </a:fillRef>
          <a:effectRef idx="0">
            <a:schemeClr val="dk1"/>
          </a:effectRef>
          <a:fontRef idx="minor">
            <a:schemeClr val="lt1"/>
          </a:fontRef>
        </p:style>
      </p:cxnSp>
      <p:grpSp>
        <p:nvGrpSpPr>
          <p:cNvPr id="2" name="Group 1">
            <a:extLst>
              <a:ext uri="{FF2B5EF4-FFF2-40B4-BE49-F238E27FC236}">
                <a16:creationId xmlns:a16="http://schemas.microsoft.com/office/drawing/2014/main" id="{1BB51AFE-47D7-BB90-104B-B46F3A4CB640}"/>
              </a:ext>
            </a:extLst>
          </p:cNvPr>
          <p:cNvGrpSpPr/>
          <p:nvPr/>
        </p:nvGrpSpPr>
        <p:grpSpPr>
          <a:xfrm>
            <a:off x="10520652" y="0"/>
            <a:ext cx="324000" cy="323385"/>
            <a:chOff x="10520652" y="0"/>
            <a:chExt cx="324000" cy="323385"/>
          </a:xfrm>
        </p:grpSpPr>
        <p:sp>
          <p:nvSpPr>
            <p:cNvPr id="11" name="Google Shape;487;p76">
              <a:hlinkClick r:id="rId5" action="ppaction://hlinksldjump"/>
              <a:extLst>
                <a:ext uri="{FF2B5EF4-FFF2-40B4-BE49-F238E27FC236}">
                  <a16:creationId xmlns:a16="http://schemas.microsoft.com/office/drawing/2014/main" id="{BA5DCF7D-F8CE-F340-49D9-E240E1410D70}"/>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roup 22">
              <a:extLst>
                <a:ext uri="{FF2B5EF4-FFF2-40B4-BE49-F238E27FC236}">
                  <a16:creationId xmlns:a16="http://schemas.microsoft.com/office/drawing/2014/main" id="{2B8211B7-0BE1-3C17-956B-1AECE6158A71}"/>
                </a:ext>
              </a:extLst>
            </p:cNvPr>
            <p:cNvGrpSpPr/>
            <p:nvPr/>
          </p:nvGrpSpPr>
          <p:grpSpPr>
            <a:xfrm>
              <a:off x="10578492" y="81049"/>
              <a:ext cx="208319" cy="161287"/>
              <a:chOff x="10578492" y="81049"/>
              <a:chExt cx="208319" cy="161287"/>
            </a:xfrm>
          </p:grpSpPr>
          <p:sp>
            <p:nvSpPr>
              <p:cNvPr id="25" name="Google Shape;190;p3">
                <a:hlinkClick r:id="rId5" action="ppaction://hlinksldjump"/>
                <a:extLst>
                  <a:ext uri="{FF2B5EF4-FFF2-40B4-BE49-F238E27FC236}">
                    <a16:creationId xmlns:a16="http://schemas.microsoft.com/office/drawing/2014/main" id="{673A9FC4-79DE-7F34-8D15-378115C450CF}"/>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6" name="Google Shape;191;p3">
                <a:hlinkClick r:id="rId5" action="ppaction://hlinksldjump"/>
                <a:extLst>
                  <a:ext uri="{FF2B5EF4-FFF2-40B4-BE49-F238E27FC236}">
                    <a16:creationId xmlns:a16="http://schemas.microsoft.com/office/drawing/2014/main" id="{B8278608-A344-AEFF-BD4A-C0FD8094A9CF}"/>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9" name="Google Shape;192;p3">
                <a:hlinkClick r:id="rId5" action="ppaction://hlinksldjump"/>
                <a:extLst>
                  <a:ext uri="{FF2B5EF4-FFF2-40B4-BE49-F238E27FC236}">
                    <a16:creationId xmlns:a16="http://schemas.microsoft.com/office/drawing/2014/main" id="{34A16FC5-C2D7-52A5-467B-D5942C29E340}"/>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1890927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765AD-309A-4BFB-6BDE-2B26BFBDEA66}"/>
            </a:ext>
          </a:extLst>
        </p:cNvPr>
        <p:cNvGrpSpPr/>
        <p:nvPr/>
      </p:nvGrpSpPr>
      <p:grpSpPr>
        <a:xfrm>
          <a:off x="0" y="0"/>
          <a:ext cx="0" cy="0"/>
          <a:chOff x="0" y="0"/>
          <a:chExt cx="0" cy="0"/>
        </a:xfrm>
      </p:grpSpPr>
      <p:graphicFrame>
        <p:nvGraphicFramePr>
          <p:cNvPr id="29" name="think-cell data - do not delete" hidden="1">
            <a:extLst>
              <a:ext uri="{FF2B5EF4-FFF2-40B4-BE49-F238E27FC236}">
                <a16:creationId xmlns:a16="http://schemas.microsoft.com/office/drawing/2014/main" id="{84E65380-ABD3-5A10-25FC-EB18217DE272}"/>
              </a:ext>
            </a:extLst>
          </p:cNvPr>
          <p:cNvGraphicFramePr>
            <a:graphicFrameLocks noChangeAspect="1"/>
          </p:cNvGraphicFramePr>
          <p:nvPr>
            <p:custDataLst>
              <p:tags r:id="rId1"/>
            </p:custDataLst>
            <p:extLst>
              <p:ext uri="{D42A27DB-BD31-4B8C-83A1-F6EECF244321}">
                <p14:modId xmlns:p14="http://schemas.microsoft.com/office/powerpoint/2010/main" val="415162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9" name="think-cell data - do not delete" hidden="1">
                        <a:extLst>
                          <a:ext uri="{FF2B5EF4-FFF2-40B4-BE49-F238E27FC236}">
                            <a16:creationId xmlns:a16="http://schemas.microsoft.com/office/drawing/2014/main" id="{84E65380-ABD3-5A10-25FC-EB18217DE2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Content Placeholder 16">
            <a:extLst>
              <a:ext uri="{FF2B5EF4-FFF2-40B4-BE49-F238E27FC236}">
                <a16:creationId xmlns:a16="http://schemas.microsoft.com/office/drawing/2014/main" id="{C8185FE4-1BE7-35A7-0DFA-DF0BBB65CDC0}"/>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25" name="Rectangle 24">
            <a:extLst>
              <a:ext uri="{FF2B5EF4-FFF2-40B4-BE49-F238E27FC236}">
                <a16:creationId xmlns:a16="http://schemas.microsoft.com/office/drawing/2014/main" id="{D02C377D-D4DF-06FD-4D44-7914FB49D262}"/>
              </a:ext>
            </a:extLst>
          </p:cNvPr>
          <p:cNvSpPr/>
          <p:nvPr/>
        </p:nvSpPr>
        <p:spPr>
          <a:xfrm>
            <a:off x="4422398" y="5275257"/>
            <a:ext cx="7388475" cy="387356"/>
          </a:xfrm>
          <a:prstGeom prst="rect">
            <a:avLst/>
          </a:prstGeom>
          <a:solidFill>
            <a:srgbClr val="DFE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DD8B9E62-B47B-88ED-837D-B07F493EBDCF}"/>
              </a:ext>
            </a:extLst>
          </p:cNvPr>
          <p:cNvSpPr>
            <a:spLocks noGrp="1"/>
          </p:cNvSpPr>
          <p:nvPr>
            <p:ph type="title"/>
          </p:nvPr>
        </p:nvSpPr>
        <p:spPr>
          <a:xfrm>
            <a:off x="397667" y="402336"/>
            <a:ext cx="3729833" cy="900000"/>
          </a:xfrm>
        </p:spPr>
        <p:txBody>
          <a:bodyPr vert="horz"/>
          <a:lstStyle/>
          <a:p>
            <a:r>
              <a:rPr lang="de-DE"/>
              <a:t>Welcher Unter-</a:t>
            </a:r>
            <a:r>
              <a:rPr lang="de-DE" err="1"/>
              <a:t>nehmenstyp</a:t>
            </a:r>
            <a:r>
              <a:rPr lang="de-DE"/>
              <a:t> engagiert sich am stärksten?</a:t>
            </a:r>
          </a:p>
        </p:txBody>
      </p:sp>
      <p:sp>
        <p:nvSpPr>
          <p:cNvPr id="24" name="Title 4">
            <a:extLst>
              <a:ext uri="{FF2B5EF4-FFF2-40B4-BE49-F238E27FC236}">
                <a16:creationId xmlns:a16="http://schemas.microsoft.com/office/drawing/2014/main" id="{5DBC1814-1AFD-1FE8-3E54-232052CCD79A}"/>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Wahrnehmung der Unternehmenstypen</a:t>
            </a:r>
          </a:p>
        </p:txBody>
      </p:sp>
      <p:sp>
        <p:nvSpPr>
          <p:cNvPr id="28" name="Text Placeholder 2">
            <a:extLst>
              <a:ext uri="{FF2B5EF4-FFF2-40B4-BE49-F238E27FC236}">
                <a16:creationId xmlns:a16="http://schemas.microsoft.com/office/drawing/2014/main" id="{470C9A49-F426-732C-6531-3571D65546EB}"/>
              </a:ext>
            </a:extLst>
          </p:cNvPr>
          <p:cNvSpPr txBox="1">
            <a:spLocks/>
          </p:cNvSpPr>
          <p:nvPr/>
        </p:nvSpPr>
        <p:spPr>
          <a:xfrm>
            <a:off x="397668" y="1953896"/>
            <a:ext cx="3729832" cy="15779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Gesellschaftliche Verantwortung</a:t>
            </a:r>
          </a:p>
          <a:p>
            <a:pPr lvl="1">
              <a:lnSpc>
                <a:spcPct val="100000"/>
              </a:lnSpc>
            </a:pPr>
            <a:r>
              <a:rPr lang="de-DE"/>
              <a:t>Wenn es um die Übernahme von sozialer und wirtschaftlicher Verantwortung geht, liegen Familienunternehmen und Konzerne nahezu gleichauf. Während bei Konzernen neben einer technologisch-modernen Arbeitsumgebung</a:t>
            </a:r>
            <a:br>
              <a:rPr lang="de-DE"/>
            </a:br>
            <a:r>
              <a:rPr lang="de-DE"/>
              <a:t>vor allem auch die Schaffung von Arbeits- und Ausbildungsplätzen im Vordergrund steht, zeichnen sich Familienunternehmen durch die Unterstützung regionaler Projekte sowie durch Fairness gegenüber ihren Lieferanten und Geschäftspartnern aus.</a:t>
            </a:r>
          </a:p>
        </p:txBody>
      </p:sp>
      <p:sp>
        <p:nvSpPr>
          <p:cNvPr id="30" name="Text Placeholder 2">
            <a:extLst>
              <a:ext uri="{FF2B5EF4-FFF2-40B4-BE49-F238E27FC236}">
                <a16:creationId xmlns:a16="http://schemas.microsoft.com/office/drawing/2014/main" id="{8B609DC9-B2A3-38A1-5BFD-2A8546627FC6}"/>
              </a:ext>
            </a:extLst>
          </p:cNvPr>
          <p:cNvSpPr txBox="1">
            <a:spLocks/>
          </p:cNvSpPr>
          <p:nvPr/>
        </p:nvSpPr>
        <p:spPr>
          <a:xfrm>
            <a:off x="397668" y="4787900"/>
            <a:ext cx="3729832" cy="1150938"/>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6: Wie nehmen Sie die gesellschaftliche Verantwortung der unterschiedlichen Unternehmenstypen wahr? Welcher Unternehmenstyp engagiert sich Ihrer Meinung nach in den folgenden Bereichen am stärksten? </a:t>
            </a:r>
          </a:p>
          <a:p>
            <a:pPr lvl="1">
              <a:lnSpc>
                <a:spcPct val="100000"/>
              </a:lnSpc>
            </a:pPr>
            <a:r>
              <a:rPr lang="de-DE" sz="1050"/>
              <a:t>Basis: alle Befragten, N = 2.000 </a:t>
            </a:r>
            <a:br>
              <a:rPr lang="de-DE" sz="1050"/>
            </a:br>
            <a:r>
              <a:rPr lang="de-DE" sz="1050"/>
              <a:t>(Einfachnennung, nicht dargestellt: ‘weiß nicht‘)</a:t>
            </a:r>
          </a:p>
        </p:txBody>
      </p:sp>
      <p:sp>
        <p:nvSpPr>
          <p:cNvPr id="33" name="Slide Number Placeholder 32">
            <a:extLst>
              <a:ext uri="{FF2B5EF4-FFF2-40B4-BE49-F238E27FC236}">
                <a16:creationId xmlns:a16="http://schemas.microsoft.com/office/drawing/2014/main" id="{2DB28C56-675A-F8B7-5495-9074DC8471D3}"/>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17</a:t>
            </a:fld>
            <a:endParaRPr lang="en-US"/>
          </a:p>
        </p:txBody>
      </p:sp>
      <p:graphicFrame>
        <p:nvGraphicFramePr>
          <p:cNvPr id="35" name="Tabelle 18">
            <a:extLst>
              <a:ext uri="{FF2B5EF4-FFF2-40B4-BE49-F238E27FC236}">
                <a16:creationId xmlns:a16="http://schemas.microsoft.com/office/drawing/2014/main" id="{C83433B7-6223-1F33-74A6-9B0DE2519E75}"/>
              </a:ext>
            </a:extLst>
          </p:cNvPr>
          <p:cNvGraphicFramePr>
            <a:graphicFrameLocks noGrp="1"/>
          </p:cNvGraphicFramePr>
          <p:nvPr>
            <p:extLst>
              <p:ext uri="{D42A27DB-BD31-4B8C-83A1-F6EECF244321}">
                <p14:modId xmlns:p14="http://schemas.microsoft.com/office/powerpoint/2010/main" val="3383580859"/>
              </p:ext>
            </p:extLst>
          </p:nvPr>
        </p:nvGraphicFramePr>
        <p:xfrm>
          <a:off x="6744259" y="1041274"/>
          <a:ext cx="5065200" cy="436292"/>
        </p:xfrm>
        <a:graphic>
          <a:graphicData uri="http://schemas.openxmlformats.org/drawingml/2006/table">
            <a:tbl>
              <a:tblPr firstRow="1" bandRow="1">
                <a:tableStyleId>{5C22544A-7EE6-4342-B048-85BDC9FD1C3A}</a:tableStyleId>
              </a:tblPr>
              <a:tblGrid>
                <a:gridCol w="1022400">
                  <a:extLst>
                    <a:ext uri="{9D8B030D-6E8A-4147-A177-3AD203B41FA5}">
                      <a16:colId xmlns:a16="http://schemas.microsoft.com/office/drawing/2014/main" val="948198343"/>
                    </a:ext>
                  </a:extLst>
                </a:gridCol>
                <a:gridCol w="1022400">
                  <a:extLst>
                    <a:ext uri="{9D8B030D-6E8A-4147-A177-3AD203B41FA5}">
                      <a16:colId xmlns:a16="http://schemas.microsoft.com/office/drawing/2014/main" val="3667173628"/>
                    </a:ext>
                  </a:extLst>
                </a:gridCol>
                <a:gridCol w="1044000">
                  <a:extLst>
                    <a:ext uri="{9D8B030D-6E8A-4147-A177-3AD203B41FA5}">
                      <a16:colId xmlns:a16="http://schemas.microsoft.com/office/drawing/2014/main" val="3688408750"/>
                    </a:ext>
                  </a:extLst>
                </a:gridCol>
                <a:gridCol w="1022400">
                  <a:extLst>
                    <a:ext uri="{9D8B030D-6E8A-4147-A177-3AD203B41FA5}">
                      <a16:colId xmlns:a16="http://schemas.microsoft.com/office/drawing/2014/main" val="1709565079"/>
                    </a:ext>
                  </a:extLst>
                </a:gridCol>
                <a:gridCol w="954000">
                  <a:extLst>
                    <a:ext uri="{9D8B030D-6E8A-4147-A177-3AD203B41FA5}">
                      <a16:colId xmlns:a16="http://schemas.microsoft.com/office/drawing/2014/main" val="3334593354"/>
                    </a:ext>
                  </a:extLst>
                </a:gridCol>
              </a:tblGrid>
              <a:tr h="436292">
                <a:tc>
                  <a:txBody>
                    <a:bodyPr/>
                    <a:lstStyle/>
                    <a:p>
                      <a:pPr algn="l" fontAlgn="b"/>
                      <a:r>
                        <a:rPr lang="de-DE" sz="900" b="1" i="0" u="none" strike="noStrike">
                          <a:solidFill>
                            <a:srgbClr val="000000"/>
                          </a:solidFill>
                          <a:effectLst/>
                          <a:latin typeface="+mn-lt"/>
                        </a:rPr>
                        <a:t>Familien-unternehmen</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Konzerne</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Start-up Unternehmen</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Nichtregierungs-organisationen (NGO)</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öffentliche </a:t>
                      </a:r>
                      <a:br>
                        <a:rPr lang="de-DE" sz="900" b="1" i="0" u="none" strike="noStrike">
                          <a:solidFill>
                            <a:srgbClr val="000000"/>
                          </a:solidFill>
                          <a:effectLst/>
                          <a:latin typeface="+mn-lt"/>
                        </a:rPr>
                      </a:br>
                      <a:r>
                        <a:rPr lang="de-DE" sz="900" b="1" i="0" u="none" strike="noStrike">
                          <a:solidFill>
                            <a:srgbClr val="000000"/>
                          </a:solidFill>
                          <a:effectLst/>
                          <a:latin typeface="+mn-lt"/>
                        </a:rPr>
                        <a:t>Hand</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313984"/>
                  </a:ext>
                </a:extLst>
              </a:tr>
            </a:tbl>
          </a:graphicData>
        </a:graphic>
      </p:graphicFrame>
      <p:sp>
        <p:nvSpPr>
          <p:cNvPr id="2" name="Content Placeholder 2">
            <a:extLst>
              <a:ext uri="{FF2B5EF4-FFF2-40B4-BE49-F238E27FC236}">
                <a16:creationId xmlns:a16="http://schemas.microsoft.com/office/drawing/2014/main" id="{A2D1728B-22FC-6F61-9106-599F2278CA9D}"/>
              </a:ext>
            </a:extLst>
          </p:cNvPr>
          <p:cNvSpPr txBox="1">
            <a:spLocks/>
          </p:cNvSpPr>
          <p:nvPr/>
        </p:nvSpPr>
        <p:spPr>
          <a:xfrm>
            <a:off x="4412874" y="5823422"/>
            <a:ext cx="6514616" cy="115416"/>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750" b="0">
                <a:latin typeface="+mj-lt"/>
              </a:rPr>
              <a:t>* (z. B. Schwerbehinderte, Personen ohne Schulabschluss, Flüchtlinge etc.)</a:t>
            </a:r>
          </a:p>
        </p:txBody>
      </p:sp>
      <p:graphicFrame>
        <p:nvGraphicFramePr>
          <p:cNvPr id="4" name="GRAPH_01">
            <a:extLst>
              <a:ext uri="{FF2B5EF4-FFF2-40B4-BE49-F238E27FC236}">
                <a16:creationId xmlns:a16="http://schemas.microsoft.com/office/drawing/2014/main" id="{9A5AEC03-F034-33BD-1993-8CA90EB63F80}"/>
              </a:ext>
            </a:extLst>
          </p:cNvPr>
          <p:cNvGraphicFramePr/>
          <p:nvPr>
            <p:extLst>
              <p:ext uri="{D42A27DB-BD31-4B8C-83A1-F6EECF244321}">
                <p14:modId xmlns:p14="http://schemas.microsoft.com/office/powerpoint/2010/main" val="2788128165"/>
              </p:ext>
            </p:extLst>
          </p:nvPr>
        </p:nvGraphicFramePr>
        <p:xfrm>
          <a:off x="6697566" y="1552575"/>
          <a:ext cx="972616" cy="41100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APH_02">
            <a:extLst>
              <a:ext uri="{FF2B5EF4-FFF2-40B4-BE49-F238E27FC236}">
                <a16:creationId xmlns:a16="http://schemas.microsoft.com/office/drawing/2014/main" id="{D410473B-0E0E-36EA-3818-ADADBBD1424B}"/>
              </a:ext>
            </a:extLst>
          </p:cNvPr>
          <p:cNvGraphicFramePr/>
          <p:nvPr>
            <p:extLst>
              <p:ext uri="{D42A27DB-BD31-4B8C-83A1-F6EECF244321}">
                <p14:modId xmlns:p14="http://schemas.microsoft.com/office/powerpoint/2010/main" val="1111446496"/>
              </p:ext>
            </p:extLst>
          </p:nvPr>
        </p:nvGraphicFramePr>
        <p:xfrm>
          <a:off x="7730989" y="1552575"/>
          <a:ext cx="972616" cy="4111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GRAPH_03">
            <a:extLst>
              <a:ext uri="{FF2B5EF4-FFF2-40B4-BE49-F238E27FC236}">
                <a16:creationId xmlns:a16="http://schemas.microsoft.com/office/drawing/2014/main" id="{BEDF412A-D0AD-5665-2026-DE3567F47E45}"/>
              </a:ext>
            </a:extLst>
          </p:cNvPr>
          <p:cNvGraphicFramePr/>
          <p:nvPr>
            <p:extLst>
              <p:ext uri="{D42A27DB-BD31-4B8C-83A1-F6EECF244321}">
                <p14:modId xmlns:p14="http://schemas.microsoft.com/office/powerpoint/2010/main" val="4215867444"/>
              </p:ext>
            </p:extLst>
          </p:nvPr>
        </p:nvGraphicFramePr>
        <p:xfrm>
          <a:off x="8764412" y="1552575"/>
          <a:ext cx="972000" cy="4111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GRAPH_04">
            <a:extLst>
              <a:ext uri="{FF2B5EF4-FFF2-40B4-BE49-F238E27FC236}">
                <a16:creationId xmlns:a16="http://schemas.microsoft.com/office/drawing/2014/main" id="{1BC62912-FAF5-85AA-82C9-35822F7DBF9C}"/>
              </a:ext>
            </a:extLst>
          </p:cNvPr>
          <p:cNvGraphicFramePr/>
          <p:nvPr>
            <p:extLst>
              <p:ext uri="{D42A27DB-BD31-4B8C-83A1-F6EECF244321}">
                <p14:modId xmlns:p14="http://schemas.microsoft.com/office/powerpoint/2010/main" val="1757329460"/>
              </p:ext>
            </p:extLst>
          </p:nvPr>
        </p:nvGraphicFramePr>
        <p:xfrm>
          <a:off x="9797219" y="1552575"/>
          <a:ext cx="972000" cy="4111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GRAPH_05">
            <a:extLst>
              <a:ext uri="{FF2B5EF4-FFF2-40B4-BE49-F238E27FC236}">
                <a16:creationId xmlns:a16="http://schemas.microsoft.com/office/drawing/2014/main" id="{942A1F8E-A30E-4D28-BC05-D6A2DD22CD9B}"/>
              </a:ext>
            </a:extLst>
          </p:cNvPr>
          <p:cNvGraphicFramePr/>
          <p:nvPr>
            <p:extLst>
              <p:ext uri="{D42A27DB-BD31-4B8C-83A1-F6EECF244321}">
                <p14:modId xmlns:p14="http://schemas.microsoft.com/office/powerpoint/2010/main" val="1989209250"/>
              </p:ext>
            </p:extLst>
          </p:nvPr>
        </p:nvGraphicFramePr>
        <p:xfrm>
          <a:off x="10830027" y="1552575"/>
          <a:ext cx="972000" cy="4111200"/>
        </p:xfrm>
        <a:graphic>
          <a:graphicData uri="http://schemas.openxmlformats.org/drawingml/2006/chart">
            <c:chart xmlns:c="http://schemas.openxmlformats.org/drawingml/2006/chart" xmlns:r="http://schemas.openxmlformats.org/officeDocument/2006/relationships" r:id="rId9"/>
          </a:graphicData>
        </a:graphic>
      </p:graphicFrame>
      <p:sp>
        <p:nvSpPr>
          <p:cNvPr id="3" name="Footer Placeholder 2">
            <a:extLst>
              <a:ext uri="{FF2B5EF4-FFF2-40B4-BE49-F238E27FC236}">
                <a16:creationId xmlns:a16="http://schemas.microsoft.com/office/drawing/2014/main" id="{835C6073-057C-7579-8D33-EAA49061B6ED}"/>
              </a:ext>
            </a:extLst>
          </p:cNvPr>
          <p:cNvSpPr>
            <a:spLocks noGrp="1"/>
          </p:cNvSpPr>
          <p:nvPr>
            <p:ph type="ftr" sz="quarter" idx="3"/>
          </p:nvPr>
        </p:nvSpPr>
        <p:spPr/>
        <p:txBody>
          <a:bodyPr/>
          <a:lstStyle/>
          <a:p>
            <a:r>
              <a:rPr lang="en-US"/>
              <a:t>Juni 2025</a:t>
            </a:r>
          </a:p>
        </p:txBody>
      </p:sp>
      <p:grpSp>
        <p:nvGrpSpPr>
          <p:cNvPr id="6" name="Group 5">
            <a:extLst>
              <a:ext uri="{FF2B5EF4-FFF2-40B4-BE49-F238E27FC236}">
                <a16:creationId xmlns:a16="http://schemas.microsoft.com/office/drawing/2014/main" id="{FBE64071-6C8A-2537-8530-014709C3B7F3}"/>
              </a:ext>
            </a:extLst>
          </p:cNvPr>
          <p:cNvGrpSpPr>
            <a:grpSpLocks noChangeAspect="1"/>
          </p:cNvGrpSpPr>
          <p:nvPr/>
        </p:nvGrpSpPr>
        <p:grpSpPr>
          <a:xfrm>
            <a:off x="11478027" y="0"/>
            <a:ext cx="324000" cy="324000"/>
            <a:chOff x="10872022" y="0"/>
            <a:chExt cx="403200" cy="403200"/>
          </a:xfrm>
        </p:grpSpPr>
        <p:sp>
          <p:nvSpPr>
            <p:cNvPr id="10" name="Rectangle 9">
              <a:hlinkClick r:id="" action="ppaction://hlinkshowjump?jump=nextslide"/>
              <a:extLst>
                <a:ext uri="{FF2B5EF4-FFF2-40B4-BE49-F238E27FC236}">
                  <a16:creationId xmlns:a16="http://schemas.microsoft.com/office/drawing/2014/main" id="{5EFD30C8-C913-6788-FFE7-10DAC0AF4EC9}"/>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descr="Down arrow">
              <a:hlinkClick r:id="" action="ppaction://hlinkshowjump?jump=nextslide"/>
              <a:extLst>
                <a:ext uri="{FF2B5EF4-FFF2-40B4-BE49-F238E27FC236}">
                  <a16:creationId xmlns:a16="http://schemas.microsoft.com/office/drawing/2014/main" id="{F8C06D51-24E6-AA2C-7272-952C3F9FF0ED}"/>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FA104B36-FC89-15E6-7D95-6B1967031888}"/>
              </a:ext>
            </a:extLst>
          </p:cNvPr>
          <p:cNvGrpSpPr>
            <a:grpSpLocks noChangeAspect="1"/>
          </p:cNvGrpSpPr>
          <p:nvPr/>
        </p:nvGrpSpPr>
        <p:grpSpPr>
          <a:xfrm>
            <a:off x="11084594" y="0"/>
            <a:ext cx="324000" cy="324000"/>
            <a:chOff x="10354522" y="0"/>
            <a:chExt cx="403200" cy="403200"/>
          </a:xfrm>
        </p:grpSpPr>
        <p:sp>
          <p:nvSpPr>
            <p:cNvPr id="13" name="Rectangle 12">
              <a:hlinkClick r:id="" action="ppaction://hlinkshowjump?jump=previousslide"/>
              <a:extLst>
                <a:ext uri="{FF2B5EF4-FFF2-40B4-BE49-F238E27FC236}">
                  <a16:creationId xmlns:a16="http://schemas.microsoft.com/office/drawing/2014/main" id="{91BAE163-115C-6185-DE3F-FC61AC1D0159}"/>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6" name="Straight Arrow Connector 15" descr="Down arrow">
              <a:hlinkClick r:id="" action="ppaction://hlinkshowjump?jump=previousslide"/>
              <a:extLst>
                <a:ext uri="{FF2B5EF4-FFF2-40B4-BE49-F238E27FC236}">
                  <a16:creationId xmlns:a16="http://schemas.microsoft.com/office/drawing/2014/main" id="{B8D12519-0B06-00C5-0D5E-A9C0793F2BBA}"/>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aphicFrame>
        <p:nvGraphicFramePr>
          <p:cNvPr id="23" name="Tabelle 1">
            <a:extLst>
              <a:ext uri="{FF2B5EF4-FFF2-40B4-BE49-F238E27FC236}">
                <a16:creationId xmlns:a16="http://schemas.microsoft.com/office/drawing/2014/main" id="{D7072792-5347-C259-A103-F89DE0481ADB}"/>
              </a:ext>
            </a:extLst>
          </p:cNvPr>
          <p:cNvGraphicFramePr>
            <a:graphicFrameLocks noGrp="1"/>
          </p:cNvGraphicFramePr>
          <p:nvPr>
            <p:extLst>
              <p:ext uri="{D42A27DB-BD31-4B8C-83A1-F6EECF244321}">
                <p14:modId xmlns:p14="http://schemas.microsoft.com/office/powerpoint/2010/main" val="318555537"/>
              </p:ext>
            </p:extLst>
          </p:nvPr>
        </p:nvGraphicFramePr>
        <p:xfrm>
          <a:off x="4341713" y="974601"/>
          <a:ext cx="2196000" cy="4680707"/>
        </p:xfrm>
        <a:graphic>
          <a:graphicData uri="http://schemas.openxmlformats.org/drawingml/2006/table">
            <a:tbl>
              <a:tblPr>
                <a:tableStyleId>{5C22544A-7EE6-4342-B048-85BDC9FD1C3A}</a:tableStyleId>
              </a:tblPr>
              <a:tblGrid>
                <a:gridCol w="2196000">
                  <a:extLst>
                    <a:ext uri="{9D8B030D-6E8A-4147-A177-3AD203B41FA5}">
                      <a16:colId xmlns:a16="http://schemas.microsoft.com/office/drawing/2014/main" val="385143426"/>
                    </a:ext>
                  </a:extLst>
                </a:gridCol>
              </a:tblGrid>
              <a:tr h="418787">
                <a:tc>
                  <a:txBody>
                    <a:bodyPr/>
                    <a:lstStyle/>
                    <a:p>
                      <a:pPr algn="ctr" fontAlgn="ctr"/>
                      <a:endParaRPr lang="de-DE" sz="800" b="0" i="0" u="none" strike="noStrike">
                        <a:solidFill>
                          <a:srgbClr val="000000"/>
                        </a:solidFill>
                        <a:effectLst/>
                        <a:latin typeface="Arial" panose="020B0604020202020204" pitchFamily="34" charset="0"/>
                      </a:endParaRPr>
                    </a:p>
                  </a:txBody>
                  <a:tcPr marL="18000" marR="72000" marT="10800" marB="1080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1351257"/>
                  </a:ext>
                </a:extLst>
              </a:tr>
              <a:tr h="139385">
                <a:tc>
                  <a:txBody>
                    <a:bodyPr/>
                    <a:lstStyle/>
                    <a:p>
                      <a:pPr algn="r" rtl="0" fontAlgn="ctr"/>
                      <a:endParaRPr lang="de-DE" sz="800" b="0" i="0" u="none" strike="noStrike">
                        <a:solidFill>
                          <a:srgbClr val="000000"/>
                        </a:solidFill>
                        <a:effectLst/>
                        <a:latin typeface="Arial" panose="020B0604020202020204" pitchFamily="34" charset="0"/>
                      </a:endParaRPr>
                    </a:p>
                  </a:txBody>
                  <a:tcPr marL="18000" marR="72000" marT="10800" marB="108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3156610"/>
                  </a:ext>
                </a:extLst>
              </a:tr>
              <a:tr h="374400">
                <a:tc>
                  <a:txBody>
                    <a:bodyPr/>
                    <a:lstStyle/>
                    <a:p>
                      <a:pPr algn="r" rtl="0" fontAlgn="ctr"/>
                      <a:r>
                        <a:rPr lang="de-DE" sz="900" b="0" i="0" u="none" strike="noStrike" dirty="0">
                          <a:solidFill>
                            <a:srgbClr val="000000"/>
                          </a:solidFill>
                          <a:effectLst/>
                          <a:latin typeface="+mn-lt"/>
                        </a:rPr>
                        <a:t>regionale Projekte unterstützen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(z. B. Sportvereine, Theater, Museen)</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871099"/>
                  </a:ext>
                </a:extLst>
              </a:tr>
              <a:tr h="374400">
                <a:tc>
                  <a:txBody>
                    <a:bodyPr/>
                    <a:lstStyle/>
                    <a:p>
                      <a:pPr algn="r" rtl="0" fontAlgn="ctr"/>
                      <a:r>
                        <a:rPr lang="de-DE" sz="900" b="0" i="0" u="none" strike="noStrike">
                          <a:solidFill>
                            <a:srgbClr val="000000"/>
                          </a:solidFill>
                          <a:effectLst/>
                          <a:latin typeface="+mn-lt"/>
                        </a:rPr>
                        <a:t>Fairness gegenüber Lieferanten </a:t>
                      </a:r>
                      <a:br>
                        <a:rPr lang="de-DE" sz="900" b="0" i="0" u="none" strike="noStrike">
                          <a:solidFill>
                            <a:srgbClr val="000000"/>
                          </a:solidFill>
                          <a:effectLst/>
                          <a:latin typeface="+mn-lt"/>
                        </a:rPr>
                      </a:br>
                      <a:r>
                        <a:rPr lang="de-DE" sz="900" b="0" i="0" u="none" strike="noStrike">
                          <a:solidFill>
                            <a:srgbClr val="000000"/>
                          </a:solidFill>
                          <a:effectLst/>
                          <a:latin typeface="+mn-lt"/>
                        </a:rPr>
                        <a:t>und Geschäftspartnern</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25149"/>
                  </a:ext>
                </a:extLst>
              </a:tr>
              <a:tr h="374400">
                <a:tc>
                  <a:txBody>
                    <a:bodyPr/>
                    <a:lstStyle/>
                    <a:p>
                      <a:pPr algn="r" rtl="0" fontAlgn="ctr"/>
                      <a:r>
                        <a:rPr lang="de-DE" sz="900" b="0" i="0" u="none" strike="noStrike">
                          <a:solidFill>
                            <a:srgbClr val="000000"/>
                          </a:solidFill>
                          <a:effectLst/>
                          <a:latin typeface="+mn-lt"/>
                        </a:rPr>
                        <a:t>faire Arbeitsbedingungen </a:t>
                      </a:r>
                      <a:br>
                        <a:rPr lang="de-DE" sz="900" b="0" i="0" u="none" strike="noStrike">
                          <a:solidFill>
                            <a:srgbClr val="000000"/>
                          </a:solidFill>
                          <a:effectLst/>
                          <a:latin typeface="+mn-lt"/>
                        </a:rPr>
                      </a:br>
                      <a:r>
                        <a:rPr lang="de-DE" sz="900" b="0" i="0" u="none" strike="noStrike">
                          <a:solidFill>
                            <a:srgbClr val="000000"/>
                          </a:solidFill>
                          <a:effectLst/>
                          <a:latin typeface="+mn-lt"/>
                        </a:rPr>
                        <a:t>auch bei Zulieferern</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883147"/>
                  </a:ext>
                </a:extLst>
              </a:tr>
              <a:tr h="374400">
                <a:tc>
                  <a:txBody>
                    <a:bodyPr/>
                    <a:lstStyle/>
                    <a:p>
                      <a:pPr algn="r" rtl="0" fontAlgn="ctr"/>
                      <a:r>
                        <a:rPr lang="de-DE" sz="900" b="0" i="0" u="none" strike="noStrike" dirty="0">
                          <a:solidFill>
                            <a:srgbClr val="000000"/>
                          </a:solidFill>
                          <a:effectLst/>
                          <a:latin typeface="+mn-lt"/>
                        </a:rPr>
                        <a:t>Ausbildungsplätze schaffen</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867234"/>
                  </a:ext>
                </a:extLst>
              </a:tr>
              <a:tr h="374400">
                <a:tc>
                  <a:txBody>
                    <a:bodyPr/>
                    <a:lstStyle/>
                    <a:p>
                      <a:pPr algn="r" rtl="0" fontAlgn="ctr"/>
                      <a:r>
                        <a:rPr lang="de-DE" sz="900" b="0" i="0" u="none" strike="noStrike" dirty="0">
                          <a:solidFill>
                            <a:srgbClr val="000000"/>
                          </a:solidFill>
                          <a:effectLst/>
                          <a:latin typeface="+mn-lt"/>
                        </a:rPr>
                        <a:t>Arbeitsplätze schaffen</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060840"/>
                  </a:ext>
                </a:extLst>
              </a:tr>
              <a:tr h="374400">
                <a:tc>
                  <a:txBody>
                    <a:bodyPr/>
                    <a:lstStyle/>
                    <a:p>
                      <a:pPr algn="r" rtl="0" fontAlgn="ctr"/>
                      <a:r>
                        <a:rPr lang="de-DE" sz="900" b="0" i="0" u="none" strike="noStrike">
                          <a:solidFill>
                            <a:srgbClr val="000000"/>
                          </a:solidFill>
                          <a:effectLst/>
                          <a:latin typeface="+mn-lt"/>
                        </a:rPr>
                        <a:t>Arbeitsplätze für gesellschaftlich benachteiligte Gruppen schaffen *</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8436295"/>
                  </a:ext>
                </a:extLst>
              </a:tr>
              <a:tr h="374400">
                <a:tc>
                  <a:txBody>
                    <a:bodyPr/>
                    <a:lstStyle/>
                    <a:p>
                      <a:pPr algn="r" rtl="0" fontAlgn="ctr"/>
                      <a:r>
                        <a:rPr lang="de-DE" sz="900" b="0" i="0" u="none" strike="noStrike" dirty="0">
                          <a:solidFill>
                            <a:srgbClr val="000000"/>
                          </a:solidFill>
                          <a:effectLst/>
                          <a:latin typeface="+mn-lt"/>
                        </a:rPr>
                        <a:t>soziale Projekte oder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Hilfsprojekte unterstützen</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948442"/>
                  </a:ext>
                </a:extLst>
              </a:tr>
              <a:tr h="374400">
                <a:tc>
                  <a:txBody>
                    <a:bodyPr/>
                    <a:lstStyle/>
                    <a:p>
                      <a:pPr algn="r" rtl="0" fontAlgn="ctr"/>
                      <a:r>
                        <a:rPr lang="de-DE" sz="900" b="0" i="0" u="none" strike="noStrike" dirty="0">
                          <a:solidFill>
                            <a:srgbClr val="000000"/>
                          </a:solidFill>
                          <a:effectLst/>
                          <a:latin typeface="+mn-lt"/>
                        </a:rPr>
                        <a:t>ökologische Nachhaltigkeit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(z. B. CO</a:t>
                      </a:r>
                      <a:r>
                        <a:rPr lang="de-DE" sz="900" b="0" i="0" u="none" strike="noStrike" baseline="-25000" dirty="0">
                          <a:solidFill>
                            <a:srgbClr val="000000"/>
                          </a:solidFill>
                          <a:effectLst/>
                          <a:latin typeface="+mn-lt"/>
                        </a:rPr>
                        <a:t>2</a:t>
                      </a:r>
                      <a:r>
                        <a:rPr lang="de-DE" sz="900" b="0" i="0" u="none" strike="noStrike" dirty="0">
                          <a:solidFill>
                            <a:srgbClr val="000000"/>
                          </a:solidFill>
                          <a:effectLst/>
                          <a:latin typeface="+mn-lt"/>
                        </a:rPr>
                        <a:t>-Emissionen/Umweltschutz)</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540235"/>
                  </a:ext>
                </a:extLst>
              </a:tr>
              <a:tr h="374400">
                <a:tc>
                  <a:txBody>
                    <a:bodyPr/>
                    <a:lstStyle/>
                    <a:p>
                      <a:pPr algn="r" rtl="0" fontAlgn="ctr"/>
                      <a:r>
                        <a:rPr lang="de-DE" sz="900" b="0" i="0" u="none" strike="noStrike">
                          <a:solidFill>
                            <a:srgbClr val="000000"/>
                          </a:solidFill>
                          <a:effectLst/>
                          <a:latin typeface="+mn-lt"/>
                        </a:rPr>
                        <a:t>regelmäßiges </a:t>
                      </a:r>
                      <a:r>
                        <a:rPr lang="de-DE" sz="900" b="0" i="0" u="none" strike="noStrike" err="1">
                          <a:solidFill>
                            <a:srgbClr val="000000"/>
                          </a:solidFill>
                          <a:effectLst/>
                          <a:latin typeface="+mn-lt"/>
                        </a:rPr>
                        <a:t>Upskilling</a:t>
                      </a:r>
                      <a:r>
                        <a:rPr lang="de-DE" sz="900" b="0" i="0" u="none" strike="noStrike">
                          <a:solidFill>
                            <a:srgbClr val="000000"/>
                          </a:solidFill>
                          <a:effectLst/>
                          <a:latin typeface="+mn-lt"/>
                        </a:rPr>
                        <a:t> </a:t>
                      </a:r>
                      <a:br>
                        <a:rPr lang="de-DE" sz="900" b="0" i="0" u="none" strike="noStrike">
                          <a:solidFill>
                            <a:srgbClr val="000000"/>
                          </a:solidFill>
                          <a:effectLst/>
                          <a:latin typeface="+mn-lt"/>
                        </a:rPr>
                      </a:br>
                      <a:r>
                        <a:rPr lang="de-DE" sz="900" b="0" i="0" u="none" strike="noStrike">
                          <a:solidFill>
                            <a:srgbClr val="000000"/>
                          </a:solidFill>
                          <a:effectLst/>
                          <a:latin typeface="+mn-lt"/>
                        </a:rPr>
                        <a:t>von Mitarbeitenden</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810473"/>
                  </a:ext>
                </a:extLst>
              </a:tr>
              <a:tr h="374400">
                <a:tc>
                  <a:txBody>
                    <a:bodyPr/>
                    <a:lstStyle/>
                    <a:p>
                      <a:pPr algn="r" rtl="0" fontAlgn="ctr"/>
                      <a:r>
                        <a:rPr lang="de-DE" sz="900" b="0" i="0" u="none" strike="noStrike" dirty="0">
                          <a:solidFill>
                            <a:srgbClr val="000000"/>
                          </a:solidFill>
                          <a:effectLst/>
                          <a:latin typeface="+mn-lt"/>
                        </a:rPr>
                        <a:t>eine technologisch-moderne Arbeits-umgebung für Mitarbeitende schaffen</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293849"/>
                  </a:ext>
                </a:extLst>
              </a:tr>
              <a:tr h="374400">
                <a:tc>
                  <a:txBody>
                    <a:bodyPr/>
                    <a:lstStyle/>
                    <a:p>
                      <a:pPr algn="r" rtl="0" fontAlgn="ctr"/>
                      <a:r>
                        <a:rPr lang="de-DE" sz="900" b="0" i="0" u="none" strike="noStrike" dirty="0">
                          <a:solidFill>
                            <a:srgbClr val="000000"/>
                          </a:solidFill>
                          <a:effectLst/>
                          <a:latin typeface="+mn-lt"/>
                        </a:rPr>
                        <a:t>Übernahme von sozialer und wirt-</a:t>
                      </a:r>
                      <a:r>
                        <a:rPr lang="de-DE" sz="900" b="0" i="0" u="none" strike="noStrike" dirty="0" err="1">
                          <a:solidFill>
                            <a:srgbClr val="000000"/>
                          </a:solidFill>
                          <a:effectLst/>
                          <a:latin typeface="+mn-lt"/>
                        </a:rPr>
                        <a:t>schaftlicher</a:t>
                      </a:r>
                      <a:r>
                        <a:rPr lang="de-DE" sz="900" b="0" i="0" u="none" strike="noStrike" dirty="0">
                          <a:solidFill>
                            <a:srgbClr val="000000"/>
                          </a:solidFill>
                          <a:effectLst/>
                          <a:latin typeface="+mn-lt"/>
                        </a:rPr>
                        <a:t> Verantwortung insgesamt</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11276"/>
                  </a:ext>
                </a:extLst>
              </a:tr>
            </a:tbl>
          </a:graphicData>
        </a:graphic>
      </p:graphicFrame>
      <p:grpSp>
        <p:nvGrpSpPr>
          <p:cNvPr id="14" name="Group 13">
            <a:extLst>
              <a:ext uri="{FF2B5EF4-FFF2-40B4-BE49-F238E27FC236}">
                <a16:creationId xmlns:a16="http://schemas.microsoft.com/office/drawing/2014/main" id="{B1771E49-40E3-C2FB-AE5A-4364EA4FFC21}"/>
              </a:ext>
            </a:extLst>
          </p:cNvPr>
          <p:cNvGrpSpPr/>
          <p:nvPr/>
        </p:nvGrpSpPr>
        <p:grpSpPr>
          <a:xfrm>
            <a:off x="10520652" y="0"/>
            <a:ext cx="324000" cy="323385"/>
            <a:chOff x="10520652" y="0"/>
            <a:chExt cx="324000" cy="323385"/>
          </a:xfrm>
        </p:grpSpPr>
        <p:sp>
          <p:nvSpPr>
            <p:cNvPr id="26" name="Google Shape;487;p76">
              <a:hlinkClick r:id="rId10" action="ppaction://hlinksldjump"/>
              <a:extLst>
                <a:ext uri="{FF2B5EF4-FFF2-40B4-BE49-F238E27FC236}">
                  <a16:creationId xmlns:a16="http://schemas.microsoft.com/office/drawing/2014/main" id="{3DADDC7E-7316-5EE5-BB8A-6342D7D97BE5}"/>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 name="Group 30">
              <a:extLst>
                <a:ext uri="{FF2B5EF4-FFF2-40B4-BE49-F238E27FC236}">
                  <a16:creationId xmlns:a16="http://schemas.microsoft.com/office/drawing/2014/main" id="{AFCDABC3-265C-D67E-7F9F-85A6550469DF}"/>
                </a:ext>
              </a:extLst>
            </p:cNvPr>
            <p:cNvGrpSpPr/>
            <p:nvPr/>
          </p:nvGrpSpPr>
          <p:grpSpPr>
            <a:xfrm>
              <a:off x="10578492" y="81049"/>
              <a:ext cx="208319" cy="161287"/>
              <a:chOff x="10578492" y="81049"/>
              <a:chExt cx="208319" cy="161287"/>
            </a:xfrm>
          </p:grpSpPr>
          <p:sp>
            <p:nvSpPr>
              <p:cNvPr id="32" name="Google Shape;190;p3">
                <a:hlinkClick r:id="rId10" action="ppaction://hlinksldjump"/>
                <a:extLst>
                  <a:ext uri="{FF2B5EF4-FFF2-40B4-BE49-F238E27FC236}">
                    <a16:creationId xmlns:a16="http://schemas.microsoft.com/office/drawing/2014/main" id="{A7C9A03E-A547-F8A2-EA8E-E5E6FD3EE853}"/>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4" name="Google Shape;191;p3">
                <a:hlinkClick r:id="rId10" action="ppaction://hlinksldjump"/>
                <a:extLst>
                  <a:ext uri="{FF2B5EF4-FFF2-40B4-BE49-F238E27FC236}">
                    <a16:creationId xmlns:a16="http://schemas.microsoft.com/office/drawing/2014/main" id="{F5F9E96B-527B-873B-B3D0-FB6A47D0F7CF}"/>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6" name="Google Shape;192;p3">
                <a:hlinkClick r:id="rId10" action="ppaction://hlinksldjump"/>
                <a:extLst>
                  <a:ext uri="{FF2B5EF4-FFF2-40B4-BE49-F238E27FC236}">
                    <a16:creationId xmlns:a16="http://schemas.microsoft.com/office/drawing/2014/main" id="{C2987EFE-C793-804F-7CC9-15F226CCBF75}"/>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1045447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931F7-7418-84CA-F9B5-516C1AB8D3C1}"/>
            </a:ext>
          </a:extLst>
        </p:cNvPr>
        <p:cNvGrpSpPr/>
        <p:nvPr/>
      </p:nvGrpSpPr>
      <p:grpSpPr>
        <a:xfrm>
          <a:off x="0" y="0"/>
          <a:ext cx="0" cy="0"/>
          <a:chOff x="0" y="0"/>
          <a:chExt cx="0" cy="0"/>
        </a:xfrm>
      </p:grpSpPr>
      <p:sp>
        <p:nvSpPr>
          <p:cNvPr id="27" name="Content Placeholder 16">
            <a:extLst>
              <a:ext uri="{FF2B5EF4-FFF2-40B4-BE49-F238E27FC236}">
                <a16:creationId xmlns:a16="http://schemas.microsoft.com/office/drawing/2014/main" id="{F17F71E2-DF9F-6B61-94FC-C60DDC718074}"/>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5" name="Title 4">
            <a:extLst>
              <a:ext uri="{FF2B5EF4-FFF2-40B4-BE49-F238E27FC236}">
                <a16:creationId xmlns:a16="http://schemas.microsoft.com/office/drawing/2014/main" id="{71998009-A4F7-C4DD-50AB-FDF5CE538854}"/>
              </a:ext>
            </a:extLst>
          </p:cNvPr>
          <p:cNvSpPr>
            <a:spLocks noGrp="1"/>
          </p:cNvSpPr>
          <p:nvPr>
            <p:ph type="title"/>
          </p:nvPr>
        </p:nvSpPr>
        <p:spPr>
          <a:xfrm>
            <a:off x="397667" y="402336"/>
            <a:ext cx="3729833" cy="900000"/>
          </a:xfrm>
        </p:spPr>
        <p:txBody>
          <a:bodyPr/>
          <a:lstStyle/>
          <a:p>
            <a:r>
              <a:rPr lang="de-DE"/>
              <a:t>Welcher Unter-</a:t>
            </a:r>
            <a:r>
              <a:rPr lang="de-DE" err="1"/>
              <a:t>nehmenstyp</a:t>
            </a:r>
            <a:r>
              <a:rPr lang="de-DE"/>
              <a:t> engagiert sich am stärksten?</a:t>
            </a:r>
          </a:p>
        </p:txBody>
      </p:sp>
      <p:sp>
        <p:nvSpPr>
          <p:cNvPr id="24" name="Title 4">
            <a:extLst>
              <a:ext uri="{FF2B5EF4-FFF2-40B4-BE49-F238E27FC236}">
                <a16:creationId xmlns:a16="http://schemas.microsoft.com/office/drawing/2014/main" id="{31453FB0-3FF6-4E54-7C9B-27E6259544E5}"/>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Wahrnehmung der Unternehmenstypen</a:t>
            </a:r>
          </a:p>
        </p:txBody>
      </p:sp>
      <p:sp>
        <p:nvSpPr>
          <p:cNvPr id="28" name="Text Placeholder 2">
            <a:extLst>
              <a:ext uri="{FF2B5EF4-FFF2-40B4-BE49-F238E27FC236}">
                <a16:creationId xmlns:a16="http://schemas.microsoft.com/office/drawing/2014/main" id="{319FDF60-E44A-5043-07D4-ADF9733C416C}"/>
              </a:ext>
            </a:extLst>
          </p:cNvPr>
          <p:cNvSpPr txBox="1">
            <a:spLocks/>
          </p:cNvSpPr>
          <p:nvPr/>
        </p:nvSpPr>
        <p:spPr>
          <a:xfrm>
            <a:off x="397668" y="1953896"/>
            <a:ext cx="3729832" cy="1738938"/>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Gesellschaftliche Verantwortung</a:t>
            </a:r>
            <a:br>
              <a:rPr lang="de-DE" sz="1400"/>
            </a:br>
            <a:r>
              <a:rPr lang="de-DE" sz="1400"/>
              <a:t>2021 – 2025</a:t>
            </a:r>
          </a:p>
          <a:p>
            <a:pPr lvl="1">
              <a:lnSpc>
                <a:spcPct val="100000"/>
              </a:lnSpc>
            </a:pPr>
            <a:r>
              <a:rPr lang="de-DE"/>
              <a:t>Die Schaffung von Arbeitsplätzen für gesellschaftlich benachteiligte Gruppen steht bei Behörden und öffentlichen Einrichtungen nicht mehr so im Fokus wie vor zwei Jahren.</a:t>
            </a:r>
          </a:p>
        </p:txBody>
      </p:sp>
      <p:sp>
        <p:nvSpPr>
          <p:cNvPr id="30" name="Text Placeholder 2">
            <a:extLst>
              <a:ext uri="{FF2B5EF4-FFF2-40B4-BE49-F238E27FC236}">
                <a16:creationId xmlns:a16="http://schemas.microsoft.com/office/drawing/2014/main" id="{B0331F05-0CE2-7A9F-39D1-7BE05A8B3218}"/>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6: Wie nehmen Sie die gesellschaftliche Verantwortung der unterschiedlichen Unternehmenstypen wahr? Welcher Unternehmenstyp engagiert sich Ihrer Meinung nach in den folgenden Bereichen am stärksten? </a:t>
            </a:r>
          </a:p>
          <a:p>
            <a:pPr lvl="1">
              <a:lnSpc>
                <a:spcPct val="100000"/>
              </a:lnSpc>
            </a:pPr>
            <a:r>
              <a:rPr lang="de-DE" sz="1050"/>
              <a:t>Basis: alle Befragten, N = 2.000 (Einfachnennung, nicht dargestellt: ‘weiß nicht‘), 2021: N = 1.001 / 2023: N = 1.055</a:t>
            </a:r>
          </a:p>
        </p:txBody>
      </p:sp>
      <p:sp>
        <p:nvSpPr>
          <p:cNvPr id="33" name="Slide Number Placeholder 32">
            <a:extLst>
              <a:ext uri="{FF2B5EF4-FFF2-40B4-BE49-F238E27FC236}">
                <a16:creationId xmlns:a16="http://schemas.microsoft.com/office/drawing/2014/main" id="{A55EFA13-D51D-5817-9B20-950AF114EB35}"/>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18</a:t>
            </a:fld>
            <a:endParaRPr lang="en-US"/>
          </a:p>
        </p:txBody>
      </p:sp>
      <p:sp>
        <p:nvSpPr>
          <p:cNvPr id="2" name="Content Placeholder 2">
            <a:extLst>
              <a:ext uri="{FF2B5EF4-FFF2-40B4-BE49-F238E27FC236}">
                <a16:creationId xmlns:a16="http://schemas.microsoft.com/office/drawing/2014/main" id="{DD4C4F42-9934-7075-299D-0E7CFD75D301}"/>
              </a:ext>
            </a:extLst>
          </p:cNvPr>
          <p:cNvSpPr txBox="1">
            <a:spLocks/>
          </p:cNvSpPr>
          <p:nvPr/>
        </p:nvSpPr>
        <p:spPr>
          <a:xfrm>
            <a:off x="4412874" y="5823422"/>
            <a:ext cx="5467726" cy="115416"/>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750" b="0">
                <a:latin typeface="+mj-lt"/>
              </a:rPr>
              <a:t>* (z. B. Schwerbehinderte, Personen ohne Schulabschluss, Flüchtlinge etc.)</a:t>
            </a:r>
          </a:p>
        </p:txBody>
      </p:sp>
      <p:graphicFrame>
        <p:nvGraphicFramePr>
          <p:cNvPr id="4" name="Tabelle 1">
            <a:extLst>
              <a:ext uri="{FF2B5EF4-FFF2-40B4-BE49-F238E27FC236}">
                <a16:creationId xmlns:a16="http://schemas.microsoft.com/office/drawing/2014/main" id="{AA45DE64-12C9-EAC5-813C-B18E14C452F3}"/>
              </a:ext>
            </a:extLst>
          </p:cNvPr>
          <p:cNvGraphicFramePr>
            <a:graphicFrameLocks noGrp="1"/>
          </p:cNvGraphicFramePr>
          <p:nvPr>
            <p:extLst>
              <p:ext uri="{D42A27DB-BD31-4B8C-83A1-F6EECF244321}">
                <p14:modId xmlns:p14="http://schemas.microsoft.com/office/powerpoint/2010/main" val="131288771"/>
              </p:ext>
            </p:extLst>
          </p:nvPr>
        </p:nvGraphicFramePr>
        <p:xfrm>
          <a:off x="4422398" y="974601"/>
          <a:ext cx="7380000" cy="4680707"/>
        </p:xfrm>
        <a:graphic>
          <a:graphicData uri="http://schemas.openxmlformats.org/drawingml/2006/table">
            <a:tbl>
              <a:tblPr>
                <a:tableStyleId>{5C22544A-7EE6-4342-B048-85BDC9FD1C3A}</a:tableStyleId>
              </a:tblPr>
              <a:tblGrid>
                <a:gridCol w="2196000">
                  <a:extLst>
                    <a:ext uri="{9D8B030D-6E8A-4147-A177-3AD203B41FA5}">
                      <a16:colId xmlns:a16="http://schemas.microsoft.com/office/drawing/2014/main" val="385143426"/>
                    </a:ext>
                  </a:extLst>
                </a:gridCol>
                <a:gridCol w="345600">
                  <a:extLst>
                    <a:ext uri="{9D8B030D-6E8A-4147-A177-3AD203B41FA5}">
                      <a16:colId xmlns:a16="http://schemas.microsoft.com/office/drawing/2014/main" val="3672627131"/>
                    </a:ext>
                  </a:extLst>
                </a:gridCol>
                <a:gridCol w="345600">
                  <a:extLst>
                    <a:ext uri="{9D8B030D-6E8A-4147-A177-3AD203B41FA5}">
                      <a16:colId xmlns:a16="http://schemas.microsoft.com/office/drawing/2014/main" val="4132148983"/>
                    </a:ext>
                  </a:extLst>
                </a:gridCol>
                <a:gridCol w="345600">
                  <a:extLst>
                    <a:ext uri="{9D8B030D-6E8A-4147-A177-3AD203B41FA5}">
                      <a16:colId xmlns:a16="http://schemas.microsoft.com/office/drawing/2014/main" val="3223415319"/>
                    </a:ext>
                  </a:extLst>
                </a:gridCol>
                <a:gridCol w="345600">
                  <a:extLst>
                    <a:ext uri="{9D8B030D-6E8A-4147-A177-3AD203B41FA5}">
                      <a16:colId xmlns:a16="http://schemas.microsoft.com/office/drawing/2014/main" val="4258706214"/>
                    </a:ext>
                  </a:extLst>
                </a:gridCol>
                <a:gridCol w="345600">
                  <a:extLst>
                    <a:ext uri="{9D8B030D-6E8A-4147-A177-3AD203B41FA5}">
                      <a16:colId xmlns:a16="http://schemas.microsoft.com/office/drawing/2014/main" val="2778790117"/>
                    </a:ext>
                  </a:extLst>
                </a:gridCol>
                <a:gridCol w="345600">
                  <a:extLst>
                    <a:ext uri="{9D8B030D-6E8A-4147-A177-3AD203B41FA5}">
                      <a16:colId xmlns:a16="http://schemas.microsoft.com/office/drawing/2014/main" val="653313534"/>
                    </a:ext>
                  </a:extLst>
                </a:gridCol>
                <a:gridCol w="345600">
                  <a:extLst>
                    <a:ext uri="{9D8B030D-6E8A-4147-A177-3AD203B41FA5}">
                      <a16:colId xmlns:a16="http://schemas.microsoft.com/office/drawing/2014/main" val="2162002295"/>
                    </a:ext>
                  </a:extLst>
                </a:gridCol>
                <a:gridCol w="345600">
                  <a:extLst>
                    <a:ext uri="{9D8B030D-6E8A-4147-A177-3AD203B41FA5}">
                      <a16:colId xmlns:a16="http://schemas.microsoft.com/office/drawing/2014/main" val="3545652882"/>
                    </a:ext>
                  </a:extLst>
                </a:gridCol>
                <a:gridCol w="345600">
                  <a:extLst>
                    <a:ext uri="{9D8B030D-6E8A-4147-A177-3AD203B41FA5}">
                      <a16:colId xmlns:a16="http://schemas.microsoft.com/office/drawing/2014/main" val="4029599507"/>
                    </a:ext>
                  </a:extLst>
                </a:gridCol>
                <a:gridCol w="345600">
                  <a:extLst>
                    <a:ext uri="{9D8B030D-6E8A-4147-A177-3AD203B41FA5}">
                      <a16:colId xmlns:a16="http://schemas.microsoft.com/office/drawing/2014/main" val="999269618"/>
                    </a:ext>
                  </a:extLst>
                </a:gridCol>
                <a:gridCol w="345600">
                  <a:extLst>
                    <a:ext uri="{9D8B030D-6E8A-4147-A177-3AD203B41FA5}">
                      <a16:colId xmlns:a16="http://schemas.microsoft.com/office/drawing/2014/main" val="1345886210"/>
                    </a:ext>
                  </a:extLst>
                </a:gridCol>
                <a:gridCol w="345600">
                  <a:extLst>
                    <a:ext uri="{9D8B030D-6E8A-4147-A177-3AD203B41FA5}">
                      <a16:colId xmlns:a16="http://schemas.microsoft.com/office/drawing/2014/main" val="1046714745"/>
                    </a:ext>
                  </a:extLst>
                </a:gridCol>
                <a:gridCol w="345600">
                  <a:extLst>
                    <a:ext uri="{9D8B030D-6E8A-4147-A177-3AD203B41FA5}">
                      <a16:colId xmlns:a16="http://schemas.microsoft.com/office/drawing/2014/main" val="1685254817"/>
                    </a:ext>
                  </a:extLst>
                </a:gridCol>
                <a:gridCol w="345600">
                  <a:extLst>
                    <a:ext uri="{9D8B030D-6E8A-4147-A177-3AD203B41FA5}">
                      <a16:colId xmlns:a16="http://schemas.microsoft.com/office/drawing/2014/main" val="231412412"/>
                    </a:ext>
                  </a:extLst>
                </a:gridCol>
                <a:gridCol w="345600">
                  <a:extLst>
                    <a:ext uri="{9D8B030D-6E8A-4147-A177-3AD203B41FA5}">
                      <a16:colId xmlns:a16="http://schemas.microsoft.com/office/drawing/2014/main" val="1957689044"/>
                    </a:ext>
                  </a:extLst>
                </a:gridCol>
              </a:tblGrid>
              <a:tr h="272560">
                <a:tc rowSpan="2">
                  <a:txBody>
                    <a:bodyPr/>
                    <a:lstStyle/>
                    <a:p>
                      <a:pPr algn="ctr" fontAlgn="ctr"/>
                      <a:endParaRPr lang="de-DE" sz="800" b="0" i="0" u="none" strike="noStrike">
                        <a:solidFill>
                          <a:srgbClr val="000000"/>
                        </a:solidFill>
                        <a:effectLst/>
                        <a:latin typeface="Arial" panose="020B0604020202020204" pitchFamily="34" charset="0"/>
                      </a:endParaRPr>
                    </a:p>
                  </a:txBody>
                  <a:tcPr marL="18000" marR="72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fontAlgn="ctr"/>
                      <a:r>
                        <a:rPr lang="de-DE" sz="800" b="1" u="none" strike="noStrike" dirty="0">
                          <a:effectLst/>
                        </a:rPr>
                        <a:t>Familien-unternehmen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Konzerne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Start-up Unternehmen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NGO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öffentliche </a:t>
                      </a:r>
                      <a:br>
                        <a:rPr lang="de-DE" sz="800" b="1" u="none" strike="noStrike" dirty="0">
                          <a:effectLst/>
                        </a:rPr>
                      </a:br>
                      <a:r>
                        <a:rPr lang="de-DE" sz="800" b="1" u="none" strike="noStrike" dirty="0">
                          <a:effectLst/>
                        </a:rPr>
                        <a:t>Hand</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pPr algn="l" fontAlgn="ctr"/>
                      <a:endParaRPr lang="de-DE" sz="800" b="0" i="0" u="none" strike="noStrike">
                        <a:solidFill>
                          <a:srgbClr val="000000"/>
                        </a:solidFill>
                        <a:effectLst/>
                        <a:latin typeface="Arial" panose="020B0604020202020204" pitchFamily="34" charset="0"/>
                      </a:endParaRPr>
                    </a:p>
                  </a:txBody>
                  <a:tcPr marL="7235" marR="7235" marT="7235" marB="0" anchor="ctr">
                    <a:noFill/>
                  </a:tcPr>
                </a:tc>
                <a:extLst>
                  <a:ext uri="{0D108BD9-81ED-4DB2-BD59-A6C34878D82A}">
                    <a16:rowId xmlns:a16="http://schemas.microsoft.com/office/drawing/2014/main" val="1511351257"/>
                  </a:ext>
                </a:extLst>
              </a:tr>
              <a:tr h="146227">
                <a:tc vMerge="1">
                  <a:txBody>
                    <a:bodyPr/>
                    <a:lstStyle/>
                    <a:p>
                      <a:endParaRPr lang="de-DE"/>
                    </a:p>
                  </a:txBody>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534044"/>
                  </a:ext>
                </a:extLst>
              </a:tr>
              <a:tr h="139385">
                <a:tc>
                  <a:txBody>
                    <a:bodyPr/>
                    <a:lstStyle/>
                    <a:p>
                      <a:pPr algn="r" rtl="0" fontAlgn="ctr"/>
                      <a:r>
                        <a:rPr lang="de-DE" sz="800" u="none" strike="noStrike" dirty="0">
                          <a:effectLst/>
                        </a:rPr>
                        <a:t>Basis</a:t>
                      </a:r>
                      <a:endParaRPr lang="de-DE" sz="800" b="0" i="0" u="none" strike="noStrike" dirty="0">
                        <a:solidFill>
                          <a:srgbClr val="000000"/>
                        </a:solidFill>
                        <a:effectLst/>
                        <a:latin typeface="Arial" panose="020B0604020202020204" pitchFamily="34" charset="0"/>
                      </a:endParaRPr>
                    </a:p>
                  </a:txBody>
                  <a:tcPr marL="36000" marR="1188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dirty="0">
                          <a:effectLst/>
                        </a:rPr>
                        <a:t>1.001</a:t>
                      </a:r>
                      <a:endParaRPr lang="de-DE" sz="800" b="0" i="0" u="none" strike="noStrike" dirty="0">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3283156610"/>
                  </a:ext>
                </a:extLst>
              </a:tr>
              <a:tr h="374400">
                <a:tc>
                  <a:txBody>
                    <a:bodyPr/>
                    <a:lstStyle/>
                    <a:p>
                      <a:pPr algn="r" rtl="0" fontAlgn="ctr"/>
                      <a:r>
                        <a:rPr lang="de-DE" sz="900" b="0" i="0" u="none" strike="noStrike" dirty="0">
                          <a:solidFill>
                            <a:srgbClr val="000000"/>
                          </a:solidFill>
                          <a:effectLst/>
                          <a:latin typeface="+mn-lt"/>
                        </a:rPr>
                        <a:t>regionale Projekte unterstützen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(z. B. Sportvereine, Theater, Museen)</a:t>
                      </a:r>
                    </a:p>
                  </a:txBody>
                  <a:tcPr marL="0" marR="1188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39 %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43 %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42 %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18 %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19 %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7 %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9 %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10 %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10 %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10 %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871099"/>
                  </a:ext>
                </a:extLst>
              </a:tr>
              <a:tr h="374400">
                <a:tc>
                  <a:txBody>
                    <a:bodyPr/>
                    <a:lstStyle/>
                    <a:p>
                      <a:pPr algn="r" rtl="0" fontAlgn="ctr"/>
                      <a:r>
                        <a:rPr lang="de-DE" sz="900" b="0" i="0" u="none" strike="noStrike" dirty="0">
                          <a:solidFill>
                            <a:srgbClr val="000000"/>
                          </a:solidFill>
                          <a:effectLst/>
                          <a:latin typeface="+mn-lt"/>
                        </a:rPr>
                        <a:t>Fairness gegenüber Lieferanten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und Geschäftspartnern</a:t>
                      </a:r>
                    </a:p>
                  </a:txBody>
                  <a:tcPr marL="0" marR="1188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35 %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40 %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37 %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11 %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25149"/>
                  </a:ext>
                </a:extLst>
              </a:tr>
              <a:tr h="374400">
                <a:tc>
                  <a:txBody>
                    <a:bodyPr/>
                    <a:lstStyle/>
                    <a:p>
                      <a:pPr algn="r" rtl="0" fontAlgn="ctr"/>
                      <a:r>
                        <a:rPr lang="de-DE" sz="900" b="0" i="0" u="none" strike="noStrike" dirty="0">
                          <a:solidFill>
                            <a:srgbClr val="000000"/>
                          </a:solidFill>
                          <a:effectLst/>
                          <a:latin typeface="+mn-lt"/>
                        </a:rPr>
                        <a:t>faire Arbeitsbedingungen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auch bei Zulieferern</a:t>
                      </a:r>
                    </a:p>
                  </a:txBody>
                  <a:tcPr marL="0" marR="1188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26 %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30 %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30 %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22 %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21 %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11 %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14 %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11 %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11 %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883147"/>
                  </a:ext>
                </a:extLst>
              </a:tr>
              <a:tr h="374400">
                <a:tc>
                  <a:txBody>
                    <a:bodyPr/>
                    <a:lstStyle/>
                    <a:p>
                      <a:pPr algn="r" rtl="0" fontAlgn="ctr"/>
                      <a:r>
                        <a:rPr lang="de-DE" sz="900" b="0" i="0" u="none" strike="noStrike" dirty="0">
                          <a:solidFill>
                            <a:srgbClr val="000000"/>
                          </a:solidFill>
                          <a:effectLst/>
                          <a:latin typeface="+mn-lt"/>
                        </a:rPr>
                        <a:t>Ausbildungsplätze schaffen</a:t>
                      </a:r>
                    </a:p>
                  </a:txBody>
                  <a:tcPr marL="0" marR="1188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25 %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28 %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27 %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33 %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38 %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dirty="0">
                          <a:solidFill>
                            <a:srgbClr val="000000"/>
                          </a:solidFill>
                          <a:effectLst/>
                          <a:latin typeface="Arial" panose="020B0604020202020204" pitchFamily="34" charset="0"/>
                        </a:rPr>
                        <a:t>35 %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12 %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867234"/>
                  </a:ext>
                </a:extLst>
              </a:tr>
              <a:tr h="374400">
                <a:tc>
                  <a:txBody>
                    <a:bodyPr/>
                    <a:lstStyle/>
                    <a:p>
                      <a:pPr algn="r" rtl="0" fontAlgn="ctr"/>
                      <a:r>
                        <a:rPr lang="de-DE" sz="900" b="0" i="0" u="none" strike="noStrike" dirty="0">
                          <a:solidFill>
                            <a:srgbClr val="000000"/>
                          </a:solidFill>
                          <a:effectLst/>
                          <a:latin typeface="+mn-lt"/>
                        </a:rPr>
                        <a:t>Arbeitsplätze schaffen</a:t>
                      </a:r>
                    </a:p>
                  </a:txBody>
                  <a:tcPr marL="0" marR="1188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19 %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21 %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34 %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40 %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35 %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15 %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17 %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8 %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060840"/>
                  </a:ext>
                </a:extLst>
              </a:tr>
              <a:tr h="374400">
                <a:tc>
                  <a:txBody>
                    <a:bodyPr/>
                    <a:lstStyle/>
                    <a:p>
                      <a:pPr algn="r" rtl="0" fontAlgn="ctr"/>
                      <a:r>
                        <a:rPr lang="de-DE" sz="900" b="0" i="0" u="none" strike="noStrike" dirty="0">
                          <a:solidFill>
                            <a:srgbClr val="000000"/>
                          </a:solidFill>
                          <a:effectLst/>
                          <a:latin typeface="+mn-lt"/>
                        </a:rPr>
                        <a:t>Arbeitsplätze für gesellschaftlich benachteiligte Gruppen schaffen *</a:t>
                      </a:r>
                    </a:p>
                  </a:txBody>
                  <a:tcPr marL="0" marR="1188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20 %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22 %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23 %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8 %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dirty="0">
                          <a:solidFill>
                            <a:srgbClr val="000000"/>
                          </a:solidFill>
                          <a:effectLst/>
                          <a:latin typeface="Arial" panose="020B0604020202020204" pitchFamily="34" charset="0"/>
                        </a:rPr>
                        <a:t>10 %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12 %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24 %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27 %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22 %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8436295"/>
                  </a:ext>
                </a:extLst>
              </a:tr>
              <a:tr h="374400">
                <a:tc>
                  <a:txBody>
                    <a:bodyPr/>
                    <a:lstStyle/>
                    <a:p>
                      <a:pPr algn="r" rtl="0" fontAlgn="ctr"/>
                      <a:r>
                        <a:rPr lang="de-DE" sz="900" b="0" i="0" u="none" strike="noStrike" dirty="0">
                          <a:solidFill>
                            <a:srgbClr val="000000"/>
                          </a:solidFill>
                          <a:effectLst/>
                          <a:latin typeface="+mn-lt"/>
                        </a:rPr>
                        <a:t>soziale Projekte oder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Hilfsprojekte unterstützen</a:t>
                      </a:r>
                    </a:p>
                  </a:txBody>
                  <a:tcPr marL="0" marR="1188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18 %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20 %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17 %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8 %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24 %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29 %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27 %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Arial" panose="020B0604020202020204" pitchFamily="34" charset="0"/>
                        </a:rPr>
                        <a:t>13 %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Arial" panose="020B0604020202020204" pitchFamily="34" charset="0"/>
                        </a:rPr>
                        <a:t>11 %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948442"/>
                  </a:ext>
                </a:extLst>
              </a:tr>
              <a:tr h="374400">
                <a:tc>
                  <a:txBody>
                    <a:bodyPr/>
                    <a:lstStyle/>
                    <a:p>
                      <a:pPr algn="r" rtl="0" fontAlgn="ctr"/>
                      <a:r>
                        <a:rPr lang="de-DE" sz="900" b="0" i="0" u="none" strike="noStrike" dirty="0">
                          <a:solidFill>
                            <a:srgbClr val="000000"/>
                          </a:solidFill>
                          <a:effectLst/>
                          <a:latin typeface="+mn-lt"/>
                        </a:rPr>
                        <a:t>ökologische Nachhaltigkeit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(z. B. CO</a:t>
                      </a:r>
                      <a:r>
                        <a:rPr lang="de-DE" sz="900" b="0" i="0" u="none" strike="noStrike" baseline="-25000" dirty="0">
                          <a:solidFill>
                            <a:srgbClr val="000000"/>
                          </a:solidFill>
                          <a:effectLst/>
                          <a:latin typeface="+mn-lt"/>
                        </a:rPr>
                        <a:t>2</a:t>
                      </a:r>
                      <a:r>
                        <a:rPr lang="de-DE" sz="900" b="0" i="0" u="none" strike="noStrike" dirty="0">
                          <a:solidFill>
                            <a:srgbClr val="000000"/>
                          </a:solidFill>
                          <a:effectLst/>
                          <a:latin typeface="+mn-lt"/>
                        </a:rPr>
                        <a:t>-Emissionen/Umweltschutz)</a:t>
                      </a:r>
                    </a:p>
                  </a:txBody>
                  <a:tcPr marL="0" marR="1188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a:solidFill>
                            <a:srgbClr val="000000"/>
                          </a:solidFill>
                          <a:effectLst/>
                          <a:latin typeface="Arial" panose="020B0604020202020204" pitchFamily="34" charset="0"/>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a:solidFill>
                            <a:srgbClr val="000000"/>
                          </a:solidFill>
                          <a:effectLst/>
                          <a:latin typeface="Arial" panose="020B0604020202020204" pitchFamily="34" charset="0"/>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dirty="0">
                          <a:solidFill>
                            <a:srgbClr val="000000"/>
                          </a:solidFill>
                          <a:effectLst/>
                          <a:latin typeface="Arial" panose="020B0604020202020204" pitchFamily="34" charset="0"/>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a:solidFill>
                            <a:srgbClr val="000000"/>
                          </a:solidFill>
                          <a:effectLst/>
                          <a:latin typeface="Arial" panose="020B0604020202020204" pitchFamily="34" charset="0"/>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dirty="0">
                          <a:solidFill>
                            <a:srgbClr val="000000"/>
                          </a:solidFill>
                          <a:effectLst/>
                          <a:latin typeface="Arial" panose="020B0604020202020204" pitchFamily="34" charset="0"/>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a:solidFill>
                            <a:srgbClr val="000000"/>
                          </a:solidFill>
                          <a:effectLst/>
                          <a:latin typeface="Arial" panose="020B0604020202020204" pitchFamily="34" charset="0"/>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dirty="0">
                          <a:solidFill>
                            <a:srgbClr val="000000"/>
                          </a:solidFill>
                          <a:effectLst/>
                          <a:latin typeface="Arial" panose="020B0604020202020204" pitchFamily="34" charset="0"/>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dirty="0">
                          <a:solidFill>
                            <a:srgbClr val="000000"/>
                          </a:solidFill>
                          <a:effectLst/>
                          <a:latin typeface="Arial" panose="020B0604020202020204" pitchFamily="34" charset="0"/>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dirty="0">
                          <a:solidFill>
                            <a:srgbClr val="000000"/>
                          </a:solidFill>
                          <a:effectLst/>
                          <a:latin typeface="Arial" panose="020B0604020202020204" pitchFamily="34" charset="0"/>
                        </a:rPr>
                        <a:t>20 %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dirty="0">
                          <a:solidFill>
                            <a:srgbClr val="000000"/>
                          </a:solidFill>
                          <a:effectLst/>
                          <a:latin typeface="Arial" panose="020B0604020202020204" pitchFamily="34" charset="0"/>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a:solidFill>
                            <a:srgbClr val="000000"/>
                          </a:solidFill>
                          <a:effectLst/>
                          <a:latin typeface="Arial" panose="020B0604020202020204" pitchFamily="34" charset="0"/>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540235"/>
                  </a:ext>
                </a:extLst>
              </a:tr>
              <a:tr h="374400">
                <a:tc>
                  <a:txBody>
                    <a:bodyPr/>
                    <a:lstStyle/>
                    <a:p>
                      <a:pPr algn="r" rtl="0" fontAlgn="ctr"/>
                      <a:r>
                        <a:rPr lang="de-DE" sz="900" b="0" i="0" u="none" strike="noStrike" dirty="0">
                          <a:solidFill>
                            <a:srgbClr val="000000"/>
                          </a:solidFill>
                          <a:effectLst/>
                          <a:latin typeface="+mn-lt"/>
                        </a:rPr>
                        <a:t>regelmäßiges </a:t>
                      </a:r>
                      <a:r>
                        <a:rPr lang="de-DE" sz="900" b="0" i="0" u="none" strike="noStrike" dirty="0" err="1">
                          <a:solidFill>
                            <a:srgbClr val="000000"/>
                          </a:solidFill>
                          <a:effectLst/>
                          <a:latin typeface="+mn-lt"/>
                        </a:rPr>
                        <a:t>Upskilling</a:t>
                      </a:r>
                      <a:r>
                        <a:rPr lang="de-DE" sz="900" b="0" i="0" u="none" strike="noStrike" dirty="0">
                          <a:solidFill>
                            <a:srgbClr val="000000"/>
                          </a:solidFill>
                          <a:effectLst/>
                          <a:latin typeface="+mn-lt"/>
                        </a:rPr>
                        <a:t>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von Mitarbeitenden</a:t>
                      </a:r>
                    </a:p>
                  </a:txBody>
                  <a:tcPr marL="0" marR="1188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dirty="0">
                          <a:solidFill>
                            <a:srgbClr val="000000"/>
                          </a:solidFill>
                          <a:effectLst/>
                          <a:latin typeface="Arial" panose="020B0604020202020204" pitchFamily="34" charset="0"/>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a:solidFill>
                            <a:srgbClr val="000000"/>
                          </a:solidFill>
                          <a:effectLst/>
                          <a:latin typeface="Arial" panose="020B0604020202020204" pitchFamily="34" charset="0"/>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dirty="0">
                          <a:solidFill>
                            <a:srgbClr val="000000"/>
                          </a:solidFill>
                          <a:effectLst/>
                          <a:latin typeface="Arial" panose="020B0604020202020204" pitchFamily="34" charset="0"/>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a:solidFill>
                            <a:srgbClr val="000000"/>
                          </a:solidFill>
                          <a:effectLst/>
                          <a:latin typeface="Arial" panose="020B0604020202020204" pitchFamily="34" charset="0"/>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29 %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dirty="0">
                          <a:solidFill>
                            <a:srgbClr val="000000"/>
                          </a:solidFill>
                          <a:effectLst/>
                          <a:latin typeface="Arial" panose="020B0604020202020204" pitchFamily="34" charset="0"/>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a:solidFill>
                            <a:srgbClr val="000000"/>
                          </a:solidFill>
                          <a:effectLst/>
                          <a:latin typeface="Arial" panose="020B0604020202020204" pitchFamily="34" charset="0"/>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20 %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dirty="0">
                          <a:solidFill>
                            <a:srgbClr val="000000"/>
                          </a:solidFill>
                          <a:effectLst/>
                          <a:latin typeface="Arial" panose="020B0604020202020204" pitchFamily="34" charset="0"/>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a:solidFill>
                            <a:srgbClr val="000000"/>
                          </a:solidFill>
                          <a:effectLst/>
                          <a:latin typeface="Arial" panose="020B0604020202020204" pitchFamily="34" charset="0"/>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dirty="0">
                          <a:solidFill>
                            <a:srgbClr val="000000"/>
                          </a:solidFill>
                          <a:effectLst/>
                          <a:latin typeface="Arial" panose="020B0604020202020204" pitchFamily="34" charset="0"/>
                        </a:rPr>
                        <a:t>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dirty="0">
                          <a:solidFill>
                            <a:srgbClr val="000000"/>
                          </a:solidFill>
                          <a:effectLst/>
                          <a:latin typeface="Arial" panose="020B0604020202020204" pitchFamily="34" charset="0"/>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a:solidFill>
                            <a:srgbClr val="000000"/>
                          </a:solidFill>
                          <a:effectLst/>
                          <a:latin typeface="Arial" panose="020B0604020202020204" pitchFamily="34" charset="0"/>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810473"/>
                  </a:ext>
                </a:extLst>
              </a:tr>
              <a:tr h="374400">
                <a:tc>
                  <a:txBody>
                    <a:bodyPr/>
                    <a:lstStyle/>
                    <a:p>
                      <a:pPr algn="r" rtl="0" fontAlgn="ctr"/>
                      <a:r>
                        <a:rPr lang="de-DE" sz="900" b="0" i="0" u="none" strike="noStrike" dirty="0">
                          <a:solidFill>
                            <a:srgbClr val="000000"/>
                          </a:solidFill>
                          <a:effectLst/>
                          <a:latin typeface="+mn-lt"/>
                        </a:rPr>
                        <a:t>eine technologisch-moderne Arbeits-umgebung für Mitarbeitende schaffen</a:t>
                      </a:r>
                    </a:p>
                  </a:txBody>
                  <a:tcPr marL="0" marR="1188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dirty="0">
                          <a:solidFill>
                            <a:srgbClr val="000000"/>
                          </a:solidFill>
                          <a:effectLst/>
                          <a:latin typeface="Arial" panose="020B0604020202020204" pitchFamily="34" charset="0"/>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a:solidFill>
                            <a:srgbClr val="000000"/>
                          </a:solidFill>
                          <a:effectLst/>
                          <a:latin typeface="Arial" panose="020B0604020202020204" pitchFamily="34" charset="0"/>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13 %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dirty="0">
                          <a:solidFill>
                            <a:srgbClr val="000000"/>
                          </a:solidFill>
                          <a:effectLst/>
                          <a:latin typeface="Arial" panose="020B0604020202020204" pitchFamily="34" charset="0"/>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a:solidFill>
                            <a:srgbClr val="000000"/>
                          </a:solidFill>
                          <a:effectLst/>
                          <a:latin typeface="Arial" panose="020B0604020202020204" pitchFamily="34" charset="0"/>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37 %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dirty="0">
                          <a:solidFill>
                            <a:srgbClr val="000000"/>
                          </a:solidFill>
                          <a:effectLst/>
                          <a:latin typeface="Arial" panose="020B0604020202020204" pitchFamily="34" charset="0"/>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a:solidFill>
                            <a:srgbClr val="000000"/>
                          </a:solidFill>
                          <a:effectLst/>
                          <a:latin typeface="Arial" panose="020B0604020202020204" pitchFamily="34" charset="0"/>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27 %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dirty="0">
                          <a:solidFill>
                            <a:srgbClr val="000000"/>
                          </a:solidFill>
                          <a:effectLst/>
                          <a:latin typeface="Arial" panose="020B0604020202020204" pitchFamily="34" charset="0"/>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a:solidFill>
                            <a:srgbClr val="000000"/>
                          </a:solidFill>
                          <a:effectLst/>
                          <a:latin typeface="Arial" panose="020B0604020202020204" pitchFamily="34" charset="0"/>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a:solidFill>
                            <a:srgbClr val="000000"/>
                          </a:solidFill>
                          <a:effectLst/>
                          <a:latin typeface="Arial" panose="020B0604020202020204" pitchFamily="34" charset="0"/>
                        </a:rPr>
                        <a:t>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dirty="0">
                          <a:solidFill>
                            <a:srgbClr val="000000"/>
                          </a:solidFill>
                          <a:effectLst/>
                          <a:latin typeface="Arial" panose="020B0604020202020204" pitchFamily="34" charset="0"/>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0" i="0" u="none" strike="noStrike" dirty="0">
                          <a:solidFill>
                            <a:srgbClr val="000000"/>
                          </a:solidFill>
                          <a:effectLst/>
                          <a:latin typeface="Arial" panose="020B0604020202020204" pitchFamily="34" charset="0"/>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1" i="0" u="none" strike="noStrike" dirty="0">
                          <a:solidFill>
                            <a:srgbClr val="000000"/>
                          </a:solidFill>
                          <a:effectLst/>
                          <a:latin typeface="Arial" panose="020B0604020202020204" pitchFamily="34" charset="0"/>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293849"/>
                  </a:ext>
                </a:extLst>
              </a:tr>
              <a:tr h="374400">
                <a:tc>
                  <a:txBody>
                    <a:bodyPr/>
                    <a:lstStyle/>
                    <a:p>
                      <a:pPr algn="r" rtl="0" fontAlgn="ctr"/>
                      <a:r>
                        <a:rPr lang="de-DE" sz="900" b="0" i="0" u="none" strike="noStrike" dirty="0">
                          <a:solidFill>
                            <a:srgbClr val="000000"/>
                          </a:solidFill>
                          <a:effectLst/>
                          <a:latin typeface="+mn-lt"/>
                        </a:rPr>
                        <a:t>Übernahme von sozialer und wirt-</a:t>
                      </a:r>
                      <a:r>
                        <a:rPr lang="de-DE" sz="900" b="0" i="0" u="none" strike="noStrike" dirty="0" err="1">
                          <a:solidFill>
                            <a:srgbClr val="000000"/>
                          </a:solidFill>
                          <a:effectLst/>
                          <a:latin typeface="+mn-lt"/>
                        </a:rPr>
                        <a:t>schaftlicher</a:t>
                      </a:r>
                      <a:r>
                        <a:rPr lang="de-DE" sz="900" b="0" i="0" u="none" strike="noStrike" dirty="0">
                          <a:solidFill>
                            <a:srgbClr val="000000"/>
                          </a:solidFill>
                          <a:effectLst/>
                          <a:latin typeface="+mn-lt"/>
                        </a:rPr>
                        <a:t> Verantwortung insgesamt</a:t>
                      </a:r>
                    </a:p>
                  </a:txBody>
                  <a:tcPr marL="0" marR="1188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23 %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23 %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i="0" u="none" strike="noStrike">
                          <a:solidFill>
                            <a:srgbClr val="000000"/>
                          </a:solidFill>
                          <a:effectLst/>
                          <a:latin typeface="+mn-lt"/>
                        </a:rPr>
                        <a:t>22 %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21 %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24 %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i="0" u="none" strike="noStrike">
                          <a:solidFill>
                            <a:srgbClr val="000000"/>
                          </a:solidFill>
                          <a:effectLst/>
                          <a:latin typeface="+mn-lt"/>
                        </a:rPr>
                        <a:t>21 %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i="0" u="none" strike="noStrike">
                          <a:solidFill>
                            <a:srgbClr val="000000"/>
                          </a:solidFill>
                          <a:effectLst/>
                          <a:latin typeface="+mn-lt"/>
                        </a:rPr>
                        <a:t>10 %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10 %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13 %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i="0" u="none" strike="noStrike">
                          <a:solidFill>
                            <a:srgbClr val="000000"/>
                          </a:solidFill>
                          <a:effectLst/>
                          <a:latin typeface="+mn-lt"/>
                        </a:rPr>
                        <a:t>16 %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15 %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16 %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i="0" u="none" strike="noStrike" dirty="0">
                          <a:solidFill>
                            <a:srgbClr val="000000"/>
                          </a:solidFill>
                          <a:effectLst/>
                          <a:latin typeface="+mn-lt"/>
                        </a:rPr>
                        <a:t>17 %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412511276"/>
                  </a:ext>
                </a:extLst>
              </a:tr>
            </a:tbl>
          </a:graphicData>
        </a:graphic>
      </p:graphicFrame>
      <p:sp>
        <p:nvSpPr>
          <p:cNvPr id="3" name="Footer Placeholder 2">
            <a:extLst>
              <a:ext uri="{FF2B5EF4-FFF2-40B4-BE49-F238E27FC236}">
                <a16:creationId xmlns:a16="http://schemas.microsoft.com/office/drawing/2014/main" id="{A2675E49-0B86-1D29-646B-5A4F6B497850}"/>
              </a:ext>
            </a:extLst>
          </p:cNvPr>
          <p:cNvSpPr>
            <a:spLocks noGrp="1"/>
          </p:cNvSpPr>
          <p:nvPr>
            <p:ph type="ftr" sz="quarter" idx="3"/>
          </p:nvPr>
        </p:nvSpPr>
        <p:spPr/>
        <p:txBody>
          <a:bodyPr/>
          <a:lstStyle/>
          <a:p>
            <a:r>
              <a:rPr lang="en-US"/>
              <a:t>Juni 2025</a:t>
            </a:r>
          </a:p>
        </p:txBody>
      </p:sp>
      <p:grpSp>
        <p:nvGrpSpPr>
          <p:cNvPr id="6" name="Group 5">
            <a:extLst>
              <a:ext uri="{FF2B5EF4-FFF2-40B4-BE49-F238E27FC236}">
                <a16:creationId xmlns:a16="http://schemas.microsoft.com/office/drawing/2014/main" id="{2E7D4E48-9CED-7DF0-D15D-0B34A3714826}"/>
              </a:ext>
            </a:extLst>
          </p:cNvPr>
          <p:cNvGrpSpPr>
            <a:grpSpLocks noChangeAspect="1"/>
          </p:cNvGrpSpPr>
          <p:nvPr/>
        </p:nvGrpSpPr>
        <p:grpSpPr>
          <a:xfrm>
            <a:off x="11478027" y="0"/>
            <a:ext cx="324000" cy="324000"/>
            <a:chOff x="10872022" y="0"/>
            <a:chExt cx="403200" cy="403200"/>
          </a:xfrm>
        </p:grpSpPr>
        <p:sp>
          <p:nvSpPr>
            <p:cNvPr id="7" name="Rectangle 6">
              <a:hlinkClick r:id="" action="ppaction://hlinkshowjump?jump=nextslide"/>
              <a:extLst>
                <a:ext uri="{FF2B5EF4-FFF2-40B4-BE49-F238E27FC236}">
                  <a16:creationId xmlns:a16="http://schemas.microsoft.com/office/drawing/2014/main" id="{84EBC14E-4FF6-D538-9825-EB0B2A661E3C}"/>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descr="Down arrow">
              <a:hlinkClick r:id="" action="ppaction://hlinkshowjump?jump=nextslide"/>
              <a:extLst>
                <a:ext uri="{FF2B5EF4-FFF2-40B4-BE49-F238E27FC236}">
                  <a16:creationId xmlns:a16="http://schemas.microsoft.com/office/drawing/2014/main" id="{180CB8F9-FE86-B911-AF15-7601CD5594D7}"/>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53E98CF9-8923-62BC-0D77-0A2607BFA27E}"/>
              </a:ext>
            </a:extLst>
          </p:cNvPr>
          <p:cNvGrpSpPr>
            <a:grpSpLocks noChangeAspect="1"/>
          </p:cNvGrpSpPr>
          <p:nvPr/>
        </p:nvGrpSpPr>
        <p:grpSpPr>
          <a:xfrm>
            <a:off x="11084594" y="0"/>
            <a:ext cx="324000" cy="324000"/>
            <a:chOff x="10354522" y="0"/>
            <a:chExt cx="403200" cy="403200"/>
          </a:xfrm>
        </p:grpSpPr>
        <p:sp>
          <p:nvSpPr>
            <p:cNvPr id="10" name="Rectangle 9">
              <a:hlinkClick r:id="" action="ppaction://hlinkshowjump?jump=previousslide"/>
              <a:extLst>
                <a:ext uri="{FF2B5EF4-FFF2-40B4-BE49-F238E27FC236}">
                  <a16:creationId xmlns:a16="http://schemas.microsoft.com/office/drawing/2014/main" id="{01BD1527-36CC-7CC6-9054-62B4945547E7}"/>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1" name="Straight Arrow Connector 10" descr="Down arrow">
              <a:hlinkClick r:id="" action="ppaction://hlinkshowjump?jump=previousslide"/>
              <a:extLst>
                <a:ext uri="{FF2B5EF4-FFF2-40B4-BE49-F238E27FC236}">
                  <a16:creationId xmlns:a16="http://schemas.microsoft.com/office/drawing/2014/main" id="{99226175-A123-A68B-E284-8DC4D4F61F26}"/>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0A779FA0-16F7-EDD1-13D3-B509237180E8}"/>
              </a:ext>
            </a:extLst>
          </p:cNvPr>
          <p:cNvGrpSpPr/>
          <p:nvPr/>
        </p:nvGrpSpPr>
        <p:grpSpPr>
          <a:xfrm>
            <a:off x="10520652" y="0"/>
            <a:ext cx="324000" cy="323385"/>
            <a:chOff x="10520652" y="0"/>
            <a:chExt cx="324000" cy="323385"/>
          </a:xfrm>
        </p:grpSpPr>
        <p:sp>
          <p:nvSpPr>
            <p:cNvPr id="19" name="Google Shape;487;p76">
              <a:hlinkClick r:id="rId2" action="ppaction://hlinksldjump"/>
              <a:extLst>
                <a:ext uri="{FF2B5EF4-FFF2-40B4-BE49-F238E27FC236}">
                  <a16:creationId xmlns:a16="http://schemas.microsoft.com/office/drawing/2014/main" id="{B8EC6B43-A0A2-1983-FFE6-62861DAAF150}"/>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 name="Group 19">
              <a:extLst>
                <a:ext uri="{FF2B5EF4-FFF2-40B4-BE49-F238E27FC236}">
                  <a16:creationId xmlns:a16="http://schemas.microsoft.com/office/drawing/2014/main" id="{6E85B699-22B2-EB05-3B87-A02474961A20}"/>
                </a:ext>
              </a:extLst>
            </p:cNvPr>
            <p:cNvGrpSpPr/>
            <p:nvPr/>
          </p:nvGrpSpPr>
          <p:grpSpPr>
            <a:xfrm>
              <a:off x="10578492" y="81049"/>
              <a:ext cx="208319" cy="161287"/>
              <a:chOff x="10578492" y="81049"/>
              <a:chExt cx="208319" cy="161287"/>
            </a:xfrm>
          </p:grpSpPr>
          <p:sp>
            <p:nvSpPr>
              <p:cNvPr id="21" name="Google Shape;190;p3">
                <a:hlinkClick r:id="rId2" action="ppaction://hlinksldjump"/>
                <a:extLst>
                  <a:ext uri="{FF2B5EF4-FFF2-40B4-BE49-F238E27FC236}">
                    <a16:creationId xmlns:a16="http://schemas.microsoft.com/office/drawing/2014/main" id="{FDF21F4E-3828-4E7C-F511-7AB913CC69BA}"/>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2" name="Google Shape;191;p3">
                <a:hlinkClick r:id="rId2" action="ppaction://hlinksldjump"/>
                <a:extLst>
                  <a:ext uri="{FF2B5EF4-FFF2-40B4-BE49-F238E27FC236}">
                    <a16:creationId xmlns:a16="http://schemas.microsoft.com/office/drawing/2014/main" id="{6380C0A7-280E-2DB7-434D-4007094F63D5}"/>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3" name="Google Shape;192;p3">
                <a:hlinkClick r:id="rId2" action="ppaction://hlinksldjump"/>
                <a:extLst>
                  <a:ext uri="{FF2B5EF4-FFF2-40B4-BE49-F238E27FC236}">
                    <a16:creationId xmlns:a16="http://schemas.microsoft.com/office/drawing/2014/main" id="{C2B2385A-0F6F-7585-4232-931E1794EE0E}"/>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19582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C84C9-3052-F201-8F5C-4EBEF9AF4C64}"/>
            </a:ext>
          </a:extLst>
        </p:cNvPr>
        <p:cNvGrpSpPr/>
        <p:nvPr/>
      </p:nvGrpSpPr>
      <p:grpSpPr>
        <a:xfrm>
          <a:off x="0" y="0"/>
          <a:ext cx="0" cy="0"/>
          <a:chOff x="0" y="0"/>
          <a:chExt cx="0" cy="0"/>
        </a:xfrm>
      </p:grpSpPr>
      <p:graphicFrame>
        <p:nvGraphicFramePr>
          <p:cNvPr id="29" name="think-cell data - do not delete" hidden="1">
            <a:extLst>
              <a:ext uri="{FF2B5EF4-FFF2-40B4-BE49-F238E27FC236}">
                <a16:creationId xmlns:a16="http://schemas.microsoft.com/office/drawing/2014/main" id="{75528C98-0988-82DC-056F-0AEF293FC479}"/>
              </a:ext>
            </a:extLst>
          </p:cNvPr>
          <p:cNvGraphicFramePr>
            <a:graphicFrameLocks noChangeAspect="1"/>
          </p:cNvGraphicFramePr>
          <p:nvPr>
            <p:custDataLst>
              <p:tags r:id="rId1"/>
            </p:custDataLst>
            <p:extLst>
              <p:ext uri="{D42A27DB-BD31-4B8C-83A1-F6EECF244321}">
                <p14:modId xmlns:p14="http://schemas.microsoft.com/office/powerpoint/2010/main" val="1891776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9" name="think-cell data - do not delete" hidden="1">
                        <a:extLst>
                          <a:ext uri="{FF2B5EF4-FFF2-40B4-BE49-F238E27FC236}">
                            <a16:creationId xmlns:a16="http://schemas.microsoft.com/office/drawing/2014/main" id="{75528C98-0988-82DC-056F-0AEF293FC4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Content Placeholder 16">
            <a:extLst>
              <a:ext uri="{FF2B5EF4-FFF2-40B4-BE49-F238E27FC236}">
                <a16:creationId xmlns:a16="http://schemas.microsoft.com/office/drawing/2014/main" id="{F0DC1CDB-839B-B1C3-64CC-6954B13146C5}"/>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25" name="Rectangle 24">
            <a:extLst>
              <a:ext uri="{FF2B5EF4-FFF2-40B4-BE49-F238E27FC236}">
                <a16:creationId xmlns:a16="http://schemas.microsoft.com/office/drawing/2014/main" id="{C14B9204-E0F3-166C-B394-D33492177AA2}"/>
              </a:ext>
            </a:extLst>
          </p:cNvPr>
          <p:cNvSpPr/>
          <p:nvPr/>
        </p:nvSpPr>
        <p:spPr>
          <a:xfrm>
            <a:off x="4441448" y="4818423"/>
            <a:ext cx="7362000" cy="856800"/>
          </a:xfrm>
          <a:prstGeom prst="rect">
            <a:avLst/>
          </a:prstGeom>
          <a:solidFill>
            <a:srgbClr val="DFE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C1EB8C1-919F-F3A6-A4F7-8C316A3B6A59}"/>
              </a:ext>
            </a:extLst>
          </p:cNvPr>
          <p:cNvSpPr>
            <a:spLocks noGrp="1"/>
          </p:cNvSpPr>
          <p:nvPr>
            <p:ph type="title"/>
          </p:nvPr>
        </p:nvSpPr>
        <p:spPr>
          <a:xfrm>
            <a:off x="397667" y="402336"/>
            <a:ext cx="3729833" cy="900000"/>
          </a:xfrm>
        </p:spPr>
        <p:txBody>
          <a:bodyPr vert="horz"/>
          <a:lstStyle/>
          <a:p>
            <a:r>
              <a:rPr lang="de-DE"/>
              <a:t>Welcher Unter-</a:t>
            </a:r>
            <a:r>
              <a:rPr lang="de-DE" err="1"/>
              <a:t>nehmenstyp</a:t>
            </a:r>
            <a:r>
              <a:rPr lang="de-DE"/>
              <a:t> engagiert sich am stärksten?</a:t>
            </a:r>
          </a:p>
        </p:txBody>
      </p:sp>
      <p:sp>
        <p:nvSpPr>
          <p:cNvPr id="24" name="Title 4">
            <a:extLst>
              <a:ext uri="{FF2B5EF4-FFF2-40B4-BE49-F238E27FC236}">
                <a16:creationId xmlns:a16="http://schemas.microsoft.com/office/drawing/2014/main" id="{1B0923E7-3F5C-5D16-AA76-6E6C1224C4B4}"/>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Wahrnehmung der Unternehmenstypen</a:t>
            </a:r>
          </a:p>
        </p:txBody>
      </p:sp>
      <p:sp>
        <p:nvSpPr>
          <p:cNvPr id="28" name="Text Placeholder 2">
            <a:extLst>
              <a:ext uri="{FF2B5EF4-FFF2-40B4-BE49-F238E27FC236}">
                <a16:creationId xmlns:a16="http://schemas.microsoft.com/office/drawing/2014/main" id="{D7FB920D-B277-29EA-41DD-4284D909848A}"/>
              </a:ext>
            </a:extLst>
          </p:cNvPr>
          <p:cNvSpPr txBox="1">
            <a:spLocks/>
          </p:cNvSpPr>
          <p:nvPr/>
        </p:nvSpPr>
        <p:spPr>
          <a:xfrm>
            <a:off x="397668" y="1953896"/>
            <a:ext cx="3729832" cy="15779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Nachhaltigkeit/Umweltorientierung</a:t>
            </a:r>
          </a:p>
          <a:p>
            <a:pPr lvl="1">
              <a:lnSpc>
                <a:spcPct val="100000"/>
              </a:lnSpc>
            </a:pPr>
            <a:r>
              <a:rPr lang="de-DE"/>
              <a:t>Das Engagement von Familienunternehmen für Nachhaltigkeit und Umweltorientierung wird vor allem durch die Regionalität der Produkte und deren Erzeugung wahrgenommen.</a:t>
            </a:r>
          </a:p>
        </p:txBody>
      </p:sp>
      <p:sp>
        <p:nvSpPr>
          <p:cNvPr id="30" name="Text Placeholder 2">
            <a:extLst>
              <a:ext uri="{FF2B5EF4-FFF2-40B4-BE49-F238E27FC236}">
                <a16:creationId xmlns:a16="http://schemas.microsoft.com/office/drawing/2014/main" id="{303F62BA-CA92-67D3-C1AD-C3AC3AC12F18}"/>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7: Wie nehmen Sie die Nachhaltigkeit/Umwelt-orientierung der unterschiedlichen Unternehmenstypen wahr? Welcher Unternehmenstyp engagiert sich Ihrer Meinung nach in den folgenden Bereichen am stärksten? </a:t>
            </a:r>
          </a:p>
          <a:p>
            <a:pPr lvl="1">
              <a:lnSpc>
                <a:spcPct val="100000"/>
              </a:lnSpc>
            </a:pPr>
            <a:r>
              <a:rPr lang="de-DE" sz="1050"/>
              <a:t>Basis: alle Befragten, N = 2.000 </a:t>
            </a:r>
            <a:br>
              <a:rPr lang="de-DE" sz="1050"/>
            </a:br>
            <a:r>
              <a:rPr lang="de-DE" sz="1050"/>
              <a:t>(Einfachnennung, nicht dargestellt: ‘weiß nicht‘)</a:t>
            </a:r>
          </a:p>
        </p:txBody>
      </p:sp>
      <p:sp>
        <p:nvSpPr>
          <p:cNvPr id="33" name="Slide Number Placeholder 32">
            <a:extLst>
              <a:ext uri="{FF2B5EF4-FFF2-40B4-BE49-F238E27FC236}">
                <a16:creationId xmlns:a16="http://schemas.microsoft.com/office/drawing/2014/main" id="{B6FA8B36-CD2E-CE40-CD41-E4C9D071A162}"/>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19</a:t>
            </a:fld>
            <a:endParaRPr lang="en-US"/>
          </a:p>
        </p:txBody>
      </p:sp>
      <p:graphicFrame>
        <p:nvGraphicFramePr>
          <p:cNvPr id="35" name="Tabelle 18">
            <a:extLst>
              <a:ext uri="{FF2B5EF4-FFF2-40B4-BE49-F238E27FC236}">
                <a16:creationId xmlns:a16="http://schemas.microsoft.com/office/drawing/2014/main" id="{71FD2009-E349-40A2-0E7F-AF4D5DBB6A56}"/>
              </a:ext>
            </a:extLst>
          </p:cNvPr>
          <p:cNvGraphicFramePr>
            <a:graphicFrameLocks noGrp="1"/>
          </p:cNvGraphicFramePr>
          <p:nvPr/>
        </p:nvGraphicFramePr>
        <p:xfrm>
          <a:off x="6744259" y="917449"/>
          <a:ext cx="5065200" cy="436292"/>
        </p:xfrm>
        <a:graphic>
          <a:graphicData uri="http://schemas.openxmlformats.org/drawingml/2006/table">
            <a:tbl>
              <a:tblPr firstRow="1" bandRow="1">
                <a:tableStyleId>{5C22544A-7EE6-4342-B048-85BDC9FD1C3A}</a:tableStyleId>
              </a:tblPr>
              <a:tblGrid>
                <a:gridCol w="1022400">
                  <a:extLst>
                    <a:ext uri="{9D8B030D-6E8A-4147-A177-3AD203B41FA5}">
                      <a16:colId xmlns:a16="http://schemas.microsoft.com/office/drawing/2014/main" val="948198343"/>
                    </a:ext>
                  </a:extLst>
                </a:gridCol>
                <a:gridCol w="1022400">
                  <a:extLst>
                    <a:ext uri="{9D8B030D-6E8A-4147-A177-3AD203B41FA5}">
                      <a16:colId xmlns:a16="http://schemas.microsoft.com/office/drawing/2014/main" val="3667173628"/>
                    </a:ext>
                  </a:extLst>
                </a:gridCol>
                <a:gridCol w="1044000">
                  <a:extLst>
                    <a:ext uri="{9D8B030D-6E8A-4147-A177-3AD203B41FA5}">
                      <a16:colId xmlns:a16="http://schemas.microsoft.com/office/drawing/2014/main" val="3688408750"/>
                    </a:ext>
                  </a:extLst>
                </a:gridCol>
                <a:gridCol w="1022400">
                  <a:extLst>
                    <a:ext uri="{9D8B030D-6E8A-4147-A177-3AD203B41FA5}">
                      <a16:colId xmlns:a16="http://schemas.microsoft.com/office/drawing/2014/main" val="1709565079"/>
                    </a:ext>
                  </a:extLst>
                </a:gridCol>
                <a:gridCol w="954000">
                  <a:extLst>
                    <a:ext uri="{9D8B030D-6E8A-4147-A177-3AD203B41FA5}">
                      <a16:colId xmlns:a16="http://schemas.microsoft.com/office/drawing/2014/main" val="3334593354"/>
                    </a:ext>
                  </a:extLst>
                </a:gridCol>
              </a:tblGrid>
              <a:tr h="436292">
                <a:tc>
                  <a:txBody>
                    <a:bodyPr/>
                    <a:lstStyle/>
                    <a:p>
                      <a:pPr algn="l" fontAlgn="b"/>
                      <a:r>
                        <a:rPr lang="de-DE" sz="900" b="1" i="0" u="none" strike="noStrike">
                          <a:solidFill>
                            <a:srgbClr val="000000"/>
                          </a:solidFill>
                          <a:effectLst/>
                          <a:latin typeface="+mn-lt"/>
                        </a:rPr>
                        <a:t>Familien-unternehmen</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Konzerne</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Start-up Unternehmen</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Nichtregierungs-organisationen (NGO)</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öffentliche </a:t>
                      </a:r>
                      <a:br>
                        <a:rPr lang="de-DE" sz="900" b="1" i="0" u="none" strike="noStrike">
                          <a:solidFill>
                            <a:srgbClr val="000000"/>
                          </a:solidFill>
                          <a:effectLst/>
                          <a:latin typeface="+mn-lt"/>
                        </a:rPr>
                      </a:br>
                      <a:r>
                        <a:rPr lang="de-DE" sz="900" b="1" i="0" u="none" strike="noStrike">
                          <a:solidFill>
                            <a:srgbClr val="000000"/>
                          </a:solidFill>
                          <a:effectLst/>
                          <a:latin typeface="+mn-lt"/>
                        </a:rPr>
                        <a:t>Hand</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313984"/>
                  </a:ext>
                </a:extLst>
              </a:tr>
            </a:tbl>
          </a:graphicData>
        </a:graphic>
      </p:graphicFrame>
      <p:graphicFrame>
        <p:nvGraphicFramePr>
          <p:cNvPr id="4" name="GRAPH_01">
            <a:extLst>
              <a:ext uri="{FF2B5EF4-FFF2-40B4-BE49-F238E27FC236}">
                <a16:creationId xmlns:a16="http://schemas.microsoft.com/office/drawing/2014/main" id="{DAA62D87-4527-5563-0B35-4E7C50E65F2C}"/>
              </a:ext>
            </a:extLst>
          </p:cNvPr>
          <p:cNvGraphicFramePr/>
          <p:nvPr>
            <p:extLst>
              <p:ext uri="{D42A27DB-BD31-4B8C-83A1-F6EECF244321}">
                <p14:modId xmlns:p14="http://schemas.microsoft.com/office/powerpoint/2010/main" val="94655316"/>
              </p:ext>
            </p:extLst>
          </p:nvPr>
        </p:nvGraphicFramePr>
        <p:xfrm>
          <a:off x="6697566" y="1428750"/>
          <a:ext cx="972616" cy="42912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_02">
            <a:extLst>
              <a:ext uri="{FF2B5EF4-FFF2-40B4-BE49-F238E27FC236}">
                <a16:creationId xmlns:a16="http://schemas.microsoft.com/office/drawing/2014/main" id="{E4F0E28F-43B3-65C5-D734-B65608073654}"/>
              </a:ext>
            </a:extLst>
          </p:cNvPr>
          <p:cNvGraphicFramePr/>
          <p:nvPr>
            <p:extLst>
              <p:ext uri="{D42A27DB-BD31-4B8C-83A1-F6EECF244321}">
                <p14:modId xmlns:p14="http://schemas.microsoft.com/office/powerpoint/2010/main" val="4433458"/>
              </p:ext>
            </p:extLst>
          </p:nvPr>
        </p:nvGraphicFramePr>
        <p:xfrm>
          <a:off x="7730989" y="1428751"/>
          <a:ext cx="972616" cy="4291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APH_03">
            <a:extLst>
              <a:ext uri="{FF2B5EF4-FFF2-40B4-BE49-F238E27FC236}">
                <a16:creationId xmlns:a16="http://schemas.microsoft.com/office/drawing/2014/main" id="{75BA2337-C723-183A-6884-9F63D2EB5E0D}"/>
              </a:ext>
            </a:extLst>
          </p:cNvPr>
          <p:cNvGraphicFramePr/>
          <p:nvPr>
            <p:extLst>
              <p:ext uri="{D42A27DB-BD31-4B8C-83A1-F6EECF244321}">
                <p14:modId xmlns:p14="http://schemas.microsoft.com/office/powerpoint/2010/main" val="4489329"/>
              </p:ext>
            </p:extLst>
          </p:nvPr>
        </p:nvGraphicFramePr>
        <p:xfrm>
          <a:off x="8764412" y="1428751"/>
          <a:ext cx="972000" cy="4291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GRAPH_04">
            <a:extLst>
              <a:ext uri="{FF2B5EF4-FFF2-40B4-BE49-F238E27FC236}">
                <a16:creationId xmlns:a16="http://schemas.microsoft.com/office/drawing/2014/main" id="{176D2DB3-E5E8-D45A-34DA-67187804128E}"/>
              </a:ext>
            </a:extLst>
          </p:cNvPr>
          <p:cNvGraphicFramePr/>
          <p:nvPr>
            <p:extLst>
              <p:ext uri="{D42A27DB-BD31-4B8C-83A1-F6EECF244321}">
                <p14:modId xmlns:p14="http://schemas.microsoft.com/office/powerpoint/2010/main" val="3326217656"/>
              </p:ext>
            </p:extLst>
          </p:nvPr>
        </p:nvGraphicFramePr>
        <p:xfrm>
          <a:off x="9797219" y="1428751"/>
          <a:ext cx="972000" cy="4291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GRAPH_05">
            <a:extLst>
              <a:ext uri="{FF2B5EF4-FFF2-40B4-BE49-F238E27FC236}">
                <a16:creationId xmlns:a16="http://schemas.microsoft.com/office/drawing/2014/main" id="{F6ECF082-B193-8551-71D4-7CE9D478C1ED}"/>
              </a:ext>
            </a:extLst>
          </p:cNvPr>
          <p:cNvGraphicFramePr/>
          <p:nvPr>
            <p:extLst>
              <p:ext uri="{D42A27DB-BD31-4B8C-83A1-F6EECF244321}">
                <p14:modId xmlns:p14="http://schemas.microsoft.com/office/powerpoint/2010/main" val="3199596240"/>
              </p:ext>
            </p:extLst>
          </p:nvPr>
        </p:nvGraphicFramePr>
        <p:xfrm>
          <a:off x="10830027" y="1428751"/>
          <a:ext cx="972000" cy="4291200"/>
        </p:xfrm>
        <a:graphic>
          <a:graphicData uri="http://schemas.openxmlformats.org/drawingml/2006/chart">
            <c:chart xmlns:c="http://schemas.openxmlformats.org/drawingml/2006/chart" xmlns:r="http://schemas.openxmlformats.org/officeDocument/2006/relationships" r:id="rId9"/>
          </a:graphicData>
        </a:graphic>
      </p:graphicFrame>
      <p:sp>
        <p:nvSpPr>
          <p:cNvPr id="2" name="Footer Placeholder 1">
            <a:extLst>
              <a:ext uri="{FF2B5EF4-FFF2-40B4-BE49-F238E27FC236}">
                <a16:creationId xmlns:a16="http://schemas.microsoft.com/office/drawing/2014/main" id="{B506EBAB-0CCA-E33B-1344-86604703D50D}"/>
              </a:ext>
            </a:extLst>
          </p:cNvPr>
          <p:cNvSpPr>
            <a:spLocks noGrp="1"/>
          </p:cNvSpPr>
          <p:nvPr>
            <p:ph type="ftr" sz="quarter" idx="3"/>
          </p:nvPr>
        </p:nvSpPr>
        <p:spPr/>
        <p:txBody>
          <a:bodyPr/>
          <a:lstStyle/>
          <a:p>
            <a:r>
              <a:rPr lang="en-US"/>
              <a:t>Juni 2025</a:t>
            </a:r>
          </a:p>
        </p:txBody>
      </p:sp>
      <p:grpSp>
        <p:nvGrpSpPr>
          <p:cNvPr id="6" name="Group 5">
            <a:extLst>
              <a:ext uri="{FF2B5EF4-FFF2-40B4-BE49-F238E27FC236}">
                <a16:creationId xmlns:a16="http://schemas.microsoft.com/office/drawing/2014/main" id="{78763CEB-FF0D-5D25-E0CE-5FB01A7CD51E}"/>
              </a:ext>
            </a:extLst>
          </p:cNvPr>
          <p:cNvGrpSpPr>
            <a:grpSpLocks noChangeAspect="1"/>
          </p:cNvGrpSpPr>
          <p:nvPr/>
        </p:nvGrpSpPr>
        <p:grpSpPr>
          <a:xfrm>
            <a:off x="11478027" y="0"/>
            <a:ext cx="324000" cy="324000"/>
            <a:chOff x="10872022" y="0"/>
            <a:chExt cx="403200" cy="403200"/>
          </a:xfrm>
        </p:grpSpPr>
        <p:sp>
          <p:nvSpPr>
            <p:cNvPr id="7" name="Rectangle 6">
              <a:hlinkClick r:id="" action="ppaction://hlinkshowjump?jump=nextslide"/>
              <a:extLst>
                <a:ext uri="{FF2B5EF4-FFF2-40B4-BE49-F238E27FC236}">
                  <a16:creationId xmlns:a16="http://schemas.microsoft.com/office/drawing/2014/main" id="{537A808B-B2EE-C271-5365-94D900E21B1C}"/>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descr="Down arrow">
              <a:hlinkClick r:id="" action="ppaction://hlinkshowjump?jump=nextslide"/>
              <a:extLst>
                <a:ext uri="{FF2B5EF4-FFF2-40B4-BE49-F238E27FC236}">
                  <a16:creationId xmlns:a16="http://schemas.microsoft.com/office/drawing/2014/main" id="{D6B1CF82-AE5F-8CE7-5C22-1D155FB62C19}"/>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FC27D2B3-7B28-97E2-BB3D-3A2848C9C01C}"/>
              </a:ext>
            </a:extLst>
          </p:cNvPr>
          <p:cNvGrpSpPr>
            <a:grpSpLocks noChangeAspect="1"/>
          </p:cNvGrpSpPr>
          <p:nvPr/>
        </p:nvGrpSpPr>
        <p:grpSpPr>
          <a:xfrm>
            <a:off x="11084594" y="0"/>
            <a:ext cx="324000" cy="324000"/>
            <a:chOff x="10354522" y="0"/>
            <a:chExt cx="403200" cy="403200"/>
          </a:xfrm>
        </p:grpSpPr>
        <p:sp>
          <p:nvSpPr>
            <p:cNvPr id="10" name="Rectangle 9">
              <a:hlinkClick r:id="" action="ppaction://hlinkshowjump?jump=previousslide"/>
              <a:extLst>
                <a:ext uri="{FF2B5EF4-FFF2-40B4-BE49-F238E27FC236}">
                  <a16:creationId xmlns:a16="http://schemas.microsoft.com/office/drawing/2014/main" id="{A6ADA00F-0B71-A0E3-609A-A2AF3F4040BC}"/>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5" name="Straight Arrow Connector 14" descr="Down arrow">
              <a:hlinkClick r:id="" action="ppaction://hlinkshowjump?jump=previousslide"/>
              <a:extLst>
                <a:ext uri="{FF2B5EF4-FFF2-40B4-BE49-F238E27FC236}">
                  <a16:creationId xmlns:a16="http://schemas.microsoft.com/office/drawing/2014/main" id="{D8595FEF-94B4-21F5-C3F1-B984CB927FC1}"/>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aphicFrame>
        <p:nvGraphicFramePr>
          <p:cNvPr id="23" name="Tabelle 1">
            <a:extLst>
              <a:ext uri="{FF2B5EF4-FFF2-40B4-BE49-F238E27FC236}">
                <a16:creationId xmlns:a16="http://schemas.microsoft.com/office/drawing/2014/main" id="{C08E0457-33D1-E7D9-9D44-ABAC48ACA014}"/>
              </a:ext>
            </a:extLst>
          </p:cNvPr>
          <p:cNvGraphicFramePr>
            <a:graphicFrameLocks noGrp="1"/>
          </p:cNvGraphicFramePr>
          <p:nvPr>
            <p:extLst>
              <p:ext uri="{D42A27DB-BD31-4B8C-83A1-F6EECF244321}">
                <p14:modId xmlns:p14="http://schemas.microsoft.com/office/powerpoint/2010/main" val="3732769112"/>
              </p:ext>
            </p:extLst>
          </p:nvPr>
        </p:nvGraphicFramePr>
        <p:xfrm>
          <a:off x="4405588" y="879351"/>
          <a:ext cx="2124000" cy="4792307"/>
        </p:xfrm>
        <a:graphic>
          <a:graphicData uri="http://schemas.openxmlformats.org/drawingml/2006/table">
            <a:tbl>
              <a:tblPr>
                <a:tableStyleId>{5C22544A-7EE6-4342-B048-85BDC9FD1C3A}</a:tableStyleId>
              </a:tblPr>
              <a:tblGrid>
                <a:gridCol w="2124000">
                  <a:extLst>
                    <a:ext uri="{9D8B030D-6E8A-4147-A177-3AD203B41FA5}">
                      <a16:colId xmlns:a16="http://schemas.microsoft.com/office/drawing/2014/main" val="385143426"/>
                    </a:ext>
                  </a:extLst>
                </a:gridCol>
              </a:tblGrid>
              <a:tr h="418787">
                <a:tc>
                  <a:txBody>
                    <a:bodyPr/>
                    <a:lstStyle/>
                    <a:p>
                      <a:pPr algn="ctr" fontAlgn="ctr"/>
                      <a:endParaRPr lang="de-DE" sz="800" b="0" i="0" u="none" strike="noStrike">
                        <a:solidFill>
                          <a:srgbClr val="000000"/>
                        </a:solidFill>
                        <a:effectLst/>
                        <a:latin typeface="Arial" panose="020B0604020202020204" pitchFamily="34" charset="0"/>
                      </a:endParaRPr>
                    </a:p>
                  </a:txBody>
                  <a:tcPr marL="18000" marR="72000" marT="10800" marB="1080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1351257"/>
                  </a:ext>
                </a:extLst>
              </a:tr>
              <a:tr h="139385">
                <a:tc>
                  <a:txBody>
                    <a:bodyPr/>
                    <a:lstStyle/>
                    <a:p>
                      <a:pPr algn="r" rtl="0" fontAlgn="ctr"/>
                      <a:endParaRPr lang="de-DE" sz="800" b="0" i="0" u="none" strike="noStrike">
                        <a:solidFill>
                          <a:srgbClr val="000000"/>
                        </a:solidFill>
                        <a:effectLst/>
                        <a:latin typeface="Arial" panose="020B0604020202020204" pitchFamily="34" charset="0"/>
                      </a:endParaRPr>
                    </a:p>
                  </a:txBody>
                  <a:tcPr marL="18000" marR="72000" marT="10800" marB="108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3156610"/>
                  </a:ext>
                </a:extLst>
              </a:tr>
              <a:tr h="846000">
                <a:tc>
                  <a:txBody>
                    <a:bodyPr/>
                    <a:lstStyle/>
                    <a:p>
                      <a:pPr algn="r" fontAlgn="ctr"/>
                      <a:r>
                        <a:rPr lang="de-DE" sz="900" b="0" i="0" u="none" strike="noStrike" dirty="0">
                          <a:solidFill>
                            <a:srgbClr val="000000"/>
                          </a:solidFill>
                          <a:effectLst/>
                          <a:latin typeface="+mn-lt"/>
                        </a:rPr>
                        <a:t>Regionalität der Produkte und Erzeugung</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871099"/>
                  </a:ext>
                </a:extLst>
              </a:tr>
              <a:tr h="846000">
                <a:tc>
                  <a:txBody>
                    <a:bodyPr/>
                    <a:lstStyle/>
                    <a:p>
                      <a:pPr algn="r" fontAlgn="ctr"/>
                      <a:r>
                        <a:rPr lang="de-DE" sz="900" b="0" i="0" u="none" strike="noStrike">
                          <a:solidFill>
                            <a:srgbClr val="000000"/>
                          </a:solidFill>
                          <a:effectLst/>
                          <a:latin typeface="+mn-lt"/>
                        </a:rPr>
                        <a:t>nachhaltiges Wirtschaften, d.h. Ressourcen schonen, langlebige Produkte herstellen/nutzen etc.</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25149"/>
                  </a:ext>
                </a:extLst>
              </a:tr>
              <a:tr h="846000">
                <a:tc>
                  <a:txBody>
                    <a:bodyPr/>
                    <a:lstStyle/>
                    <a:p>
                      <a:pPr algn="r" fontAlgn="ctr"/>
                      <a:r>
                        <a:rPr lang="de-DE" sz="900" b="0" i="0" u="none" strike="noStrike">
                          <a:solidFill>
                            <a:srgbClr val="000000"/>
                          </a:solidFill>
                          <a:effectLst/>
                          <a:latin typeface="+mn-lt"/>
                        </a:rPr>
                        <a:t>nachhaltige Produktionsbedingungen auch bei Zulieferern</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883147"/>
                  </a:ext>
                </a:extLst>
              </a:tr>
              <a:tr h="846000">
                <a:tc>
                  <a:txBody>
                    <a:bodyPr/>
                    <a:lstStyle/>
                    <a:p>
                      <a:pPr algn="r" fontAlgn="ctr"/>
                      <a:r>
                        <a:rPr lang="de-DE" sz="900" b="0" i="0" u="none" strike="noStrike">
                          <a:solidFill>
                            <a:srgbClr val="000000"/>
                          </a:solidFill>
                          <a:effectLst/>
                          <a:latin typeface="+mn-lt"/>
                        </a:rPr>
                        <a:t>Umweltschutz</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867234"/>
                  </a:ext>
                </a:extLst>
              </a:tr>
              <a:tr h="846000">
                <a:tc>
                  <a:txBody>
                    <a:bodyPr/>
                    <a:lstStyle/>
                    <a:p>
                      <a:pPr algn="r" fontAlgn="ctr"/>
                      <a:r>
                        <a:rPr lang="de-DE" sz="900" b="0" i="0" u="none" strike="noStrike" dirty="0">
                          <a:solidFill>
                            <a:srgbClr val="000000"/>
                          </a:solidFill>
                          <a:effectLst/>
                          <a:latin typeface="+mn-lt"/>
                        </a:rPr>
                        <a:t>Übernahme von ökologischer Verantwortung insgesamt</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060840"/>
                  </a:ext>
                </a:extLst>
              </a:tr>
            </a:tbl>
          </a:graphicData>
        </a:graphic>
      </p:graphicFrame>
      <p:grpSp>
        <p:nvGrpSpPr>
          <p:cNvPr id="3" name="Group 2">
            <a:extLst>
              <a:ext uri="{FF2B5EF4-FFF2-40B4-BE49-F238E27FC236}">
                <a16:creationId xmlns:a16="http://schemas.microsoft.com/office/drawing/2014/main" id="{A179E7AF-372A-DF02-CF18-63F27932DB82}"/>
              </a:ext>
            </a:extLst>
          </p:cNvPr>
          <p:cNvGrpSpPr/>
          <p:nvPr/>
        </p:nvGrpSpPr>
        <p:grpSpPr>
          <a:xfrm>
            <a:off x="10520652" y="0"/>
            <a:ext cx="324000" cy="323385"/>
            <a:chOff x="10520652" y="0"/>
            <a:chExt cx="324000" cy="323385"/>
          </a:xfrm>
        </p:grpSpPr>
        <p:sp>
          <p:nvSpPr>
            <p:cNvPr id="17" name="Google Shape;487;p76">
              <a:hlinkClick r:id="rId10" action="ppaction://hlinksldjump"/>
              <a:extLst>
                <a:ext uri="{FF2B5EF4-FFF2-40B4-BE49-F238E27FC236}">
                  <a16:creationId xmlns:a16="http://schemas.microsoft.com/office/drawing/2014/main" id="{ACE20E7E-AE64-2A50-CD2A-81540EC27C63}"/>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6" name="Group 25">
              <a:extLst>
                <a:ext uri="{FF2B5EF4-FFF2-40B4-BE49-F238E27FC236}">
                  <a16:creationId xmlns:a16="http://schemas.microsoft.com/office/drawing/2014/main" id="{F44B5D4F-A316-7972-B884-DDCC5EA5BD7B}"/>
                </a:ext>
              </a:extLst>
            </p:cNvPr>
            <p:cNvGrpSpPr/>
            <p:nvPr/>
          </p:nvGrpSpPr>
          <p:grpSpPr>
            <a:xfrm>
              <a:off x="10578492" y="81049"/>
              <a:ext cx="208319" cy="161287"/>
              <a:chOff x="10578492" y="81049"/>
              <a:chExt cx="208319" cy="161287"/>
            </a:xfrm>
          </p:grpSpPr>
          <p:sp>
            <p:nvSpPr>
              <p:cNvPr id="31" name="Google Shape;190;p3">
                <a:hlinkClick r:id="rId10" action="ppaction://hlinksldjump"/>
                <a:extLst>
                  <a:ext uri="{FF2B5EF4-FFF2-40B4-BE49-F238E27FC236}">
                    <a16:creationId xmlns:a16="http://schemas.microsoft.com/office/drawing/2014/main" id="{44EAC128-6E61-BE85-91BF-EEC829038B7F}"/>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2" name="Google Shape;191;p3">
                <a:hlinkClick r:id="rId10" action="ppaction://hlinksldjump"/>
                <a:extLst>
                  <a:ext uri="{FF2B5EF4-FFF2-40B4-BE49-F238E27FC236}">
                    <a16:creationId xmlns:a16="http://schemas.microsoft.com/office/drawing/2014/main" id="{8810C8DD-7875-2018-19DC-435D24C488EE}"/>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4" name="Google Shape;192;p3">
                <a:hlinkClick r:id="rId10" action="ppaction://hlinksldjump"/>
                <a:extLst>
                  <a:ext uri="{FF2B5EF4-FFF2-40B4-BE49-F238E27FC236}">
                    <a16:creationId xmlns:a16="http://schemas.microsoft.com/office/drawing/2014/main" id="{F87A422D-0276-E364-822D-6A252B910901}"/>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123281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AA55C-F592-EA5A-7CAB-57D42973D1F5}"/>
            </a:ext>
          </a:extLst>
        </p:cNvPr>
        <p:cNvGrpSpPr/>
        <p:nvPr/>
      </p:nvGrpSpPr>
      <p:grpSpPr>
        <a:xfrm>
          <a:off x="0" y="0"/>
          <a:ext cx="0" cy="0"/>
          <a:chOff x="0" y="0"/>
          <a:chExt cx="0" cy="0"/>
        </a:xfrm>
      </p:grpSpPr>
      <p:sp>
        <p:nvSpPr>
          <p:cNvPr id="8" name="Content Placeholder 16">
            <a:extLst>
              <a:ext uri="{FF2B5EF4-FFF2-40B4-BE49-F238E27FC236}">
                <a16:creationId xmlns:a16="http://schemas.microsoft.com/office/drawing/2014/main" id="{E087655B-65FD-FE52-5570-F0EF0458EB4A}"/>
              </a:ext>
            </a:extLst>
          </p:cNvPr>
          <p:cNvSpPr txBox="1">
            <a:spLocks/>
          </p:cNvSpPr>
          <p:nvPr/>
        </p:nvSpPr>
        <p:spPr>
          <a:xfrm>
            <a:off x="-1" y="0"/>
            <a:ext cx="5086351" cy="6858000"/>
          </a:xfrm>
          <a:prstGeom prst="rect">
            <a:avLst/>
          </a:prstGeom>
          <a:solidFill>
            <a:srgbClr val="FFE8D4"/>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5" name="Title 4">
            <a:extLst>
              <a:ext uri="{FF2B5EF4-FFF2-40B4-BE49-F238E27FC236}">
                <a16:creationId xmlns:a16="http://schemas.microsoft.com/office/drawing/2014/main" id="{5BA90557-ED85-DAEB-38E0-7DA0F047916B}"/>
              </a:ext>
            </a:extLst>
          </p:cNvPr>
          <p:cNvSpPr>
            <a:spLocks noGrp="1"/>
          </p:cNvSpPr>
          <p:nvPr>
            <p:ph type="title"/>
          </p:nvPr>
        </p:nvSpPr>
        <p:spPr>
          <a:xfrm>
            <a:off x="418067" y="682254"/>
            <a:ext cx="3744000" cy="1764306"/>
          </a:xfrm>
        </p:spPr>
        <p:txBody>
          <a:bodyPr/>
          <a:lstStyle/>
          <a:p>
            <a:r>
              <a:rPr lang="de-DE" sz="4400" noProof="0"/>
              <a:t>Image von Familien-</a:t>
            </a:r>
            <a:br>
              <a:rPr lang="de-DE" sz="4400" noProof="0"/>
            </a:br>
            <a:r>
              <a:rPr lang="de-DE" sz="4400" noProof="0"/>
              <a:t>unternehmen</a:t>
            </a:r>
          </a:p>
        </p:txBody>
      </p:sp>
      <p:sp>
        <p:nvSpPr>
          <p:cNvPr id="10" name="Title 4">
            <a:extLst>
              <a:ext uri="{FF2B5EF4-FFF2-40B4-BE49-F238E27FC236}">
                <a16:creationId xmlns:a16="http://schemas.microsoft.com/office/drawing/2014/main" id="{07940B58-556E-CF85-DEA2-5F57C5B70CCF}"/>
              </a:ext>
            </a:extLst>
          </p:cNvPr>
          <p:cNvSpPr txBox="1">
            <a:spLocks/>
          </p:cNvSpPr>
          <p:nvPr/>
        </p:nvSpPr>
        <p:spPr>
          <a:xfrm>
            <a:off x="418067" y="2645536"/>
            <a:ext cx="3744000" cy="138420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2000" noProof="0">
                <a:solidFill>
                  <a:schemeClr val="tx2"/>
                </a:solidFill>
                <a:latin typeface="+mn-lt"/>
              </a:rPr>
              <a:t>2025</a:t>
            </a:r>
          </a:p>
        </p:txBody>
      </p:sp>
      <p:sp>
        <p:nvSpPr>
          <p:cNvPr id="11" name="TextBox 10">
            <a:extLst>
              <a:ext uri="{FF2B5EF4-FFF2-40B4-BE49-F238E27FC236}">
                <a16:creationId xmlns:a16="http://schemas.microsoft.com/office/drawing/2014/main" id="{4D155C3C-103B-DD4D-5BA3-2B0BE23F2B4A}"/>
              </a:ext>
            </a:extLst>
          </p:cNvPr>
          <p:cNvSpPr txBox="1"/>
          <p:nvPr/>
        </p:nvSpPr>
        <p:spPr>
          <a:xfrm>
            <a:off x="394728" y="6497441"/>
            <a:ext cx="431483" cy="161583"/>
          </a:xfrm>
          <a:prstGeom prst="rect">
            <a:avLst/>
          </a:prstGeom>
          <a:noFill/>
        </p:spPr>
        <p:txBody>
          <a:bodyPr wrap="square" lIns="0" tIns="0" rIns="0" bIns="0" rtlCol="0">
            <a:spAutoFit/>
          </a:bodyPr>
          <a:lstStyle/>
          <a:p>
            <a:pPr algn="l"/>
            <a:r>
              <a:rPr lang="de-DE" sz="1050" b="1" noProof="0">
                <a:solidFill>
                  <a:schemeClr val="tx1"/>
                </a:solidFill>
              </a:rPr>
              <a:t>PwC</a:t>
            </a:r>
          </a:p>
        </p:txBody>
      </p:sp>
      <p:sp>
        <p:nvSpPr>
          <p:cNvPr id="13" name="Title 4">
            <a:extLst>
              <a:ext uri="{FF2B5EF4-FFF2-40B4-BE49-F238E27FC236}">
                <a16:creationId xmlns:a16="http://schemas.microsoft.com/office/drawing/2014/main" id="{5680E777-64C3-BD8E-6FC3-2195941DF13A}"/>
              </a:ext>
            </a:extLst>
          </p:cNvPr>
          <p:cNvSpPr txBox="1">
            <a:spLocks/>
          </p:cNvSpPr>
          <p:nvPr/>
        </p:nvSpPr>
        <p:spPr>
          <a:xfrm>
            <a:off x="6160914" y="1331967"/>
            <a:ext cx="4580770" cy="43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2000"/>
              <a:t>Zusammenfassung</a:t>
            </a:r>
          </a:p>
        </p:txBody>
      </p:sp>
      <p:cxnSp>
        <p:nvCxnSpPr>
          <p:cNvPr id="17" name="Straight Arrow Connector 16" descr="Down arrow">
            <a:extLst>
              <a:ext uri="{FF2B5EF4-FFF2-40B4-BE49-F238E27FC236}">
                <a16:creationId xmlns:a16="http://schemas.microsoft.com/office/drawing/2014/main" id="{B3957F17-E9A0-2DB8-C56F-D7C4DCBF760E}"/>
              </a:ext>
            </a:extLst>
          </p:cNvPr>
          <p:cNvCxnSpPr>
            <a:cxnSpLocks/>
          </p:cNvCxnSpPr>
          <p:nvPr/>
        </p:nvCxnSpPr>
        <p:spPr>
          <a:xfrm rot="16200000" flipV="1">
            <a:off x="11675475" y="1421967"/>
            <a:ext cx="0" cy="252000"/>
          </a:xfrm>
          <a:prstGeom prst="straightConnector1">
            <a:avLst/>
          </a:prstGeom>
          <a:ln w="2540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sp>
        <p:nvSpPr>
          <p:cNvPr id="15" name="Title 4">
            <a:extLst>
              <a:ext uri="{FF2B5EF4-FFF2-40B4-BE49-F238E27FC236}">
                <a16:creationId xmlns:a16="http://schemas.microsoft.com/office/drawing/2014/main" id="{57FD3635-D868-F9C8-CBB7-41F423A6A54C}"/>
              </a:ext>
            </a:extLst>
          </p:cNvPr>
          <p:cNvSpPr txBox="1">
            <a:spLocks/>
          </p:cNvSpPr>
          <p:nvPr/>
        </p:nvSpPr>
        <p:spPr>
          <a:xfrm>
            <a:off x="6160914" y="4787424"/>
            <a:ext cx="3744000" cy="43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2000"/>
              <a:t>Über die Studie</a:t>
            </a:r>
          </a:p>
        </p:txBody>
      </p:sp>
      <p:cxnSp>
        <p:nvCxnSpPr>
          <p:cNvPr id="19" name="Straight Arrow Connector 18" descr="Down arrow">
            <a:extLst>
              <a:ext uri="{FF2B5EF4-FFF2-40B4-BE49-F238E27FC236}">
                <a16:creationId xmlns:a16="http://schemas.microsoft.com/office/drawing/2014/main" id="{B6989E2B-99B3-327D-D8B7-1DF8748B9CB0}"/>
              </a:ext>
            </a:extLst>
          </p:cNvPr>
          <p:cNvCxnSpPr>
            <a:cxnSpLocks/>
          </p:cNvCxnSpPr>
          <p:nvPr/>
        </p:nvCxnSpPr>
        <p:spPr>
          <a:xfrm rot="16200000" flipV="1">
            <a:off x="11675475" y="4877424"/>
            <a:ext cx="0" cy="252000"/>
          </a:xfrm>
          <a:prstGeom prst="straightConnector1">
            <a:avLst/>
          </a:prstGeom>
          <a:ln w="2540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sp>
        <p:nvSpPr>
          <p:cNvPr id="16" name="Title 4">
            <a:extLst>
              <a:ext uri="{FF2B5EF4-FFF2-40B4-BE49-F238E27FC236}">
                <a16:creationId xmlns:a16="http://schemas.microsoft.com/office/drawing/2014/main" id="{2332705C-5AF1-DBC6-B1AA-81FB728FBB3C}"/>
              </a:ext>
            </a:extLst>
          </p:cNvPr>
          <p:cNvSpPr txBox="1">
            <a:spLocks/>
          </p:cNvSpPr>
          <p:nvPr/>
        </p:nvSpPr>
        <p:spPr>
          <a:xfrm>
            <a:off x="6160914" y="5525944"/>
            <a:ext cx="3744000" cy="43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2000"/>
              <a:t>Ansprechpartnerin</a:t>
            </a:r>
          </a:p>
        </p:txBody>
      </p:sp>
      <p:cxnSp>
        <p:nvCxnSpPr>
          <p:cNvPr id="20" name="Straight Arrow Connector 19" descr="Down arrow">
            <a:extLst>
              <a:ext uri="{FF2B5EF4-FFF2-40B4-BE49-F238E27FC236}">
                <a16:creationId xmlns:a16="http://schemas.microsoft.com/office/drawing/2014/main" id="{752D7748-DBC9-2776-DAC2-384BA159E95E}"/>
              </a:ext>
            </a:extLst>
          </p:cNvPr>
          <p:cNvCxnSpPr>
            <a:cxnSpLocks/>
          </p:cNvCxnSpPr>
          <p:nvPr/>
        </p:nvCxnSpPr>
        <p:spPr>
          <a:xfrm rot="16200000" flipV="1">
            <a:off x="11675475" y="5615945"/>
            <a:ext cx="0" cy="252000"/>
          </a:xfrm>
          <a:prstGeom prst="straightConnector1">
            <a:avLst/>
          </a:prstGeom>
          <a:ln w="2540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sp>
        <p:nvSpPr>
          <p:cNvPr id="14" name="Title 4">
            <a:extLst>
              <a:ext uri="{FF2B5EF4-FFF2-40B4-BE49-F238E27FC236}">
                <a16:creationId xmlns:a16="http://schemas.microsoft.com/office/drawing/2014/main" id="{9F5992B7-DF99-6BE0-B907-8F0C03793979}"/>
              </a:ext>
            </a:extLst>
          </p:cNvPr>
          <p:cNvSpPr txBox="1">
            <a:spLocks/>
          </p:cNvSpPr>
          <p:nvPr/>
        </p:nvSpPr>
        <p:spPr>
          <a:xfrm>
            <a:off x="6160914" y="2070487"/>
            <a:ext cx="4580771" cy="43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2000"/>
              <a:t>Ergebnisse</a:t>
            </a:r>
          </a:p>
        </p:txBody>
      </p:sp>
      <p:cxnSp>
        <p:nvCxnSpPr>
          <p:cNvPr id="18" name="Straight Arrow Connector 17" descr="Down arrow">
            <a:extLst>
              <a:ext uri="{FF2B5EF4-FFF2-40B4-BE49-F238E27FC236}">
                <a16:creationId xmlns:a16="http://schemas.microsoft.com/office/drawing/2014/main" id="{076948BC-CA53-9B34-3899-DEB7CBE5C709}"/>
              </a:ext>
            </a:extLst>
          </p:cNvPr>
          <p:cNvCxnSpPr>
            <a:cxnSpLocks/>
          </p:cNvCxnSpPr>
          <p:nvPr/>
        </p:nvCxnSpPr>
        <p:spPr>
          <a:xfrm rot="16200000" flipV="1">
            <a:off x="11675475" y="2560964"/>
            <a:ext cx="0" cy="252000"/>
          </a:xfrm>
          <a:prstGeom prst="straightConnector1">
            <a:avLst/>
          </a:prstGeom>
          <a:ln w="2540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sp>
        <p:nvSpPr>
          <p:cNvPr id="21" name="Title 4">
            <a:extLst>
              <a:ext uri="{FF2B5EF4-FFF2-40B4-BE49-F238E27FC236}">
                <a16:creationId xmlns:a16="http://schemas.microsoft.com/office/drawing/2014/main" id="{28C66EE8-4151-96AE-E6C2-17EA3403F729}"/>
              </a:ext>
            </a:extLst>
          </p:cNvPr>
          <p:cNvSpPr txBox="1">
            <a:spLocks/>
          </p:cNvSpPr>
          <p:nvPr/>
        </p:nvSpPr>
        <p:spPr>
          <a:xfrm>
            <a:off x="6160914" y="2506964"/>
            <a:ext cx="4580771" cy="36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600"/>
              <a:t>Unternehmenstypen als Arbeitgeber</a:t>
            </a:r>
          </a:p>
        </p:txBody>
      </p:sp>
      <p:sp>
        <p:nvSpPr>
          <p:cNvPr id="22" name="Title 4">
            <a:extLst>
              <a:ext uri="{FF2B5EF4-FFF2-40B4-BE49-F238E27FC236}">
                <a16:creationId xmlns:a16="http://schemas.microsoft.com/office/drawing/2014/main" id="{91F8BDF0-F5A8-DF6A-8888-5C15264765BC}"/>
              </a:ext>
            </a:extLst>
          </p:cNvPr>
          <p:cNvSpPr txBox="1">
            <a:spLocks/>
          </p:cNvSpPr>
          <p:nvPr/>
        </p:nvSpPr>
        <p:spPr>
          <a:xfrm>
            <a:off x="6160914" y="2923949"/>
            <a:ext cx="4580771" cy="36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600"/>
              <a:t>Wahrnehmung der Unternehmenstypen</a:t>
            </a:r>
          </a:p>
        </p:txBody>
      </p:sp>
      <p:cxnSp>
        <p:nvCxnSpPr>
          <p:cNvPr id="24" name="Straight Arrow Connector 23" descr="Down arrow">
            <a:extLst>
              <a:ext uri="{FF2B5EF4-FFF2-40B4-BE49-F238E27FC236}">
                <a16:creationId xmlns:a16="http://schemas.microsoft.com/office/drawing/2014/main" id="{35AB2CAC-3706-6A13-F826-995591939362}"/>
              </a:ext>
            </a:extLst>
          </p:cNvPr>
          <p:cNvCxnSpPr>
            <a:cxnSpLocks/>
          </p:cNvCxnSpPr>
          <p:nvPr/>
        </p:nvCxnSpPr>
        <p:spPr>
          <a:xfrm rot="16200000" flipV="1">
            <a:off x="11675475" y="2977949"/>
            <a:ext cx="0" cy="252000"/>
          </a:xfrm>
          <a:prstGeom prst="straightConnector1">
            <a:avLst/>
          </a:prstGeom>
          <a:ln w="2540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sp>
        <p:nvSpPr>
          <p:cNvPr id="23" name="Title 4">
            <a:extLst>
              <a:ext uri="{FF2B5EF4-FFF2-40B4-BE49-F238E27FC236}">
                <a16:creationId xmlns:a16="http://schemas.microsoft.com/office/drawing/2014/main" id="{EB074B34-B9C4-26D9-DEA7-D33136B32044}"/>
              </a:ext>
            </a:extLst>
          </p:cNvPr>
          <p:cNvSpPr txBox="1">
            <a:spLocks/>
          </p:cNvSpPr>
          <p:nvPr/>
        </p:nvSpPr>
        <p:spPr>
          <a:xfrm>
            <a:off x="6160914" y="3340934"/>
            <a:ext cx="4580771" cy="36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600"/>
              <a:t>Wahrnehmung von Familienunternehmen</a:t>
            </a:r>
          </a:p>
        </p:txBody>
      </p:sp>
      <p:cxnSp>
        <p:nvCxnSpPr>
          <p:cNvPr id="25" name="Straight Arrow Connector 24" descr="Down arrow">
            <a:extLst>
              <a:ext uri="{FF2B5EF4-FFF2-40B4-BE49-F238E27FC236}">
                <a16:creationId xmlns:a16="http://schemas.microsoft.com/office/drawing/2014/main" id="{51045C4E-2DD8-4DE8-9A38-799AF89E7939}"/>
              </a:ext>
            </a:extLst>
          </p:cNvPr>
          <p:cNvCxnSpPr>
            <a:cxnSpLocks/>
          </p:cNvCxnSpPr>
          <p:nvPr/>
        </p:nvCxnSpPr>
        <p:spPr>
          <a:xfrm rot="16200000" flipV="1">
            <a:off x="11675475" y="3394934"/>
            <a:ext cx="0" cy="252000"/>
          </a:xfrm>
          <a:prstGeom prst="straightConnector1">
            <a:avLst/>
          </a:prstGeom>
          <a:ln w="2540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sp>
        <p:nvSpPr>
          <p:cNvPr id="26" name="Title 4">
            <a:extLst>
              <a:ext uri="{FF2B5EF4-FFF2-40B4-BE49-F238E27FC236}">
                <a16:creationId xmlns:a16="http://schemas.microsoft.com/office/drawing/2014/main" id="{C1160BF3-C3C9-6706-7F25-CD43F7064184}"/>
              </a:ext>
            </a:extLst>
          </p:cNvPr>
          <p:cNvSpPr txBox="1">
            <a:spLocks/>
          </p:cNvSpPr>
          <p:nvPr/>
        </p:nvSpPr>
        <p:spPr>
          <a:xfrm>
            <a:off x="6160914" y="3757919"/>
            <a:ext cx="4580771" cy="36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600"/>
              <a:t>Politische Herausforderungen</a:t>
            </a:r>
          </a:p>
        </p:txBody>
      </p:sp>
      <p:cxnSp>
        <p:nvCxnSpPr>
          <p:cNvPr id="33" name="Straight Arrow Connector 32" descr="Down arrow">
            <a:extLst>
              <a:ext uri="{FF2B5EF4-FFF2-40B4-BE49-F238E27FC236}">
                <a16:creationId xmlns:a16="http://schemas.microsoft.com/office/drawing/2014/main" id="{CCEB511C-68BE-3DF8-22D7-7022EDBAF6D3}"/>
              </a:ext>
            </a:extLst>
          </p:cNvPr>
          <p:cNvCxnSpPr>
            <a:cxnSpLocks/>
          </p:cNvCxnSpPr>
          <p:nvPr/>
        </p:nvCxnSpPr>
        <p:spPr>
          <a:xfrm rot="16200000" flipV="1">
            <a:off x="11675475" y="3811919"/>
            <a:ext cx="0" cy="252000"/>
          </a:xfrm>
          <a:prstGeom prst="straightConnector1">
            <a:avLst/>
          </a:prstGeom>
          <a:ln w="2540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sp>
        <p:nvSpPr>
          <p:cNvPr id="27" name="Title 4">
            <a:extLst>
              <a:ext uri="{FF2B5EF4-FFF2-40B4-BE49-F238E27FC236}">
                <a16:creationId xmlns:a16="http://schemas.microsoft.com/office/drawing/2014/main" id="{6CFC263F-BB98-C887-5CBF-9B249C400A01}"/>
              </a:ext>
            </a:extLst>
          </p:cNvPr>
          <p:cNvSpPr txBox="1">
            <a:spLocks/>
          </p:cNvSpPr>
          <p:nvPr/>
        </p:nvSpPr>
        <p:spPr>
          <a:xfrm>
            <a:off x="6160914" y="4174904"/>
            <a:ext cx="4580771" cy="36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600"/>
              <a:t>Anpassungen der Erbschaftsteuer</a:t>
            </a:r>
          </a:p>
        </p:txBody>
      </p:sp>
      <p:cxnSp>
        <p:nvCxnSpPr>
          <p:cNvPr id="35" name="Straight Arrow Connector 34" descr="Down arrow">
            <a:extLst>
              <a:ext uri="{FF2B5EF4-FFF2-40B4-BE49-F238E27FC236}">
                <a16:creationId xmlns:a16="http://schemas.microsoft.com/office/drawing/2014/main" id="{77D27CD9-4C2B-2446-77CD-C6596B0C33F2}"/>
              </a:ext>
            </a:extLst>
          </p:cNvPr>
          <p:cNvCxnSpPr>
            <a:cxnSpLocks/>
          </p:cNvCxnSpPr>
          <p:nvPr/>
        </p:nvCxnSpPr>
        <p:spPr>
          <a:xfrm rot="16200000" flipV="1">
            <a:off x="11675475" y="4228904"/>
            <a:ext cx="0" cy="252000"/>
          </a:xfrm>
          <a:prstGeom prst="straightConnector1">
            <a:avLst/>
          </a:prstGeom>
          <a:ln w="2540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DA8A73E-7117-37B5-6104-3FABF224E84B}"/>
              </a:ext>
            </a:extLst>
          </p:cNvPr>
          <p:cNvCxnSpPr/>
          <p:nvPr/>
        </p:nvCxnSpPr>
        <p:spPr>
          <a:xfrm>
            <a:off x="5448000" y="1917227"/>
            <a:ext cx="6353475" cy="0"/>
          </a:xfrm>
          <a:prstGeom prst="line">
            <a:avLst/>
          </a:prstGeom>
          <a:ln w="12700">
            <a:solidFill>
              <a:srgbClr val="DFE3E6"/>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7B9F08B-18AA-8C66-CF96-7131E41E4EA9}"/>
              </a:ext>
            </a:extLst>
          </p:cNvPr>
          <p:cNvCxnSpPr/>
          <p:nvPr/>
        </p:nvCxnSpPr>
        <p:spPr>
          <a:xfrm>
            <a:off x="5448000" y="4634164"/>
            <a:ext cx="6353475" cy="0"/>
          </a:xfrm>
          <a:prstGeom prst="line">
            <a:avLst/>
          </a:prstGeom>
          <a:ln w="12700">
            <a:solidFill>
              <a:srgbClr val="DFE3E6"/>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9CA401D-332A-B2BC-E78E-2AF28605E1C3}"/>
              </a:ext>
            </a:extLst>
          </p:cNvPr>
          <p:cNvCxnSpPr/>
          <p:nvPr/>
        </p:nvCxnSpPr>
        <p:spPr>
          <a:xfrm>
            <a:off x="5448000" y="5372684"/>
            <a:ext cx="6353475" cy="0"/>
          </a:xfrm>
          <a:prstGeom prst="line">
            <a:avLst/>
          </a:prstGeom>
          <a:ln w="12700">
            <a:solidFill>
              <a:srgbClr val="DFE3E6"/>
            </a:solidFill>
          </a:ln>
        </p:spPr>
        <p:style>
          <a:lnRef idx="2">
            <a:schemeClr val="accent1"/>
          </a:lnRef>
          <a:fillRef idx="0">
            <a:schemeClr val="accent1"/>
          </a:fillRef>
          <a:effectRef idx="1">
            <a:schemeClr val="accent1"/>
          </a:effectRef>
          <a:fontRef idx="minor">
            <a:schemeClr val="tx1"/>
          </a:fontRef>
        </p:style>
      </p:cxnSp>
      <p:pic>
        <p:nvPicPr>
          <p:cNvPr id="62" name="Graphic 61">
            <a:extLst>
              <a:ext uri="{FF2B5EF4-FFF2-40B4-BE49-F238E27FC236}">
                <a16:creationId xmlns:a16="http://schemas.microsoft.com/office/drawing/2014/main" id="{A23CB4A5-8A8B-7050-FD71-933DA28AFA3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7583" y="5525944"/>
            <a:ext cx="432000" cy="432000"/>
          </a:xfrm>
          <a:prstGeom prst="rect">
            <a:avLst/>
          </a:prstGeom>
        </p:spPr>
      </p:pic>
      <p:pic>
        <p:nvPicPr>
          <p:cNvPr id="63" name="Graphic 62">
            <a:extLst>
              <a:ext uri="{FF2B5EF4-FFF2-40B4-BE49-F238E27FC236}">
                <a16:creationId xmlns:a16="http://schemas.microsoft.com/office/drawing/2014/main" id="{5A78E1FC-BE64-D604-A6E0-75BD946D5D8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7583" y="1331967"/>
            <a:ext cx="432000" cy="432000"/>
          </a:xfrm>
          <a:prstGeom prst="rect">
            <a:avLst/>
          </a:prstGeom>
        </p:spPr>
      </p:pic>
      <p:pic>
        <p:nvPicPr>
          <p:cNvPr id="64" name="Graphic 63">
            <a:extLst>
              <a:ext uri="{FF2B5EF4-FFF2-40B4-BE49-F238E27FC236}">
                <a16:creationId xmlns:a16="http://schemas.microsoft.com/office/drawing/2014/main" id="{C21DC228-D507-97E4-E4BD-AEDF8EB69A4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27583" y="4787424"/>
            <a:ext cx="432000" cy="432000"/>
          </a:xfrm>
          <a:prstGeom prst="rect">
            <a:avLst/>
          </a:prstGeom>
        </p:spPr>
      </p:pic>
      <p:pic>
        <p:nvPicPr>
          <p:cNvPr id="65" name="Graphic 64">
            <a:extLst>
              <a:ext uri="{FF2B5EF4-FFF2-40B4-BE49-F238E27FC236}">
                <a16:creationId xmlns:a16="http://schemas.microsoft.com/office/drawing/2014/main" id="{960F1044-32B9-7E1C-CEE5-F26027CE6350}"/>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27583" y="2064212"/>
            <a:ext cx="432000" cy="432000"/>
          </a:xfrm>
          <a:prstGeom prst="rect">
            <a:avLst/>
          </a:prstGeom>
        </p:spPr>
      </p:pic>
      <p:sp>
        <p:nvSpPr>
          <p:cNvPr id="2" name="Rectangle 1">
            <a:hlinkClick r:id="rId10" action="ppaction://hlinksldjump"/>
            <a:extLst>
              <a:ext uri="{FF2B5EF4-FFF2-40B4-BE49-F238E27FC236}">
                <a16:creationId xmlns:a16="http://schemas.microsoft.com/office/drawing/2014/main" id="{EAD1F945-E338-BB46-B959-040BFD4A6EA8}"/>
              </a:ext>
            </a:extLst>
          </p:cNvPr>
          <p:cNvSpPr/>
          <p:nvPr/>
        </p:nvSpPr>
        <p:spPr>
          <a:xfrm>
            <a:off x="6157913" y="1317625"/>
            <a:ext cx="5643562" cy="446332"/>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11" action="ppaction://hlinksldjump"/>
            <a:extLst>
              <a:ext uri="{FF2B5EF4-FFF2-40B4-BE49-F238E27FC236}">
                <a16:creationId xmlns:a16="http://schemas.microsoft.com/office/drawing/2014/main" id="{A0E3A8C9-C03B-4C89-3E5D-AEBFE087C8BD}"/>
              </a:ext>
            </a:extLst>
          </p:cNvPr>
          <p:cNvSpPr/>
          <p:nvPr/>
        </p:nvSpPr>
        <p:spPr>
          <a:xfrm>
            <a:off x="6157913" y="2503096"/>
            <a:ext cx="5643562" cy="36476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12" action="ppaction://hlinksldjump"/>
            <a:extLst>
              <a:ext uri="{FF2B5EF4-FFF2-40B4-BE49-F238E27FC236}">
                <a16:creationId xmlns:a16="http://schemas.microsoft.com/office/drawing/2014/main" id="{CD9FEF88-936F-8EAF-AC40-A4C23106EBB8}"/>
              </a:ext>
            </a:extLst>
          </p:cNvPr>
          <p:cNvSpPr/>
          <p:nvPr/>
        </p:nvSpPr>
        <p:spPr>
          <a:xfrm>
            <a:off x="6157913" y="2924306"/>
            <a:ext cx="5643562" cy="36476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13" action="ppaction://hlinksldjump"/>
            <a:extLst>
              <a:ext uri="{FF2B5EF4-FFF2-40B4-BE49-F238E27FC236}">
                <a16:creationId xmlns:a16="http://schemas.microsoft.com/office/drawing/2014/main" id="{3552CE77-3550-CFA9-56F1-A4646ED1EF5B}"/>
              </a:ext>
            </a:extLst>
          </p:cNvPr>
          <p:cNvSpPr/>
          <p:nvPr/>
        </p:nvSpPr>
        <p:spPr>
          <a:xfrm>
            <a:off x="6157913" y="3345679"/>
            <a:ext cx="5643562" cy="36476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a:extLst>
              <a:ext uri="{FF2B5EF4-FFF2-40B4-BE49-F238E27FC236}">
                <a16:creationId xmlns:a16="http://schemas.microsoft.com/office/drawing/2014/main" id="{D00BE8F0-FA05-2C3C-4557-900E3AFAC1C0}"/>
              </a:ext>
            </a:extLst>
          </p:cNvPr>
          <p:cNvSpPr>
            <a:spLocks noGrp="1"/>
          </p:cNvSpPr>
          <p:nvPr>
            <p:ph type="ftr" sz="quarter" idx="3"/>
          </p:nvPr>
        </p:nvSpPr>
        <p:spPr/>
        <p:txBody>
          <a:bodyPr/>
          <a:lstStyle/>
          <a:p>
            <a:r>
              <a:rPr lang="en-US"/>
              <a:t>Juni 2025</a:t>
            </a:r>
          </a:p>
        </p:txBody>
      </p:sp>
      <p:sp>
        <p:nvSpPr>
          <p:cNvPr id="9" name="Slide Number Placeholder 8">
            <a:extLst>
              <a:ext uri="{FF2B5EF4-FFF2-40B4-BE49-F238E27FC236}">
                <a16:creationId xmlns:a16="http://schemas.microsoft.com/office/drawing/2014/main" id="{49AFB8D7-A62E-C31B-4AD5-AB2116D31694}"/>
              </a:ext>
            </a:extLst>
          </p:cNvPr>
          <p:cNvSpPr>
            <a:spLocks noGrp="1"/>
          </p:cNvSpPr>
          <p:nvPr>
            <p:ph type="sldNum" sz="quarter" idx="4"/>
          </p:nvPr>
        </p:nvSpPr>
        <p:spPr/>
        <p:txBody>
          <a:bodyPr/>
          <a:lstStyle/>
          <a:p>
            <a:fld id="{3E6AC032-1535-134B-A583-D5E1DDD0D167}" type="slidenum">
              <a:rPr lang="en-US" smtClean="0"/>
              <a:pPr/>
              <a:t>2</a:t>
            </a:fld>
            <a:endParaRPr lang="en-US"/>
          </a:p>
        </p:txBody>
      </p:sp>
      <p:sp>
        <p:nvSpPr>
          <p:cNvPr id="12" name="Rectangle 11">
            <a:hlinkClick r:id="rId14" action="ppaction://hlinksldjump"/>
            <a:extLst>
              <a:ext uri="{FF2B5EF4-FFF2-40B4-BE49-F238E27FC236}">
                <a16:creationId xmlns:a16="http://schemas.microsoft.com/office/drawing/2014/main" id="{4CB74676-CB5A-3CED-64F2-534CD7163A9A}"/>
              </a:ext>
            </a:extLst>
          </p:cNvPr>
          <p:cNvSpPr/>
          <p:nvPr/>
        </p:nvSpPr>
        <p:spPr>
          <a:xfrm>
            <a:off x="6157913" y="3757937"/>
            <a:ext cx="5643562" cy="36476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5" action="ppaction://hlinksldjump"/>
            <a:extLst>
              <a:ext uri="{FF2B5EF4-FFF2-40B4-BE49-F238E27FC236}">
                <a16:creationId xmlns:a16="http://schemas.microsoft.com/office/drawing/2014/main" id="{FD5D2AFA-B2D9-4A55-CBB1-AB079147E4B7}"/>
              </a:ext>
            </a:extLst>
          </p:cNvPr>
          <p:cNvSpPr/>
          <p:nvPr/>
        </p:nvSpPr>
        <p:spPr>
          <a:xfrm>
            <a:off x="6157913" y="4170002"/>
            <a:ext cx="5643562" cy="36476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6" action="ppaction://hlinksldjump"/>
            <a:extLst>
              <a:ext uri="{FF2B5EF4-FFF2-40B4-BE49-F238E27FC236}">
                <a16:creationId xmlns:a16="http://schemas.microsoft.com/office/drawing/2014/main" id="{0F388D9F-4B6B-EAD9-3BC0-C01DEF1CFFF4}"/>
              </a:ext>
            </a:extLst>
          </p:cNvPr>
          <p:cNvSpPr/>
          <p:nvPr/>
        </p:nvSpPr>
        <p:spPr>
          <a:xfrm>
            <a:off x="6157913" y="4774303"/>
            <a:ext cx="5643562" cy="446332"/>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7" action="ppaction://hlinksldjump"/>
            <a:extLst>
              <a:ext uri="{FF2B5EF4-FFF2-40B4-BE49-F238E27FC236}">
                <a16:creationId xmlns:a16="http://schemas.microsoft.com/office/drawing/2014/main" id="{068CA191-76B6-BB3E-77BE-85DC25133F70}"/>
              </a:ext>
            </a:extLst>
          </p:cNvPr>
          <p:cNvSpPr/>
          <p:nvPr/>
        </p:nvSpPr>
        <p:spPr>
          <a:xfrm>
            <a:off x="6157913" y="5508029"/>
            <a:ext cx="5643562" cy="446332"/>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8073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7BBBB-C3AC-BFDA-7720-5D7D7F474DBF}"/>
            </a:ext>
          </a:extLst>
        </p:cNvPr>
        <p:cNvGrpSpPr/>
        <p:nvPr/>
      </p:nvGrpSpPr>
      <p:grpSpPr>
        <a:xfrm>
          <a:off x="0" y="0"/>
          <a:ext cx="0" cy="0"/>
          <a:chOff x="0" y="0"/>
          <a:chExt cx="0" cy="0"/>
        </a:xfrm>
      </p:grpSpPr>
      <p:sp>
        <p:nvSpPr>
          <p:cNvPr id="27" name="Content Placeholder 16">
            <a:extLst>
              <a:ext uri="{FF2B5EF4-FFF2-40B4-BE49-F238E27FC236}">
                <a16:creationId xmlns:a16="http://schemas.microsoft.com/office/drawing/2014/main" id="{2BA985AB-1B92-50DC-489D-E369D629870A}"/>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5" name="Title 4">
            <a:extLst>
              <a:ext uri="{FF2B5EF4-FFF2-40B4-BE49-F238E27FC236}">
                <a16:creationId xmlns:a16="http://schemas.microsoft.com/office/drawing/2014/main" id="{034E7344-5A8C-9436-1F72-0F6F852FCE7B}"/>
              </a:ext>
            </a:extLst>
          </p:cNvPr>
          <p:cNvSpPr>
            <a:spLocks noGrp="1"/>
          </p:cNvSpPr>
          <p:nvPr>
            <p:ph type="title"/>
          </p:nvPr>
        </p:nvSpPr>
        <p:spPr>
          <a:xfrm>
            <a:off x="397667" y="402336"/>
            <a:ext cx="3729833" cy="900000"/>
          </a:xfrm>
        </p:spPr>
        <p:txBody>
          <a:bodyPr/>
          <a:lstStyle/>
          <a:p>
            <a:r>
              <a:rPr lang="de-DE"/>
              <a:t>Welcher Unter-</a:t>
            </a:r>
            <a:r>
              <a:rPr lang="de-DE" err="1"/>
              <a:t>nehmenstyp</a:t>
            </a:r>
            <a:r>
              <a:rPr lang="de-DE"/>
              <a:t> engagiert sich am stärksten?</a:t>
            </a:r>
          </a:p>
        </p:txBody>
      </p:sp>
      <p:sp>
        <p:nvSpPr>
          <p:cNvPr id="24" name="Title 4">
            <a:extLst>
              <a:ext uri="{FF2B5EF4-FFF2-40B4-BE49-F238E27FC236}">
                <a16:creationId xmlns:a16="http://schemas.microsoft.com/office/drawing/2014/main" id="{9F87698F-A3FA-2929-7060-1530AEBE5498}"/>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Wahrnehmung der Unternehmenstypen</a:t>
            </a:r>
          </a:p>
        </p:txBody>
      </p:sp>
      <p:sp>
        <p:nvSpPr>
          <p:cNvPr id="28" name="Text Placeholder 2">
            <a:extLst>
              <a:ext uri="{FF2B5EF4-FFF2-40B4-BE49-F238E27FC236}">
                <a16:creationId xmlns:a16="http://schemas.microsoft.com/office/drawing/2014/main" id="{446C2AFD-3E80-E6E6-251D-6D827439F714}"/>
              </a:ext>
            </a:extLst>
          </p:cNvPr>
          <p:cNvSpPr txBox="1">
            <a:spLocks/>
          </p:cNvSpPr>
          <p:nvPr/>
        </p:nvSpPr>
        <p:spPr>
          <a:xfrm>
            <a:off x="397668" y="1953896"/>
            <a:ext cx="3729832" cy="1738938"/>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Nachhaltigkeit/Umweltorientierung </a:t>
            </a:r>
            <a:br>
              <a:rPr lang="de-DE" sz="1400"/>
            </a:br>
            <a:r>
              <a:rPr lang="de-DE" sz="1400"/>
              <a:t>2021 – 2025</a:t>
            </a:r>
          </a:p>
          <a:p>
            <a:pPr lvl="1">
              <a:lnSpc>
                <a:spcPct val="100000"/>
              </a:lnSpc>
            </a:pPr>
            <a:r>
              <a:rPr lang="de-DE"/>
              <a:t>Allerdings konnten Familienunternehmen ihren Vorsprung hinsichtlich Regionalität der Produkte nicht auf dem Niveau des Jahres 2023 halten. </a:t>
            </a:r>
          </a:p>
        </p:txBody>
      </p:sp>
      <p:sp>
        <p:nvSpPr>
          <p:cNvPr id="30" name="Text Placeholder 2">
            <a:extLst>
              <a:ext uri="{FF2B5EF4-FFF2-40B4-BE49-F238E27FC236}">
                <a16:creationId xmlns:a16="http://schemas.microsoft.com/office/drawing/2014/main" id="{04148A3B-9070-FD62-9106-A82DC3B77513}"/>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7: Wie nehmen Sie die Nachhaltigkeit/Umwelt-orientierung der unterschiedlichen Unternehmenstypen wahr? Welcher Unternehmenstyp engagiert sich Ihrer Meinung nach in den folgenden Bereichen am stärksten? </a:t>
            </a:r>
          </a:p>
          <a:p>
            <a:pPr lvl="1">
              <a:lnSpc>
                <a:spcPct val="100000"/>
              </a:lnSpc>
            </a:pPr>
            <a:r>
              <a:rPr lang="de-DE" sz="1050"/>
              <a:t>Basis: alle Befragten, N = 2.000 (Einfachnennung, nicht dargestellt: ‘weiß nicht‘), 2021: N = 1.001 / 2023: N = 1.055</a:t>
            </a:r>
          </a:p>
        </p:txBody>
      </p:sp>
      <p:sp>
        <p:nvSpPr>
          <p:cNvPr id="33" name="Slide Number Placeholder 32">
            <a:extLst>
              <a:ext uri="{FF2B5EF4-FFF2-40B4-BE49-F238E27FC236}">
                <a16:creationId xmlns:a16="http://schemas.microsoft.com/office/drawing/2014/main" id="{7B8D75F2-7367-B3EC-5825-E51A7BB3936B}"/>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20</a:t>
            </a:fld>
            <a:endParaRPr lang="en-US"/>
          </a:p>
        </p:txBody>
      </p:sp>
      <p:graphicFrame>
        <p:nvGraphicFramePr>
          <p:cNvPr id="4" name="Tabelle 1">
            <a:extLst>
              <a:ext uri="{FF2B5EF4-FFF2-40B4-BE49-F238E27FC236}">
                <a16:creationId xmlns:a16="http://schemas.microsoft.com/office/drawing/2014/main" id="{2A2C915A-0CB6-0E27-C9E3-84B0869A1E64}"/>
              </a:ext>
            </a:extLst>
          </p:cNvPr>
          <p:cNvGraphicFramePr>
            <a:graphicFrameLocks noGrp="1"/>
          </p:cNvGraphicFramePr>
          <p:nvPr>
            <p:extLst>
              <p:ext uri="{D42A27DB-BD31-4B8C-83A1-F6EECF244321}">
                <p14:modId xmlns:p14="http://schemas.microsoft.com/office/powerpoint/2010/main" val="2408307793"/>
              </p:ext>
            </p:extLst>
          </p:nvPr>
        </p:nvGraphicFramePr>
        <p:xfrm>
          <a:off x="4441448" y="879351"/>
          <a:ext cx="7362000" cy="4792307"/>
        </p:xfrm>
        <a:graphic>
          <a:graphicData uri="http://schemas.openxmlformats.org/drawingml/2006/table">
            <a:tbl>
              <a:tblPr>
                <a:tableStyleId>{5C22544A-7EE6-4342-B048-85BDC9FD1C3A}</a:tableStyleId>
              </a:tblPr>
              <a:tblGrid>
                <a:gridCol w="2124000">
                  <a:extLst>
                    <a:ext uri="{9D8B030D-6E8A-4147-A177-3AD203B41FA5}">
                      <a16:colId xmlns:a16="http://schemas.microsoft.com/office/drawing/2014/main" val="385143426"/>
                    </a:ext>
                  </a:extLst>
                </a:gridCol>
                <a:gridCol w="349200">
                  <a:extLst>
                    <a:ext uri="{9D8B030D-6E8A-4147-A177-3AD203B41FA5}">
                      <a16:colId xmlns:a16="http://schemas.microsoft.com/office/drawing/2014/main" val="3672627131"/>
                    </a:ext>
                  </a:extLst>
                </a:gridCol>
                <a:gridCol w="349200">
                  <a:extLst>
                    <a:ext uri="{9D8B030D-6E8A-4147-A177-3AD203B41FA5}">
                      <a16:colId xmlns:a16="http://schemas.microsoft.com/office/drawing/2014/main" val="4132148983"/>
                    </a:ext>
                  </a:extLst>
                </a:gridCol>
                <a:gridCol w="349200">
                  <a:extLst>
                    <a:ext uri="{9D8B030D-6E8A-4147-A177-3AD203B41FA5}">
                      <a16:colId xmlns:a16="http://schemas.microsoft.com/office/drawing/2014/main" val="3223415319"/>
                    </a:ext>
                  </a:extLst>
                </a:gridCol>
                <a:gridCol w="349200">
                  <a:extLst>
                    <a:ext uri="{9D8B030D-6E8A-4147-A177-3AD203B41FA5}">
                      <a16:colId xmlns:a16="http://schemas.microsoft.com/office/drawing/2014/main" val="4258706214"/>
                    </a:ext>
                  </a:extLst>
                </a:gridCol>
                <a:gridCol w="349200">
                  <a:extLst>
                    <a:ext uri="{9D8B030D-6E8A-4147-A177-3AD203B41FA5}">
                      <a16:colId xmlns:a16="http://schemas.microsoft.com/office/drawing/2014/main" val="2778790117"/>
                    </a:ext>
                  </a:extLst>
                </a:gridCol>
                <a:gridCol w="349200">
                  <a:extLst>
                    <a:ext uri="{9D8B030D-6E8A-4147-A177-3AD203B41FA5}">
                      <a16:colId xmlns:a16="http://schemas.microsoft.com/office/drawing/2014/main" val="653313534"/>
                    </a:ext>
                  </a:extLst>
                </a:gridCol>
                <a:gridCol w="349200">
                  <a:extLst>
                    <a:ext uri="{9D8B030D-6E8A-4147-A177-3AD203B41FA5}">
                      <a16:colId xmlns:a16="http://schemas.microsoft.com/office/drawing/2014/main" val="2162002295"/>
                    </a:ext>
                  </a:extLst>
                </a:gridCol>
                <a:gridCol w="349200">
                  <a:extLst>
                    <a:ext uri="{9D8B030D-6E8A-4147-A177-3AD203B41FA5}">
                      <a16:colId xmlns:a16="http://schemas.microsoft.com/office/drawing/2014/main" val="3545652882"/>
                    </a:ext>
                  </a:extLst>
                </a:gridCol>
                <a:gridCol w="349200">
                  <a:extLst>
                    <a:ext uri="{9D8B030D-6E8A-4147-A177-3AD203B41FA5}">
                      <a16:colId xmlns:a16="http://schemas.microsoft.com/office/drawing/2014/main" val="4029599507"/>
                    </a:ext>
                  </a:extLst>
                </a:gridCol>
                <a:gridCol w="349200">
                  <a:extLst>
                    <a:ext uri="{9D8B030D-6E8A-4147-A177-3AD203B41FA5}">
                      <a16:colId xmlns:a16="http://schemas.microsoft.com/office/drawing/2014/main" val="999269618"/>
                    </a:ext>
                  </a:extLst>
                </a:gridCol>
                <a:gridCol w="349200">
                  <a:extLst>
                    <a:ext uri="{9D8B030D-6E8A-4147-A177-3AD203B41FA5}">
                      <a16:colId xmlns:a16="http://schemas.microsoft.com/office/drawing/2014/main" val="1345886210"/>
                    </a:ext>
                  </a:extLst>
                </a:gridCol>
                <a:gridCol w="349200">
                  <a:extLst>
                    <a:ext uri="{9D8B030D-6E8A-4147-A177-3AD203B41FA5}">
                      <a16:colId xmlns:a16="http://schemas.microsoft.com/office/drawing/2014/main" val="1046714745"/>
                    </a:ext>
                  </a:extLst>
                </a:gridCol>
                <a:gridCol w="349200">
                  <a:extLst>
                    <a:ext uri="{9D8B030D-6E8A-4147-A177-3AD203B41FA5}">
                      <a16:colId xmlns:a16="http://schemas.microsoft.com/office/drawing/2014/main" val="1685254817"/>
                    </a:ext>
                  </a:extLst>
                </a:gridCol>
                <a:gridCol w="349200">
                  <a:extLst>
                    <a:ext uri="{9D8B030D-6E8A-4147-A177-3AD203B41FA5}">
                      <a16:colId xmlns:a16="http://schemas.microsoft.com/office/drawing/2014/main" val="231412412"/>
                    </a:ext>
                  </a:extLst>
                </a:gridCol>
                <a:gridCol w="349200">
                  <a:extLst>
                    <a:ext uri="{9D8B030D-6E8A-4147-A177-3AD203B41FA5}">
                      <a16:colId xmlns:a16="http://schemas.microsoft.com/office/drawing/2014/main" val="1957689044"/>
                    </a:ext>
                  </a:extLst>
                </a:gridCol>
              </a:tblGrid>
              <a:tr h="272560">
                <a:tc rowSpan="2">
                  <a:txBody>
                    <a:bodyPr/>
                    <a:lstStyle/>
                    <a:p>
                      <a:pPr algn="ctr" fontAlgn="ctr"/>
                      <a:endParaRPr lang="de-DE" sz="800" b="0" i="0" u="none" strike="noStrike">
                        <a:solidFill>
                          <a:srgbClr val="000000"/>
                        </a:solidFill>
                        <a:effectLst/>
                        <a:latin typeface="Arial" panose="020B0604020202020204" pitchFamily="34" charset="0"/>
                      </a:endParaRPr>
                    </a:p>
                  </a:txBody>
                  <a:tcPr marL="18000" marR="72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fontAlgn="ctr"/>
                      <a:r>
                        <a:rPr lang="de-DE" sz="800" b="1" u="none" strike="noStrike" dirty="0">
                          <a:effectLst/>
                        </a:rPr>
                        <a:t>Familien-unternehmen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Konzerne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Start-up Unternehmen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NGO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öffentliche </a:t>
                      </a:r>
                      <a:br>
                        <a:rPr lang="de-DE" sz="800" b="1" u="none" strike="noStrike" dirty="0">
                          <a:effectLst/>
                        </a:rPr>
                      </a:br>
                      <a:r>
                        <a:rPr lang="de-DE" sz="800" b="1" u="none" strike="noStrike" dirty="0">
                          <a:effectLst/>
                        </a:rPr>
                        <a:t>Hand</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pPr algn="l" fontAlgn="ctr"/>
                      <a:endParaRPr lang="de-DE" sz="800" b="0" i="0" u="none" strike="noStrike">
                        <a:solidFill>
                          <a:srgbClr val="000000"/>
                        </a:solidFill>
                        <a:effectLst/>
                        <a:latin typeface="Arial" panose="020B0604020202020204" pitchFamily="34" charset="0"/>
                      </a:endParaRPr>
                    </a:p>
                  </a:txBody>
                  <a:tcPr marL="7235" marR="7235" marT="7235" marB="0" anchor="ctr">
                    <a:noFill/>
                  </a:tcPr>
                </a:tc>
                <a:extLst>
                  <a:ext uri="{0D108BD9-81ED-4DB2-BD59-A6C34878D82A}">
                    <a16:rowId xmlns:a16="http://schemas.microsoft.com/office/drawing/2014/main" val="1511351257"/>
                  </a:ext>
                </a:extLst>
              </a:tr>
              <a:tr h="146227">
                <a:tc vMerge="1">
                  <a:txBody>
                    <a:bodyPr/>
                    <a:lstStyle/>
                    <a:p>
                      <a:endParaRPr lang="de-DE"/>
                    </a:p>
                  </a:txBody>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534044"/>
                  </a:ext>
                </a:extLst>
              </a:tr>
              <a:tr h="139385">
                <a:tc>
                  <a:txBody>
                    <a:bodyPr/>
                    <a:lstStyle/>
                    <a:p>
                      <a:pPr algn="r" rtl="0" fontAlgn="ctr"/>
                      <a:r>
                        <a:rPr lang="de-DE" sz="800" u="none" strike="noStrike" dirty="0">
                          <a:effectLst/>
                        </a:rPr>
                        <a:t>Basis</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dirty="0">
                          <a:effectLst/>
                        </a:rPr>
                        <a:t>1.001</a:t>
                      </a:r>
                      <a:endParaRPr lang="de-DE" sz="800" b="0" i="0" u="none" strike="noStrike" dirty="0">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3283156610"/>
                  </a:ext>
                </a:extLst>
              </a:tr>
              <a:tr h="846000">
                <a:tc>
                  <a:txBody>
                    <a:bodyPr/>
                    <a:lstStyle/>
                    <a:p>
                      <a:pPr algn="r" fontAlgn="ctr"/>
                      <a:r>
                        <a:rPr lang="de-DE" sz="900" b="0" i="0" u="none" strike="noStrike" dirty="0">
                          <a:solidFill>
                            <a:srgbClr val="000000"/>
                          </a:solidFill>
                          <a:effectLst/>
                          <a:latin typeface="+mn-lt"/>
                        </a:rPr>
                        <a:t>Regionalität der Produkte und Erzeugung</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54 %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65 %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58 %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8 %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11 %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8 %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5 %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3 %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6 %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871099"/>
                  </a:ext>
                </a:extLst>
              </a:tr>
              <a:tr h="846000">
                <a:tc>
                  <a:txBody>
                    <a:bodyPr/>
                    <a:lstStyle/>
                    <a:p>
                      <a:pPr algn="r" fontAlgn="ctr"/>
                      <a:r>
                        <a:rPr lang="de-DE" sz="900" b="0" i="0" u="none" strike="noStrike" dirty="0">
                          <a:solidFill>
                            <a:srgbClr val="000000"/>
                          </a:solidFill>
                          <a:effectLst/>
                          <a:latin typeface="+mn-lt"/>
                        </a:rPr>
                        <a:t>nachhaltiges Wirtschaften, d.h. Ressourcen schonen, langlebige Produkte herstellen/nutzen etc.</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28 %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33 %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25149"/>
                  </a:ext>
                </a:extLst>
              </a:tr>
              <a:tr h="846000">
                <a:tc>
                  <a:txBody>
                    <a:bodyPr/>
                    <a:lstStyle/>
                    <a:p>
                      <a:pPr algn="r" fontAlgn="ctr"/>
                      <a:r>
                        <a:rPr lang="de-DE" sz="900" b="0" i="0" u="none" strike="noStrike" dirty="0">
                          <a:solidFill>
                            <a:srgbClr val="000000"/>
                          </a:solidFill>
                          <a:effectLst/>
                          <a:latin typeface="+mn-lt"/>
                        </a:rPr>
                        <a:t>nachhaltige Produktionsbedingungen auch bei Zulieferern</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26 %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29 %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22 %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21 %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22 %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12 %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12 %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883147"/>
                  </a:ext>
                </a:extLst>
              </a:tr>
              <a:tr h="846000">
                <a:tc>
                  <a:txBody>
                    <a:bodyPr/>
                    <a:lstStyle/>
                    <a:p>
                      <a:pPr algn="r" fontAlgn="ctr"/>
                      <a:r>
                        <a:rPr lang="de-DE" sz="900" b="0" i="0" u="none" strike="noStrike" dirty="0">
                          <a:solidFill>
                            <a:srgbClr val="000000"/>
                          </a:solidFill>
                          <a:effectLst/>
                          <a:latin typeface="+mn-lt"/>
                        </a:rPr>
                        <a:t>Umweltschutz</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20 %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23 %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17 %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16 %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20 %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26 %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22 %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dirty="0">
                          <a:solidFill>
                            <a:srgbClr val="000000"/>
                          </a:solidFill>
                          <a:effectLst/>
                          <a:latin typeface="+mn-lt"/>
                        </a:rPr>
                        <a:t>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b="0" i="0" u="none" strike="noStrike">
                          <a:solidFill>
                            <a:srgbClr val="000000"/>
                          </a:solidFill>
                          <a:effectLst/>
                          <a:latin typeface="+mn-lt"/>
                        </a:rPr>
                        <a:t>8 %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i="0" u="none" strike="noStrike">
                          <a:solidFill>
                            <a:srgbClr val="000000"/>
                          </a:solidFill>
                          <a:effectLst/>
                          <a:latin typeface="+mn-lt"/>
                        </a:rPr>
                        <a:t>10 %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867234"/>
                  </a:ext>
                </a:extLst>
              </a:tr>
              <a:tr h="846000">
                <a:tc>
                  <a:txBody>
                    <a:bodyPr/>
                    <a:lstStyle/>
                    <a:p>
                      <a:pPr algn="r" fontAlgn="ctr"/>
                      <a:r>
                        <a:rPr lang="de-DE" sz="900" b="0" i="0" u="none" strike="noStrike" dirty="0">
                          <a:solidFill>
                            <a:srgbClr val="000000"/>
                          </a:solidFill>
                          <a:effectLst/>
                          <a:latin typeface="+mn-lt"/>
                        </a:rPr>
                        <a:t>Übernahme von ökologischer Verantwortung insgesamt</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24 %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24 %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i="0" u="none" strike="noStrike">
                          <a:solidFill>
                            <a:srgbClr val="000000"/>
                          </a:solidFill>
                          <a:effectLst/>
                          <a:latin typeface="+mn-lt"/>
                        </a:rPr>
                        <a:t>25 %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15 %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14 %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i="0" u="none" strike="noStrike">
                          <a:solidFill>
                            <a:srgbClr val="000000"/>
                          </a:solidFill>
                          <a:effectLst/>
                          <a:latin typeface="+mn-lt"/>
                        </a:rPr>
                        <a:t>16 %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14 %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14 %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i="0" u="none" strike="noStrike">
                          <a:solidFill>
                            <a:srgbClr val="000000"/>
                          </a:solidFill>
                          <a:effectLst/>
                          <a:latin typeface="+mn-lt"/>
                        </a:rPr>
                        <a:t>13 %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16 %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20 %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i="0" u="none" strike="noStrike">
                          <a:solidFill>
                            <a:srgbClr val="000000"/>
                          </a:solidFill>
                          <a:effectLst/>
                          <a:latin typeface="+mn-lt"/>
                        </a:rPr>
                        <a:t>19 %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dirty="0">
                          <a:solidFill>
                            <a:srgbClr val="000000"/>
                          </a:solidFill>
                          <a:effectLst/>
                          <a:latin typeface="+mn-lt"/>
                        </a:rPr>
                        <a:t>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b="0" i="0" u="none" strike="noStrike">
                          <a:solidFill>
                            <a:srgbClr val="000000"/>
                          </a:solidFill>
                          <a:effectLst/>
                          <a:latin typeface="+mn-lt"/>
                        </a:rPr>
                        <a:t>10 %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i="0" u="none" strike="noStrike" dirty="0">
                          <a:solidFill>
                            <a:srgbClr val="000000"/>
                          </a:solidFill>
                          <a:effectLst/>
                          <a:latin typeface="+mn-lt"/>
                        </a:rPr>
                        <a:t>10 %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710060840"/>
                  </a:ext>
                </a:extLst>
              </a:tr>
            </a:tbl>
          </a:graphicData>
        </a:graphic>
      </p:graphicFrame>
      <p:sp>
        <p:nvSpPr>
          <p:cNvPr id="2" name="Footer Placeholder 1">
            <a:extLst>
              <a:ext uri="{FF2B5EF4-FFF2-40B4-BE49-F238E27FC236}">
                <a16:creationId xmlns:a16="http://schemas.microsoft.com/office/drawing/2014/main" id="{D1520922-295B-4797-3A9B-7DCEC221A3CC}"/>
              </a:ext>
            </a:extLst>
          </p:cNvPr>
          <p:cNvSpPr>
            <a:spLocks noGrp="1"/>
          </p:cNvSpPr>
          <p:nvPr>
            <p:ph type="ftr" sz="quarter" idx="3"/>
          </p:nvPr>
        </p:nvSpPr>
        <p:spPr/>
        <p:txBody>
          <a:bodyPr/>
          <a:lstStyle/>
          <a:p>
            <a:r>
              <a:rPr lang="en-US"/>
              <a:t>Juni 2025</a:t>
            </a:r>
          </a:p>
        </p:txBody>
      </p:sp>
      <p:grpSp>
        <p:nvGrpSpPr>
          <p:cNvPr id="3" name="Group 2">
            <a:extLst>
              <a:ext uri="{FF2B5EF4-FFF2-40B4-BE49-F238E27FC236}">
                <a16:creationId xmlns:a16="http://schemas.microsoft.com/office/drawing/2014/main" id="{4541FBDF-C634-16B9-05D5-4DF42CDDA6C2}"/>
              </a:ext>
            </a:extLst>
          </p:cNvPr>
          <p:cNvGrpSpPr>
            <a:grpSpLocks noChangeAspect="1"/>
          </p:cNvGrpSpPr>
          <p:nvPr/>
        </p:nvGrpSpPr>
        <p:grpSpPr>
          <a:xfrm>
            <a:off x="11478027" y="0"/>
            <a:ext cx="324000" cy="324000"/>
            <a:chOff x="10872022" y="0"/>
            <a:chExt cx="403200" cy="403200"/>
          </a:xfrm>
        </p:grpSpPr>
        <p:sp>
          <p:nvSpPr>
            <p:cNvPr id="6" name="Rectangle 5">
              <a:hlinkClick r:id="" action="ppaction://hlinkshowjump?jump=nextslide"/>
              <a:extLst>
                <a:ext uri="{FF2B5EF4-FFF2-40B4-BE49-F238E27FC236}">
                  <a16:creationId xmlns:a16="http://schemas.microsoft.com/office/drawing/2014/main" id="{BA0646C4-9F7F-6810-BC98-CA6D2AD58163}"/>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descr="Down arrow">
              <a:hlinkClick r:id="" action="ppaction://hlinkshowjump?jump=nextslide"/>
              <a:extLst>
                <a:ext uri="{FF2B5EF4-FFF2-40B4-BE49-F238E27FC236}">
                  <a16:creationId xmlns:a16="http://schemas.microsoft.com/office/drawing/2014/main" id="{4CC6C28B-1F4E-6E9D-2E36-EFEA37F48083}"/>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A5C756A3-7E9D-95ED-71A8-C91296EF235F}"/>
              </a:ext>
            </a:extLst>
          </p:cNvPr>
          <p:cNvGrpSpPr>
            <a:grpSpLocks noChangeAspect="1"/>
          </p:cNvGrpSpPr>
          <p:nvPr/>
        </p:nvGrpSpPr>
        <p:grpSpPr>
          <a:xfrm>
            <a:off x="11084594" y="0"/>
            <a:ext cx="324000" cy="324000"/>
            <a:chOff x="10354522" y="0"/>
            <a:chExt cx="403200" cy="403200"/>
          </a:xfrm>
        </p:grpSpPr>
        <p:sp>
          <p:nvSpPr>
            <p:cNvPr id="9" name="Rectangle 8">
              <a:hlinkClick r:id="" action="ppaction://hlinkshowjump?jump=previousslide"/>
              <a:extLst>
                <a:ext uri="{FF2B5EF4-FFF2-40B4-BE49-F238E27FC236}">
                  <a16:creationId xmlns:a16="http://schemas.microsoft.com/office/drawing/2014/main" id="{CCFE05D2-B025-1BB4-3928-62F7A3D9C51C}"/>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0" name="Straight Arrow Connector 9" descr="Down arrow">
              <a:hlinkClick r:id="" action="ppaction://hlinkshowjump?jump=previousslide"/>
              <a:extLst>
                <a:ext uri="{FF2B5EF4-FFF2-40B4-BE49-F238E27FC236}">
                  <a16:creationId xmlns:a16="http://schemas.microsoft.com/office/drawing/2014/main" id="{D6F76DE4-DAC8-7EAC-A8DE-DFA8EDCFC4C0}"/>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cxnSp>
        <p:nvCxnSpPr>
          <p:cNvPr id="19" name="Gerade Verbindung mit Pfeil 22">
            <a:extLst>
              <a:ext uri="{FF2B5EF4-FFF2-40B4-BE49-F238E27FC236}">
                <a16:creationId xmlns:a16="http://schemas.microsoft.com/office/drawing/2014/main" id="{92BD2E32-3E26-8ABF-B90D-FA346E69BE4B}"/>
              </a:ext>
            </a:extLst>
          </p:cNvPr>
          <p:cNvCxnSpPr>
            <a:cxnSpLocks/>
          </p:cNvCxnSpPr>
          <p:nvPr/>
        </p:nvCxnSpPr>
        <p:spPr>
          <a:xfrm flipV="1">
            <a:off x="7294367" y="1789188"/>
            <a:ext cx="0" cy="140337"/>
          </a:xfrm>
          <a:prstGeom prst="straightConnector1">
            <a:avLst/>
          </a:prstGeom>
          <a:ln w="12700" cap="sq">
            <a:headEnd type="triangle" w="sm" len="sm"/>
            <a:tailEnd type="none" w="sm" len="sm"/>
          </a:ln>
        </p:spPr>
        <p:style>
          <a:lnRef idx="1">
            <a:schemeClr val="accent1"/>
          </a:lnRef>
          <a:fillRef idx="0">
            <a:schemeClr val="accent1"/>
          </a:fillRef>
          <a:effectRef idx="0">
            <a:schemeClr val="dk1"/>
          </a:effectRef>
          <a:fontRef idx="minor">
            <a:schemeClr val="lt1"/>
          </a:fontRef>
        </p:style>
      </p:cxnSp>
      <p:grpSp>
        <p:nvGrpSpPr>
          <p:cNvPr id="17" name="Group 16">
            <a:extLst>
              <a:ext uri="{FF2B5EF4-FFF2-40B4-BE49-F238E27FC236}">
                <a16:creationId xmlns:a16="http://schemas.microsoft.com/office/drawing/2014/main" id="{D225861C-7215-0BA6-93A6-FCD892B02875}"/>
              </a:ext>
            </a:extLst>
          </p:cNvPr>
          <p:cNvGrpSpPr/>
          <p:nvPr/>
        </p:nvGrpSpPr>
        <p:grpSpPr>
          <a:xfrm>
            <a:off x="10520652" y="0"/>
            <a:ext cx="324000" cy="323385"/>
            <a:chOff x="10520652" y="0"/>
            <a:chExt cx="324000" cy="323385"/>
          </a:xfrm>
        </p:grpSpPr>
        <p:sp>
          <p:nvSpPr>
            <p:cNvPr id="18" name="Google Shape;487;p76">
              <a:hlinkClick r:id="rId2" action="ppaction://hlinksldjump"/>
              <a:extLst>
                <a:ext uri="{FF2B5EF4-FFF2-40B4-BE49-F238E27FC236}">
                  <a16:creationId xmlns:a16="http://schemas.microsoft.com/office/drawing/2014/main" id="{B392B7AD-9AA9-F8EA-1F96-B7CBA6923B23}"/>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 name="Group 19">
              <a:extLst>
                <a:ext uri="{FF2B5EF4-FFF2-40B4-BE49-F238E27FC236}">
                  <a16:creationId xmlns:a16="http://schemas.microsoft.com/office/drawing/2014/main" id="{6AE61135-B1FD-404F-5079-ED5B4A288FF2}"/>
                </a:ext>
              </a:extLst>
            </p:cNvPr>
            <p:cNvGrpSpPr/>
            <p:nvPr/>
          </p:nvGrpSpPr>
          <p:grpSpPr>
            <a:xfrm>
              <a:off x="10578492" y="81049"/>
              <a:ext cx="208319" cy="161287"/>
              <a:chOff x="10578492" y="81049"/>
              <a:chExt cx="208319" cy="161287"/>
            </a:xfrm>
          </p:grpSpPr>
          <p:sp>
            <p:nvSpPr>
              <p:cNvPr id="21" name="Google Shape;190;p3">
                <a:hlinkClick r:id="rId2" action="ppaction://hlinksldjump"/>
                <a:extLst>
                  <a:ext uri="{FF2B5EF4-FFF2-40B4-BE49-F238E27FC236}">
                    <a16:creationId xmlns:a16="http://schemas.microsoft.com/office/drawing/2014/main" id="{BE69A425-D20E-8A77-1C97-DB8F438280A2}"/>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2" name="Google Shape;191;p3">
                <a:hlinkClick r:id="rId2" action="ppaction://hlinksldjump"/>
                <a:extLst>
                  <a:ext uri="{FF2B5EF4-FFF2-40B4-BE49-F238E27FC236}">
                    <a16:creationId xmlns:a16="http://schemas.microsoft.com/office/drawing/2014/main" id="{68672723-DBCF-6E5C-37C3-BE235A3769CB}"/>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3" name="Google Shape;192;p3">
                <a:hlinkClick r:id="rId2" action="ppaction://hlinksldjump"/>
                <a:extLst>
                  <a:ext uri="{FF2B5EF4-FFF2-40B4-BE49-F238E27FC236}">
                    <a16:creationId xmlns:a16="http://schemas.microsoft.com/office/drawing/2014/main" id="{30BAF12E-9D7F-2EC1-4592-A482232A5C8A}"/>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402849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348F6-F13B-810C-9CBC-FD9B903C14B2}"/>
            </a:ext>
          </a:extLst>
        </p:cNvPr>
        <p:cNvGrpSpPr/>
        <p:nvPr/>
      </p:nvGrpSpPr>
      <p:grpSpPr>
        <a:xfrm>
          <a:off x="0" y="0"/>
          <a:ext cx="0" cy="0"/>
          <a:chOff x="0" y="0"/>
          <a:chExt cx="0" cy="0"/>
        </a:xfrm>
      </p:grpSpPr>
      <p:graphicFrame>
        <p:nvGraphicFramePr>
          <p:cNvPr id="29" name="think-cell data - do not delete" hidden="1">
            <a:extLst>
              <a:ext uri="{FF2B5EF4-FFF2-40B4-BE49-F238E27FC236}">
                <a16:creationId xmlns:a16="http://schemas.microsoft.com/office/drawing/2014/main" id="{16C3C302-2EAC-18A8-F882-EC3C73CA7C1C}"/>
              </a:ext>
            </a:extLst>
          </p:cNvPr>
          <p:cNvGraphicFramePr>
            <a:graphicFrameLocks noChangeAspect="1"/>
          </p:cNvGraphicFramePr>
          <p:nvPr>
            <p:custDataLst>
              <p:tags r:id="rId1"/>
            </p:custDataLst>
            <p:extLst>
              <p:ext uri="{D42A27DB-BD31-4B8C-83A1-F6EECF244321}">
                <p14:modId xmlns:p14="http://schemas.microsoft.com/office/powerpoint/2010/main" val="317499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9" name="think-cell data - do not delete" hidden="1">
                        <a:extLst>
                          <a:ext uri="{FF2B5EF4-FFF2-40B4-BE49-F238E27FC236}">
                            <a16:creationId xmlns:a16="http://schemas.microsoft.com/office/drawing/2014/main" id="{16C3C302-2EAC-18A8-F882-EC3C73CA7C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Content Placeholder 16">
            <a:extLst>
              <a:ext uri="{FF2B5EF4-FFF2-40B4-BE49-F238E27FC236}">
                <a16:creationId xmlns:a16="http://schemas.microsoft.com/office/drawing/2014/main" id="{07F4B201-ECEE-5AC6-CD58-8C1E023260A2}"/>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25" name="Rectangle 24">
            <a:extLst>
              <a:ext uri="{FF2B5EF4-FFF2-40B4-BE49-F238E27FC236}">
                <a16:creationId xmlns:a16="http://schemas.microsoft.com/office/drawing/2014/main" id="{23D0E404-CB8C-A37D-9A82-2FFDF673C658}"/>
              </a:ext>
            </a:extLst>
          </p:cNvPr>
          <p:cNvSpPr/>
          <p:nvPr/>
        </p:nvSpPr>
        <p:spPr>
          <a:xfrm>
            <a:off x="4584323" y="5362515"/>
            <a:ext cx="7220308" cy="302400"/>
          </a:xfrm>
          <a:prstGeom prst="rect">
            <a:avLst/>
          </a:prstGeom>
          <a:solidFill>
            <a:srgbClr val="DFE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D6F8558D-5238-321C-8F45-48709A677F8A}"/>
              </a:ext>
            </a:extLst>
          </p:cNvPr>
          <p:cNvSpPr>
            <a:spLocks noGrp="1"/>
          </p:cNvSpPr>
          <p:nvPr>
            <p:ph type="title"/>
          </p:nvPr>
        </p:nvSpPr>
        <p:spPr>
          <a:xfrm>
            <a:off x="397667" y="402336"/>
            <a:ext cx="3729833" cy="900000"/>
          </a:xfrm>
        </p:spPr>
        <p:txBody>
          <a:bodyPr vert="horz"/>
          <a:lstStyle/>
          <a:p>
            <a:r>
              <a:rPr lang="de-DE"/>
              <a:t>Welcher Unternehmenstyp </a:t>
            </a:r>
            <a:br>
              <a:rPr lang="de-DE"/>
            </a:br>
            <a:r>
              <a:rPr lang="de-DE"/>
              <a:t>ist am besten?</a:t>
            </a:r>
          </a:p>
        </p:txBody>
      </p:sp>
      <p:sp>
        <p:nvSpPr>
          <p:cNvPr id="24" name="Title 4">
            <a:extLst>
              <a:ext uri="{FF2B5EF4-FFF2-40B4-BE49-F238E27FC236}">
                <a16:creationId xmlns:a16="http://schemas.microsoft.com/office/drawing/2014/main" id="{6A3E17B0-AFE2-A606-E216-859D0CD0327E}"/>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Wahrnehmung der Unternehmenstypen</a:t>
            </a:r>
          </a:p>
        </p:txBody>
      </p:sp>
      <p:sp>
        <p:nvSpPr>
          <p:cNvPr id="28" name="Text Placeholder 2">
            <a:extLst>
              <a:ext uri="{FF2B5EF4-FFF2-40B4-BE49-F238E27FC236}">
                <a16:creationId xmlns:a16="http://schemas.microsoft.com/office/drawing/2014/main" id="{3EF8DA43-63FC-274A-5181-9770A4E1A16F}"/>
              </a:ext>
            </a:extLst>
          </p:cNvPr>
          <p:cNvSpPr txBox="1">
            <a:spLocks/>
          </p:cNvSpPr>
          <p:nvPr/>
        </p:nvSpPr>
        <p:spPr>
          <a:xfrm>
            <a:off x="397668" y="1953896"/>
            <a:ext cx="3729832" cy="15779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Allgemeine Unternehmenswerte</a:t>
            </a:r>
          </a:p>
          <a:p>
            <a:pPr lvl="1">
              <a:lnSpc>
                <a:spcPct val="100000"/>
              </a:lnSpc>
            </a:pPr>
            <a:r>
              <a:rPr lang="de-DE"/>
              <a:t>Während bei Familienunternehmen Tradition und Verwurzelung am Standort den höchsten Stellenwert haben, liegen die Stärken von Konzernen vor allem in ihrer Internationalität und Managementkompetenz.</a:t>
            </a:r>
          </a:p>
        </p:txBody>
      </p:sp>
      <p:sp>
        <p:nvSpPr>
          <p:cNvPr id="30" name="Text Placeholder 2">
            <a:extLst>
              <a:ext uri="{FF2B5EF4-FFF2-40B4-BE49-F238E27FC236}">
                <a16:creationId xmlns:a16="http://schemas.microsoft.com/office/drawing/2014/main" id="{BCB7FA52-0BED-5AF6-C9E4-BF91CF5C037F}"/>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8: Neben den bisher genannten Aspekten und Werten gibt es weitere Kategorien, für die Unternehmen stehen können. Welcher Unternehmenstyp ist aus Ihrer Sicht jeweils am besten? </a:t>
            </a:r>
          </a:p>
          <a:p>
            <a:pPr lvl="1">
              <a:lnSpc>
                <a:spcPct val="100000"/>
              </a:lnSpc>
            </a:pPr>
            <a:r>
              <a:rPr lang="de-DE" sz="1050"/>
              <a:t>Basis: alle Befragten, N = 2.000 </a:t>
            </a:r>
            <a:br>
              <a:rPr lang="de-DE" sz="1050"/>
            </a:br>
            <a:r>
              <a:rPr lang="de-DE" sz="1050"/>
              <a:t>(Einfachnennung, nicht dargestellt: ‘weiß nicht‘)</a:t>
            </a:r>
          </a:p>
        </p:txBody>
      </p:sp>
      <p:sp>
        <p:nvSpPr>
          <p:cNvPr id="31" name="Content Placeholder 2">
            <a:extLst>
              <a:ext uri="{FF2B5EF4-FFF2-40B4-BE49-F238E27FC236}">
                <a16:creationId xmlns:a16="http://schemas.microsoft.com/office/drawing/2014/main" id="{1E07A2B4-79F1-47E0-070F-00D4061CADFD}"/>
              </a:ext>
            </a:extLst>
          </p:cNvPr>
          <p:cNvSpPr txBox="1">
            <a:spLocks/>
          </p:cNvSpPr>
          <p:nvPr/>
        </p:nvSpPr>
        <p:spPr>
          <a:xfrm>
            <a:off x="4412874" y="5823422"/>
            <a:ext cx="6514616" cy="115416"/>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750" b="0">
                <a:latin typeface="+mj-lt"/>
              </a:rPr>
              <a:t>* d.h. die Fähigkeit, sich flexibel neuen Gegebenheiten anzupassen</a:t>
            </a:r>
          </a:p>
        </p:txBody>
      </p:sp>
      <p:sp>
        <p:nvSpPr>
          <p:cNvPr id="33" name="Slide Number Placeholder 32">
            <a:extLst>
              <a:ext uri="{FF2B5EF4-FFF2-40B4-BE49-F238E27FC236}">
                <a16:creationId xmlns:a16="http://schemas.microsoft.com/office/drawing/2014/main" id="{01D9FED1-A867-9ABA-2ED1-10E40463CA95}"/>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21</a:t>
            </a:fld>
            <a:endParaRPr lang="en-US"/>
          </a:p>
        </p:txBody>
      </p:sp>
      <p:graphicFrame>
        <p:nvGraphicFramePr>
          <p:cNvPr id="35" name="Tabelle 18">
            <a:extLst>
              <a:ext uri="{FF2B5EF4-FFF2-40B4-BE49-F238E27FC236}">
                <a16:creationId xmlns:a16="http://schemas.microsoft.com/office/drawing/2014/main" id="{4BDBFDEA-2E44-5608-F410-D44CE9E5F1F4}"/>
              </a:ext>
            </a:extLst>
          </p:cNvPr>
          <p:cNvGraphicFramePr>
            <a:graphicFrameLocks noGrp="1"/>
          </p:cNvGraphicFramePr>
          <p:nvPr/>
        </p:nvGraphicFramePr>
        <p:xfrm>
          <a:off x="6744259" y="917449"/>
          <a:ext cx="5065200" cy="436292"/>
        </p:xfrm>
        <a:graphic>
          <a:graphicData uri="http://schemas.openxmlformats.org/drawingml/2006/table">
            <a:tbl>
              <a:tblPr firstRow="1" bandRow="1">
                <a:tableStyleId>{5C22544A-7EE6-4342-B048-85BDC9FD1C3A}</a:tableStyleId>
              </a:tblPr>
              <a:tblGrid>
                <a:gridCol w="1022400">
                  <a:extLst>
                    <a:ext uri="{9D8B030D-6E8A-4147-A177-3AD203B41FA5}">
                      <a16:colId xmlns:a16="http://schemas.microsoft.com/office/drawing/2014/main" val="948198343"/>
                    </a:ext>
                  </a:extLst>
                </a:gridCol>
                <a:gridCol w="1022400">
                  <a:extLst>
                    <a:ext uri="{9D8B030D-6E8A-4147-A177-3AD203B41FA5}">
                      <a16:colId xmlns:a16="http://schemas.microsoft.com/office/drawing/2014/main" val="3667173628"/>
                    </a:ext>
                  </a:extLst>
                </a:gridCol>
                <a:gridCol w="1044000">
                  <a:extLst>
                    <a:ext uri="{9D8B030D-6E8A-4147-A177-3AD203B41FA5}">
                      <a16:colId xmlns:a16="http://schemas.microsoft.com/office/drawing/2014/main" val="3688408750"/>
                    </a:ext>
                  </a:extLst>
                </a:gridCol>
                <a:gridCol w="1022400">
                  <a:extLst>
                    <a:ext uri="{9D8B030D-6E8A-4147-A177-3AD203B41FA5}">
                      <a16:colId xmlns:a16="http://schemas.microsoft.com/office/drawing/2014/main" val="1709565079"/>
                    </a:ext>
                  </a:extLst>
                </a:gridCol>
                <a:gridCol w="954000">
                  <a:extLst>
                    <a:ext uri="{9D8B030D-6E8A-4147-A177-3AD203B41FA5}">
                      <a16:colId xmlns:a16="http://schemas.microsoft.com/office/drawing/2014/main" val="3334593354"/>
                    </a:ext>
                  </a:extLst>
                </a:gridCol>
              </a:tblGrid>
              <a:tr h="436292">
                <a:tc>
                  <a:txBody>
                    <a:bodyPr/>
                    <a:lstStyle/>
                    <a:p>
                      <a:pPr algn="l" fontAlgn="b"/>
                      <a:r>
                        <a:rPr lang="de-DE" sz="900" b="1" i="0" u="none" strike="noStrike">
                          <a:solidFill>
                            <a:srgbClr val="000000"/>
                          </a:solidFill>
                          <a:effectLst/>
                          <a:latin typeface="+mn-lt"/>
                        </a:rPr>
                        <a:t>Familien-unternehmen</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Konzerne</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Start-up Unternehmen</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Nichtregierungs-organisationen (NGO)</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öffentliche </a:t>
                      </a:r>
                      <a:br>
                        <a:rPr lang="de-DE" sz="900" b="1" i="0" u="none" strike="noStrike">
                          <a:solidFill>
                            <a:srgbClr val="000000"/>
                          </a:solidFill>
                          <a:effectLst/>
                          <a:latin typeface="+mn-lt"/>
                        </a:rPr>
                      </a:br>
                      <a:r>
                        <a:rPr lang="de-DE" sz="900" b="1" i="0" u="none" strike="noStrike">
                          <a:solidFill>
                            <a:srgbClr val="000000"/>
                          </a:solidFill>
                          <a:effectLst/>
                          <a:latin typeface="+mn-lt"/>
                        </a:rPr>
                        <a:t>Hand</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313984"/>
                  </a:ext>
                </a:extLst>
              </a:tr>
            </a:tbl>
          </a:graphicData>
        </a:graphic>
      </p:graphicFrame>
      <p:graphicFrame>
        <p:nvGraphicFramePr>
          <p:cNvPr id="4" name="GRAPH_01">
            <a:extLst>
              <a:ext uri="{FF2B5EF4-FFF2-40B4-BE49-F238E27FC236}">
                <a16:creationId xmlns:a16="http://schemas.microsoft.com/office/drawing/2014/main" id="{F0F7B055-87FE-BED5-5D08-9A0A0D9E5BD7}"/>
              </a:ext>
            </a:extLst>
          </p:cNvPr>
          <p:cNvGraphicFramePr/>
          <p:nvPr>
            <p:extLst>
              <p:ext uri="{D42A27DB-BD31-4B8C-83A1-F6EECF244321}">
                <p14:modId xmlns:p14="http://schemas.microsoft.com/office/powerpoint/2010/main" val="4260161013"/>
              </p:ext>
            </p:extLst>
          </p:nvPr>
        </p:nvGraphicFramePr>
        <p:xfrm>
          <a:off x="6697566" y="1428749"/>
          <a:ext cx="972000" cy="42471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GRAPH_02">
            <a:extLst>
              <a:ext uri="{FF2B5EF4-FFF2-40B4-BE49-F238E27FC236}">
                <a16:creationId xmlns:a16="http://schemas.microsoft.com/office/drawing/2014/main" id="{3EDD033B-3CD8-1273-71B9-84C2E9D2BD24}"/>
              </a:ext>
            </a:extLst>
          </p:cNvPr>
          <p:cNvGraphicFramePr/>
          <p:nvPr>
            <p:extLst>
              <p:ext uri="{D42A27DB-BD31-4B8C-83A1-F6EECF244321}">
                <p14:modId xmlns:p14="http://schemas.microsoft.com/office/powerpoint/2010/main" val="82322352"/>
              </p:ext>
            </p:extLst>
          </p:nvPr>
        </p:nvGraphicFramePr>
        <p:xfrm>
          <a:off x="7730989" y="1428750"/>
          <a:ext cx="972616" cy="42471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GRAPH_03">
            <a:extLst>
              <a:ext uri="{FF2B5EF4-FFF2-40B4-BE49-F238E27FC236}">
                <a16:creationId xmlns:a16="http://schemas.microsoft.com/office/drawing/2014/main" id="{947AA68D-671A-5BD4-2088-0E9F52EED6E1}"/>
              </a:ext>
            </a:extLst>
          </p:cNvPr>
          <p:cNvGraphicFramePr/>
          <p:nvPr>
            <p:extLst>
              <p:ext uri="{D42A27DB-BD31-4B8C-83A1-F6EECF244321}">
                <p14:modId xmlns:p14="http://schemas.microsoft.com/office/powerpoint/2010/main" val="1921811618"/>
              </p:ext>
            </p:extLst>
          </p:nvPr>
        </p:nvGraphicFramePr>
        <p:xfrm>
          <a:off x="8764412" y="1428750"/>
          <a:ext cx="972000" cy="4247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GRAPH_04">
            <a:extLst>
              <a:ext uri="{FF2B5EF4-FFF2-40B4-BE49-F238E27FC236}">
                <a16:creationId xmlns:a16="http://schemas.microsoft.com/office/drawing/2014/main" id="{6923347A-9C45-6584-1F77-F3B945FD078C}"/>
              </a:ext>
            </a:extLst>
          </p:cNvPr>
          <p:cNvGraphicFramePr/>
          <p:nvPr>
            <p:extLst>
              <p:ext uri="{D42A27DB-BD31-4B8C-83A1-F6EECF244321}">
                <p14:modId xmlns:p14="http://schemas.microsoft.com/office/powerpoint/2010/main" val="783176046"/>
              </p:ext>
            </p:extLst>
          </p:nvPr>
        </p:nvGraphicFramePr>
        <p:xfrm>
          <a:off x="9797219" y="1428750"/>
          <a:ext cx="972000" cy="424713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GRAPH_05">
            <a:extLst>
              <a:ext uri="{FF2B5EF4-FFF2-40B4-BE49-F238E27FC236}">
                <a16:creationId xmlns:a16="http://schemas.microsoft.com/office/drawing/2014/main" id="{1D55ADB0-AD07-E2E1-C93E-90C65D2ED54B}"/>
              </a:ext>
            </a:extLst>
          </p:cNvPr>
          <p:cNvGraphicFramePr/>
          <p:nvPr>
            <p:extLst>
              <p:ext uri="{D42A27DB-BD31-4B8C-83A1-F6EECF244321}">
                <p14:modId xmlns:p14="http://schemas.microsoft.com/office/powerpoint/2010/main" val="374446749"/>
              </p:ext>
            </p:extLst>
          </p:nvPr>
        </p:nvGraphicFramePr>
        <p:xfrm>
          <a:off x="10830027" y="1428750"/>
          <a:ext cx="972000" cy="4247140"/>
        </p:xfrm>
        <a:graphic>
          <a:graphicData uri="http://schemas.openxmlformats.org/drawingml/2006/chart">
            <c:chart xmlns:c="http://schemas.openxmlformats.org/drawingml/2006/chart" xmlns:r="http://schemas.openxmlformats.org/officeDocument/2006/relationships" r:id="rId9"/>
          </a:graphicData>
        </a:graphic>
      </p:graphicFrame>
      <p:sp>
        <p:nvSpPr>
          <p:cNvPr id="2" name="Footer Placeholder 1">
            <a:extLst>
              <a:ext uri="{FF2B5EF4-FFF2-40B4-BE49-F238E27FC236}">
                <a16:creationId xmlns:a16="http://schemas.microsoft.com/office/drawing/2014/main" id="{3621DC13-0633-7E00-AA6A-92B1B2901DA3}"/>
              </a:ext>
            </a:extLst>
          </p:cNvPr>
          <p:cNvSpPr>
            <a:spLocks noGrp="1"/>
          </p:cNvSpPr>
          <p:nvPr>
            <p:ph type="ftr" sz="quarter" idx="3"/>
          </p:nvPr>
        </p:nvSpPr>
        <p:spPr/>
        <p:txBody>
          <a:bodyPr/>
          <a:lstStyle/>
          <a:p>
            <a:r>
              <a:rPr lang="en-US"/>
              <a:t>Juni 2025</a:t>
            </a:r>
          </a:p>
        </p:txBody>
      </p:sp>
      <p:grpSp>
        <p:nvGrpSpPr>
          <p:cNvPr id="10" name="Group 9">
            <a:extLst>
              <a:ext uri="{FF2B5EF4-FFF2-40B4-BE49-F238E27FC236}">
                <a16:creationId xmlns:a16="http://schemas.microsoft.com/office/drawing/2014/main" id="{F9ECCFF6-9D5C-B4C9-C2DB-CE9B92A0452D}"/>
              </a:ext>
            </a:extLst>
          </p:cNvPr>
          <p:cNvGrpSpPr>
            <a:grpSpLocks noChangeAspect="1"/>
          </p:cNvGrpSpPr>
          <p:nvPr/>
        </p:nvGrpSpPr>
        <p:grpSpPr>
          <a:xfrm>
            <a:off x="11478027" y="0"/>
            <a:ext cx="324000" cy="324000"/>
            <a:chOff x="10872022" y="0"/>
            <a:chExt cx="403200" cy="403200"/>
          </a:xfrm>
        </p:grpSpPr>
        <p:sp>
          <p:nvSpPr>
            <p:cNvPr id="11" name="Rectangle 10">
              <a:hlinkClick r:id="" action="ppaction://hlinkshowjump?jump=nextslide"/>
              <a:extLst>
                <a:ext uri="{FF2B5EF4-FFF2-40B4-BE49-F238E27FC236}">
                  <a16:creationId xmlns:a16="http://schemas.microsoft.com/office/drawing/2014/main" id="{0EC7976C-81E2-AA2C-9751-A3413F25F7C1}"/>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descr="Down arrow">
              <a:hlinkClick r:id="" action="ppaction://hlinkshowjump?jump=nextslide"/>
              <a:extLst>
                <a:ext uri="{FF2B5EF4-FFF2-40B4-BE49-F238E27FC236}">
                  <a16:creationId xmlns:a16="http://schemas.microsoft.com/office/drawing/2014/main" id="{04120006-6953-6FE6-2BDC-2E3C4D03EB6C}"/>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447E3329-7501-2338-2B63-564AB277011B}"/>
              </a:ext>
            </a:extLst>
          </p:cNvPr>
          <p:cNvGrpSpPr>
            <a:grpSpLocks noChangeAspect="1"/>
          </p:cNvGrpSpPr>
          <p:nvPr/>
        </p:nvGrpSpPr>
        <p:grpSpPr>
          <a:xfrm>
            <a:off x="11084594" y="0"/>
            <a:ext cx="324000" cy="324000"/>
            <a:chOff x="10354522" y="0"/>
            <a:chExt cx="403200" cy="403200"/>
          </a:xfrm>
        </p:grpSpPr>
        <p:sp>
          <p:nvSpPr>
            <p:cNvPr id="14" name="Rectangle 13">
              <a:hlinkClick r:id="" action="ppaction://hlinkshowjump?jump=previousslide"/>
              <a:extLst>
                <a:ext uri="{FF2B5EF4-FFF2-40B4-BE49-F238E27FC236}">
                  <a16:creationId xmlns:a16="http://schemas.microsoft.com/office/drawing/2014/main" id="{698ED6B2-83E4-6FDD-CCCD-75DAD615D70C}"/>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5" name="Straight Arrow Connector 14" descr="Down arrow">
              <a:hlinkClick r:id="" action="ppaction://hlinkshowjump?jump=previousslide"/>
              <a:extLst>
                <a:ext uri="{FF2B5EF4-FFF2-40B4-BE49-F238E27FC236}">
                  <a16:creationId xmlns:a16="http://schemas.microsoft.com/office/drawing/2014/main" id="{433BF62E-B85A-6F5F-0CDF-F70EF914310B}"/>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aphicFrame>
        <p:nvGraphicFramePr>
          <p:cNvPr id="23" name="Tabelle 1">
            <a:extLst>
              <a:ext uri="{FF2B5EF4-FFF2-40B4-BE49-F238E27FC236}">
                <a16:creationId xmlns:a16="http://schemas.microsoft.com/office/drawing/2014/main" id="{C688216E-0CD2-F61B-80C4-3119E48189B7}"/>
              </a:ext>
            </a:extLst>
          </p:cNvPr>
          <p:cNvGraphicFramePr>
            <a:graphicFrameLocks noGrp="1"/>
          </p:cNvGraphicFramePr>
          <p:nvPr>
            <p:extLst>
              <p:ext uri="{D42A27DB-BD31-4B8C-83A1-F6EECF244321}">
                <p14:modId xmlns:p14="http://schemas.microsoft.com/office/powerpoint/2010/main" val="3787295463"/>
              </p:ext>
            </p:extLst>
          </p:nvPr>
        </p:nvGraphicFramePr>
        <p:xfrm>
          <a:off x="4548463" y="869826"/>
          <a:ext cx="1982308" cy="4795907"/>
        </p:xfrm>
        <a:graphic>
          <a:graphicData uri="http://schemas.openxmlformats.org/drawingml/2006/table">
            <a:tbl>
              <a:tblPr>
                <a:tableStyleId>{5C22544A-7EE6-4342-B048-85BDC9FD1C3A}</a:tableStyleId>
              </a:tblPr>
              <a:tblGrid>
                <a:gridCol w="1982308">
                  <a:extLst>
                    <a:ext uri="{9D8B030D-6E8A-4147-A177-3AD203B41FA5}">
                      <a16:colId xmlns:a16="http://schemas.microsoft.com/office/drawing/2014/main" val="385143426"/>
                    </a:ext>
                  </a:extLst>
                </a:gridCol>
              </a:tblGrid>
              <a:tr h="418787">
                <a:tc>
                  <a:txBody>
                    <a:bodyPr/>
                    <a:lstStyle/>
                    <a:p>
                      <a:pPr algn="ctr" fontAlgn="ctr"/>
                      <a:endParaRPr lang="de-DE" sz="800" b="0" i="0" u="none" strike="noStrike">
                        <a:solidFill>
                          <a:srgbClr val="000000"/>
                        </a:solidFill>
                        <a:effectLst/>
                        <a:latin typeface="Arial" panose="020B0604020202020204" pitchFamily="34" charset="0"/>
                      </a:endParaRPr>
                    </a:p>
                  </a:txBody>
                  <a:tcPr marL="18000" marR="72000" marT="10800" marB="1080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1351257"/>
                  </a:ext>
                </a:extLst>
              </a:tr>
              <a:tr h="139385">
                <a:tc>
                  <a:txBody>
                    <a:bodyPr/>
                    <a:lstStyle/>
                    <a:p>
                      <a:pPr algn="r" rtl="0" fontAlgn="ctr"/>
                      <a:endParaRPr lang="de-DE" sz="800" b="0" i="0" u="none" strike="noStrike">
                        <a:solidFill>
                          <a:srgbClr val="000000"/>
                        </a:solidFill>
                        <a:effectLst/>
                        <a:latin typeface="Arial" panose="020B0604020202020204" pitchFamily="34" charset="0"/>
                      </a:endParaRPr>
                    </a:p>
                  </a:txBody>
                  <a:tcPr marL="18000" marR="72000" marT="10800" marB="108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3156610"/>
                  </a:ext>
                </a:extLst>
              </a:tr>
              <a:tr h="302400">
                <a:tc>
                  <a:txBody>
                    <a:bodyPr/>
                    <a:lstStyle/>
                    <a:p>
                      <a:pPr algn="r" fontAlgn="t"/>
                      <a:r>
                        <a:rPr lang="de-DE" sz="900" b="0" i="0" u="none" strike="noStrike" dirty="0">
                          <a:solidFill>
                            <a:srgbClr val="000000"/>
                          </a:solidFill>
                          <a:effectLst/>
                          <a:latin typeface="Helvetica" panose="020B0604020202020204" pitchFamily="34" charset="0"/>
                        </a:rPr>
                        <a:t>Tradition</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871099"/>
                  </a:ext>
                </a:extLst>
              </a:tr>
              <a:tr h="302400">
                <a:tc>
                  <a:txBody>
                    <a:bodyPr/>
                    <a:lstStyle/>
                    <a:p>
                      <a:pPr algn="r" fontAlgn="t"/>
                      <a:r>
                        <a:rPr lang="de-DE" sz="900" b="0" i="0" u="none" strike="noStrike">
                          <a:solidFill>
                            <a:srgbClr val="000000"/>
                          </a:solidFill>
                          <a:effectLst/>
                          <a:latin typeface="Helvetica" panose="020B0604020202020204" pitchFamily="34" charset="0"/>
                        </a:rPr>
                        <a:t>Verwurzelung am Standort</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25149"/>
                  </a:ext>
                </a:extLst>
              </a:tr>
              <a:tr h="302400">
                <a:tc>
                  <a:txBody>
                    <a:bodyPr/>
                    <a:lstStyle/>
                    <a:p>
                      <a:pPr algn="r" fontAlgn="t"/>
                      <a:r>
                        <a:rPr lang="de-DE" sz="900" b="0" i="0" u="none" strike="noStrike">
                          <a:solidFill>
                            <a:srgbClr val="000000"/>
                          </a:solidFill>
                          <a:effectLst/>
                          <a:latin typeface="Helvetica" panose="020B0604020202020204" pitchFamily="34" charset="0"/>
                        </a:rPr>
                        <a:t>Zusammenarbeit mit regionalen Zulieferern und Partnern</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883147"/>
                  </a:ext>
                </a:extLst>
              </a:tr>
              <a:tr h="302400">
                <a:tc>
                  <a:txBody>
                    <a:bodyPr/>
                    <a:lstStyle/>
                    <a:p>
                      <a:pPr algn="r" fontAlgn="t"/>
                      <a:r>
                        <a:rPr lang="de-DE" sz="900" b="0" i="0" u="none" strike="noStrike">
                          <a:solidFill>
                            <a:srgbClr val="000000"/>
                          </a:solidFill>
                          <a:effectLst/>
                          <a:latin typeface="Helvetica" panose="020B0604020202020204" pitchFamily="34" charset="0"/>
                        </a:rPr>
                        <a:t>Verantwortungsbewusstsein</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867234"/>
                  </a:ext>
                </a:extLst>
              </a:tr>
              <a:tr h="302400">
                <a:tc>
                  <a:txBody>
                    <a:bodyPr/>
                    <a:lstStyle/>
                    <a:p>
                      <a:pPr algn="r" fontAlgn="t"/>
                      <a:r>
                        <a:rPr lang="de-DE" sz="900" b="0" i="0" u="none" strike="noStrike">
                          <a:solidFill>
                            <a:srgbClr val="000000"/>
                          </a:solidFill>
                          <a:effectLst/>
                          <a:latin typeface="Helvetica" panose="020B0604020202020204" pitchFamily="34" charset="0"/>
                        </a:rPr>
                        <a:t>Werteorientierung</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060840"/>
                  </a:ext>
                </a:extLst>
              </a:tr>
              <a:tr h="302400">
                <a:tc>
                  <a:txBody>
                    <a:bodyPr/>
                    <a:lstStyle/>
                    <a:p>
                      <a:pPr algn="r" fontAlgn="t"/>
                      <a:r>
                        <a:rPr lang="de-DE" sz="900" b="0" i="0" u="none" strike="noStrike">
                          <a:solidFill>
                            <a:srgbClr val="000000"/>
                          </a:solidFill>
                          <a:effectLst/>
                          <a:latin typeface="Helvetica" panose="020B0604020202020204" pitchFamily="34" charset="0"/>
                        </a:rPr>
                        <a:t>Steuerehrlichkeit</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8436295"/>
                  </a:ext>
                </a:extLst>
              </a:tr>
              <a:tr h="302400">
                <a:tc>
                  <a:txBody>
                    <a:bodyPr/>
                    <a:lstStyle/>
                    <a:p>
                      <a:pPr algn="r" fontAlgn="t"/>
                      <a:r>
                        <a:rPr lang="de-DE" sz="900" b="0" i="0" u="none" strike="noStrike" dirty="0">
                          <a:solidFill>
                            <a:srgbClr val="000000"/>
                          </a:solidFill>
                          <a:effectLst/>
                          <a:latin typeface="Helvetica" panose="020B0604020202020204" pitchFamily="34" charset="0"/>
                        </a:rPr>
                        <a:t>Orientierung am langfristigen statt</a:t>
                      </a:r>
                      <a:br>
                        <a:rPr lang="de-DE" sz="900" b="0" i="0" u="none" strike="noStrike" dirty="0">
                          <a:solidFill>
                            <a:srgbClr val="000000"/>
                          </a:solidFill>
                          <a:effectLst/>
                          <a:latin typeface="Helvetica" panose="020B0604020202020204" pitchFamily="34" charset="0"/>
                        </a:rPr>
                      </a:br>
                      <a:r>
                        <a:rPr lang="de-DE" sz="900" b="0" i="0" u="none" strike="noStrike" dirty="0">
                          <a:solidFill>
                            <a:srgbClr val="000000"/>
                          </a:solidFill>
                          <a:effectLst/>
                          <a:latin typeface="Helvetica" panose="020B0604020202020204" pitchFamily="34" charset="0"/>
                        </a:rPr>
                        <a:t>am kurzfristigen Erfolg</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948442"/>
                  </a:ext>
                </a:extLst>
              </a:tr>
              <a:tr h="302400">
                <a:tc>
                  <a:txBody>
                    <a:bodyPr/>
                    <a:lstStyle/>
                    <a:p>
                      <a:pPr algn="r" fontAlgn="t"/>
                      <a:r>
                        <a:rPr lang="de-DE" sz="900" b="0" i="0" u="none" strike="noStrike">
                          <a:solidFill>
                            <a:srgbClr val="000000"/>
                          </a:solidFill>
                          <a:effectLst/>
                          <a:latin typeface="Helvetica" panose="020B0604020202020204" pitchFamily="34" charset="0"/>
                        </a:rPr>
                        <a:t>Agilität *</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540235"/>
                  </a:ext>
                </a:extLst>
              </a:tr>
              <a:tr h="302400">
                <a:tc>
                  <a:txBody>
                    <a:bodyPr/>
                    <a:lstStyle/>
                    <a:p>
                      <a:pPr algn="r" fontAlgn="t"/>
                      <a:r>
                        <a:rPr lang="de-DE" sz="900" b="0" i="0" u="none" strike="noStrike">
                          <a:solidFill>
                            <a:srgbClr val="000000"/>
                          </a:solidFill>
                          <a:effectLst/>
                          <a:latin typeface="Helvetica" panose="020B0604020202020204" pitchFamily="34" charset="0"/>
                        </a:rPr>
                        <a:t>Innovationsstärke</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810473"/>
                  </a:ext>
                </a:extLst>
              </a:tr>
              <a:tr h="302400">
                <a:tc>
                  <a:txBody>
                    <a:bodyPr/>
                    <a:lstStyle/>
                    <a:p>
                      <a:pPr algn="r" fontAlgn="t"/>
                      <a:r>
                        <a:rPr lang="de-DE" sz="900" b="0" i="0" u="none" strike="noStrike">
                          <a:solidFill>
                            <a:srgbClr val="000000"/>
                          </a:solidFill>
                          <a:effectLst/>
                          <a:latin typeface="Helvetica" panose="020B0604020202020204" pitchFamily="34" charset="0"/>
                        </a:rPr>
                        <a:t>Managementkompetenz</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293849"/>
                  </a:ext>
                </a:extLst>
              </a:tr>
              <a:tr h="302400">
                <a:tc>
                  <a:txBody>
                    <a:bodyPr/>
                    <a:lstStyle/>
                    <a:p>
                      <a:pPr algn="r" fontAlgn="t"/>
                      <a:r>
                        <a:rPr lang="de-DE" sz="900" b="0" i="0" u="none" strike="noStrike">
                          <a:solidFill>
                            <a:srgbClr val="000000"/>
                          </a:solidFill>
                          <a:effectLst/>
                          <a:latin typeface="Helvetica" panose="020B0604020202020204" pitchFamily="34" charset="0"/>
                        </a:rPr>
                        <a:t>Digitalisierung und Technologie</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11276"/>
                  </a:ext>
                </a:extLst>
              </a:tr>
              <a:tr h="302400">
                <a:tc>
                  <a:txBody>
                    <a:bodyPr/>
                    <a:lstStyle/>
                    <a:p>
                      <a:pPr algn="r" fontAlgn="t"/>
                      <a:r>
                        <a:rPr lang="de-DE" sz="900" b="0" i="0" u="none" strike="noStrike">
                          <a:solidFill>
                            <a:srgbClr val="000000"/>
                          </a:solidFill>
                          <a:effectLst/>
                          <a:latin typeface="Helvetica" panose="020B0604020202020204" pitchFamily="34" charset="0"/>
                        </a:rPr>
                        <a:t>Internationalität</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5627023"/>
                  </a:ext>
                </a:extLst>
              </a:tr>
              <a:tr h="302400">
                <a:tc>
                  <a:txBody>
                    <a:bodyPr/>
                    <a:lstStyle/>
                    <a:p>
                      <a:pPr algn="r" fontAlgn="t"/>
                      <a:r>
                        <a:rPr lang="de-DE" sz="900" b="0" i="0" u="none" strike="noStrike">
                          <a:solidFill>
                            <a:srgbClr val="000000"/>
                          </a:solidFill>
                          <a:effectLst/>
                          <a:latin typeface="Helvetica" panose="020B0604020202020204" pitchFamily="34" charset="0"/>
                        </a:rPr>
                        <a:t>Vernetzung mit der Politik</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7648412"/>
                  </a:ext>
                </a:extLst>
              </a:tr>
              <a:tr h="302400">
                <a:tc>
                  <a:txBody>
                    <a:bodyPr/>
                    <a:lstStyle/>
                    <a:p>
                      <a:pPr algn="r" fontAlgn="t"/>
                      <a:r>
                        <a:rPr lang="de-DE" sz="900" b="0" i="0" u="none" strike="noStrike" dirty="0">
                          <a:solidFill>
                            <a:srgbClr val="000000"/>
                          </a:solidFill>
                          <a:effectLst/>
                          <a:latin typeface="Helvetica" panose="020B0604020202020204" pitchFamily="34" charset="0"/>
                        </a:rPr>
                        <a:t>Unternehmenstyp insgesamt</a:t>
                      </a:r>
                    </a:p>
                  </a:txBody>
                  <a:tcPr marL="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7385653"/>
                  </a:ext>
                </a:extLst>
              </a:tr>
            </a:tbl>
          </a:graphicData>
        </a:graphic>
      </p:graphicFrame>
      <p:grpSp>
        <p:nvGrpSpPr>
          <p:cNvPr id="3" name="Group 2">
            <a:extLst>
              <a:ext uri="{FF2B5EF4-FFF2-40B4-BE49-F238E27FC236}">
                <a16:creationId xmlns:a16="http://schemas.microsoft.com/office/drawing/2014/main" id="{69C04D57-62CF-71EC-86DF-9796524A4A24}"/>
              </a:ext>
            </a:extLst>
          </p:cNvPr>
          <p:cNvGrpSpPr/>
          <p:nvPr/>
        </p:nvGrpSpPr>
        <p:grpSpPr>
          <a:xfrm>
            <a:off x="10520652" y="0"/>
            <a:ext cx="324000" cy="323385"/>
            <a:chOff x="10520652" y="0"/>
            <a:chExt cx="324000" cy="323385"/>
          </a:xfrm>
        </p:grpSpPr>
        <p:sp>
          <p:nvSpPr>
            <p:cNvPr id="17" name="Google Shape;487;p76">
              <a:hlinkClick r:id="rId10" action="ppaction://hlinksldjump"/>
              <a:extLst>
                <a:ext uri="{FF2B5EF4-FFF2-40B4-BE49-F238E27FC236}">
                  <a16:creationId xmlns:a16="http://schemas.microsoft.com/office/drawing/2014/main" id="{88587E28-93EC-F9DF-8E1A-D6331F1A2BB0}"/>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6" name="Group 25">
              <a:extLst>
                <a:ext uri="{FF2B5EF4-FFF2-40B4-BE49-F238E27FC236}">
                  <a16:creationId xmlns:a16="http://schemas.microsoft.com/office/drawing/2014/main" id="{2C840563-A5CE-49B7-5CFA-DA38701983D6}"/>
                </a:ext>
              </a:extLst>
            </p:cNvPr>
            <p:cNvGrpSpPr/>
            <p:nvPr/>
          </p:nvGrpSpPr>
          <p:grpSpPr>
            <a:xfrm>
              <a:off x="10578492" y="81049"/>
              <a:ext cx="208319" cy="161287"/>
              <a:chOff x="10578492" y="81049"/>
              <a:chExt cx="208319" cy="161287"/>
            </a:xfrm>
          </p:grpSpPr>
          <p:sp>
            <p:nvSpPr>
              <p:cNvPr id="32" name="Google Shape;190;p3">
                <a:hlinkClick r:id="rId10" action="ppaction://hlinksldjump"/>
                <a:extLst>
                  <a:ext uri="{FF2B5EF4-FFF2-40B4-BE49-F238E27FC236}">
                    <a16:creationId xmlns:a16="http://schemas.microsoft.com/office/drawing/2014/main" id="{ADF20429-880F-6C26-5881-887A39104FBD}"/>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4" name="Google Shape;191;p3">
                <a:hlinkClick r:id="rId10" action="ppaction://hlinksldjump"/>
                <a:extLst>
                  <a:ext uri="{FF2B5EF4-FFF2-40B4-BE49-F238E27FC236}">
                    <a16:creationId xmlns:a16="http://schemas.microsoft.com/office/drawing/2014/main" id="{3CE8C21F-3677-F4BE-90AE-2273EB415F77}"/>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6" name="Google Shape;192;p3">
                <a:hlinkClick r:id="rId10" action="ppaction://hlinksldjump"/>
                <a:extLst>
                  <a:ext uri="{FF2B5EF4-FFF2-40B4-BE49-F238E27FC236}">
                    <a16:creationId xmlns:a16="http://schemas.microsoft.com/office/drawing/2014/main" id="{35B2A61D-0561-4A37-1C82-53EC97DC50EB}"/>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2082938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BEADE-4C84-BDF5-C892-9D0513A2EA1A}"/>
            </a:ext>
          </a:extLst>
        </p:cNvPr>
        <p:cNvGrpSpPr/>
        <p:nvPr/>
      </p:nvGrpSpPr>
      <p:grpSpPr>
        <a:xfrm>
          <a:off x="0" y="0"/>
          <a:ext cx="0" cy="0"/>
          <a:chOff x="0" y="0"/>
          <a:chExt cx="0" cy="0"/>
        </a:xfrm>
      </p:grpSpPr>
      <p:sp>
        <p:nvSpPr>
          <p:cNvPr id="27" name="Content Placeholder 16">
            <a:extLst>
              <a:ext uri="{FF2B5EF4-FFF2-40B4-BE49-F238E27FC236}">
                <a16:creationId xmlns:a16="http://schemas.microsoft.com/office/drawing/2014/main" id="{1946073E-8E6B-6BDA-8682-00DB6ACB0D11}"/>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5" name="Title 4">
            <a:extLst>
              <a:ext uri="{FF2B5EF4-FFF2-40B4-BE49-F238E27FC236}">
                <a16:creationId xmlns:a16="http://schemas.microsoft.com/office/drawing/2014/main" id="{DDF4262C-5388-6377-D201-B2ACED3C8E4A}"/>
              </a:ext>
            </a:extLst>
          </p:cNvPr>
          <p:cNvSpPr>
            <a:spLocks noGrp="1"/>
          </p:cNvSpPr>
          <p:nvPr>
            <p:ph type="title"/>
          </p:nvPr>
        </p:nvSpPr>
        <p:spPr>
          <a:xfrm>
            <a:off x="397667" y="402336"/>
            <a:ext cx="3729833" cy="900000"/>
          </a:xfrm>
        </p:spPr>
        <p:txBody>
          <a:bodyPr/>
          <a:lstStyle/>
          <a:p>
            <a:r>
              <a:rPr lang="de-DE"/>
              <a:t>Welcher Unternehmenstyp </a:t>
            </a:r>
            <a:br>
              <a:rPr lang="de-DE"/>
            </a:br>
            <a:r>
              <a:rPr lang="de-DE"/>
              <a:t>ist am besten?</a:t>
            </a:r>
          </a:p>
        </p:txBody>
      </p:sp>
      <p:sp>
        <p:nvSpPr>
          <p:cNvPr id="24" name="Title 4">
            <a:extLst>
              <a:ext uri="{FF2B5EF4-FFF2-40B4-BE49-F238E27FC236}">
                <a16:creationId xmlns:a16="http://schemas.microsoft.com/office/drawing/2014/main" id="{B4278A4C-DE28-7521-7995-57C3AC9714F1}"/>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Wahrnehmung der Unternehmenstypen</a:t>
            </a:r>
          </a:p>
        </p:txBody>
      </p:sp>
      <p:sp>
        <p:nvSpPr>
          <p:cNvPr id="28" name="Text Placeholder 2">
            <a:extLst>
              <a:ext uri="{FF2B5EF4-FFF2-40B4-BE49-F238E27FC236}">
                <a16:creationId xmlns:a16="http://schemas.microsoft.com/office/drawing/2014/main" id="{84F3012F-E777-E51E-12FD-6990DBC2ECB1}"/>
              </a:ext>
            </a:extLst>
          </p:cNvPr>
          <p:cNvSpPr txBox="1">
            <a:spLocks/>
          </p:cNvSpPr>
          <p:nvPr/>
        </p:nvSpPr>
        <p:spPr>
          <a:xfrm>
            <a:off x="397668" y="1953896"/>
            <a:ext cx="3729832" cy="1738938"/>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Allgemeine Unternehmenswerte</a:t>
            </a:r>
            <a:br>
              <a:rPr lang="de-DE" sz="1400"/>
            </a:br>
            <a:r>
              <a:rPr lang="de-DE" sz="1400"/>
              <a:t>2021 – 2025</a:t>
            </a:r>
          </a:p>
          <a:p>
            <a:pPr lvl="1">
              <a:lnSpc>
                <a:spcPct val="100000"/>
              </a:lnSpc>
            </a:pPr>
            <a:r>
              <a:rPr lang="de-DE"/>
              <a:t>Im Vergleich zu 2023 haben Familien-unternehmen in puncto Tradition und Konzerne hinsichtlich Internationalität </a:t>
            </a:r>
            <a:br>
              <a:rPr lang="de-DE"/>
            </a:br>
            <a:r>
              <a:rPr lang="de-DE"/>
              <a:t>etwas an Ansehen verloren.</a:t>
            </a:r>
          </a:p>
        </p:txBody>
      </p:sp>
      <p:sp>
        <p:nvSpPr>
          <p:cNvPr id="30" name="Text Placeholder 2">
            <a:extLst>
              <a:ext uri="{FF2B5EF4-FFF2-40B4-BE49-F238E27FC236}">
                <a16:creationId xmlns:a16="http://schemas.microsoft.com/office/drawing/2014/main" id="{BD935F97-585F-4F44-E7FD-B4E9DAEDAA1B}"/>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8: Neben den bisher genannten Aspekten und Werten gibt es weitere Kategorien, für die Unternehmen stehen können. Welcher Unternehmenstyp ist aus Ihrer Sicht jeweils am besten? </a:t>
            </a:r>
          </a:p>
          <a:p>
            <a:pPr lvl="1">
              <a:lnSpc>
                <a:spcPct val="100000"/>
              </a:lnSpc>
            </a:pPr>
            <a:r>
              <a:rPr lang="de-DE" sz="1050"/>
              <a:t>Basis: alle Befragten, N = 2.000 (Einfachnennung, nicht dargestellt: ‘weiß nicht‘), 2021: N = 1.001 / 2023: N = 1.055</a:t>
            </a:r>
          </a:p>
        </p:txBody>
      </p:sp>
      <p:sp>
        <p:nvSpPr>
          <p:cNvPr id="33" name="Slide Number Placeholder 32">
            <a:extLst>
              <a:ext uri="{FF2B5EF4-FFF2-40B4-BE49-F238E27FC236}">
                <a16:creationId xmlns:a16="http://schemas.microsoft.com/office/drawing/2014/main" id="{5F072108-2E1D-41A4-7946-4AFC1113539C}"/>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22</a:t>
            </a:fld>
            <a:endParaRPr lang="en-US"/>
          </a:p>
        </p:txBody>
      </p:sp>
      <p:sp>
        <p:nvSpPr>
          <p:cNvPr id="2" name="Content Placeholder 2">
            <a:extLst>
              <a:ext uri="{FF2B5EF4-FFF2-40B4-BE49-F238E27FC236}">
                <a16:creationId xmlns:a16="http://schemas.microsoft.com/office/drawing/2014/main" id="{36E90FE4-DF16-20CF-6376-7685A6D2E344}"/>
              </a:ext>
            </a:extLst>
          </p:cNvPr>
          <p:cNvSpPr txBox="1">
            <a:spLocks/>
          </p:cNvSpPr>
          <p:nvPr/>
        </p:nvSpPr>
        <p:spPr>
          <a:xfrm>
            <a:off x="4412874" y="5823422"/>
            <a:ext cx="5467726" cy="115416"/>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750" b="0">
                <a:latin typeface="+mj-lt"/>
              </a:rPr>
              <a:t>*d.h. die Fähigkeit, sich flexibel neuen Gegebenheiten anzupassen</a:t>
            </a:r>
          </a:p>
        </p:txBody>
      </p:sp>
      <p:graphicFrame>
        <p:nvGraphicFramePr>
          <p:cNvPr id="4" name="Tabelle 1">
            <a:extLst>
              <a:ext uri="{FF2B5EF4-FFF2-40B4-BE49-F238E27FC236}">
                <a16:creationId xmlns:a16="http://schemas.microsoft.com/office/drawing/2014/main" id="{5DA7B7F9-AEE6-6504-4C85-E5826A68D4B1}"/>
              </a:ext>
            </a:extLst>
          </p:cNvPr>
          <p:cNvGraphicFramePr>
            <a:graphicFrameLocks noGrp="1"/>
          </p:cNvGraphicFramePr>
          <p:nvPr>
            <p:extLst>
              <p:ext uri="{D42A27DB-BD31-4B8C-83A1-F6EECF244321}">
                <p14:modId xmlns:p14="http://schemas.microsoft.com/office/powerpoint/2010/main" val="1287886249"/>
              </p:ext>
            </p:extLst>
          </p:nvPr>
        </p:nvGraphicFramePr>
        <p:xfrm>
          <a:off x="4584323" y="869826"/>
          <a:ext cx="7220308" cy="4795907"/>
        </p:xfrm>
        <a:graphic>
          <a:graphicData uri="http://schemas.openxmlformats.org/drawingml/2006/table">
            <a:tbl>
              <a:tblPr>
                <a:tableStyleId>{5C22544A-7EE6-4342-B048-85BDC9FD1C3A}</a:tableStyleId>
              </a:tblPr>
              <a:tblGrid>
                <a:gridCol w="1982308">
                  <a:extLst>
                    <a:ext uri="{9D8B030D-6E8A-4147-A177-3AD203B41FA5}">
                      <a16:colId xmlns:a16="http://schemas.microsoft.com/office/drawing/2014/main" val="385143426"/>
                    </a:ext>
                  </a:extLst>
                </a:gridCol>
                <a:gridCol w="349200">
                  <a:extLst>
                    <a:ext uri="{9D8B030D-6E8A-4147-A177-3AD203B41FA5}">
                      <a16:colId xmlns:a16="http://schemas.microsoft.com/office/drawing/2014/main" val="3672627131"/>
                    </a:ext>
                  </a:extLst>
                </a:gridCol>
                <a:gridCol w="349200">
                  <a:extLst>
                    <a:ext uri="{9D8B030D-6E8A-4147-A177-3AD203B41FA5}">
                      <a16:colId xmlns:a16="http://schemas.microsoft.com/office/drawing/2014/main" val="4132148983"/>
                    </a:ext>
                  </a:extLst>
                </a:gridCol>
                <a:gridCol w="349200">
                  <a:extLst>
                    <a:ext uri="{9D8B030D-6E8A-4147-A177-3AD203B41FA5}">
                      <a16:colId xmlns:a16="http://schemas.microsoft.com/office/drawing/2014/main" val="3223415319"/>
                    </a:ext>
                  </a:extLst>
                </a:gridCol>
                <a:gridCol w="349200">
                  <a:extLst>
                    <a:ext uri="{9D8B030D-6E8A-4147-A177-3AD203B41FA5}">
                      <a16:colId xmlns:a16="http://schemas.microsoft.com/office/drawing/2014/main" val="4258706214"/>
                    </a:ext>
                  </a:extLst>
                </a:gridCol>
                <a:gridCol w="349200">
                  <a:extLst>
                    <a:ext uri="{9D8B030D-6E8A-4147-A177-3AD203B41FA5}">
                      <a16:colId xmlns:a16="http://schemas.microsoft.com/office/drawing/2014/main" val="2778790117"/>
                    </a:ext>
                  </a:extLst>
                </a:gridCol>
                <a:gridCol w="349200">
                  <a:extLst>
                    <a:ext uri="{9D8B030D-6E8A-4147-A177-3AD203B41FA5}">
                      <a16:colId xmlns:a16="http://schemas.microsoft.com/office/drawing/2014/main" val="653313534"/>
                    </a:ext>
                  </a:extLst>
                </a:gridCol>
                <a:gridCol w="349200">
                  <a:extLst>
                    <a:ext uri="{9D8B030D-6E8A-4147-A177-3AD203B41FA5}">
                      <a16:colId xmlns:a16="http://schemas.microsoft.com/office/drawing/2014/main" val="2162002295"/>
                    </a:ext>
                  </a:extLst>
                </a:gridCol>
                <a:gridCol w="349200">
                  <a:extLst>
                    <a:ext uri="{9D8B030D-6E8A-4147-A177-3AD203B41FA5}">
                      <a16:colId xmlns:a16="http://schemas.microsoft.com/office/drawing/2014/main" val="3545652882"/>
                    </a:ext>
                  </a:extLst>
                </a:gridCol>
                <a:gridCol w="349200">
                  <a:extLst>
                    <a:ext uri="{9D8B030D-6E8A-4147-A177-3AD203B41FA5}">
                      <a16:colId xmlns:a16="http://schemas.microsoft.com/office/drawing/2014/main" val="4029599507"/>
                    </a:ext>
                  </a:extLst>
                </a:gridCol>
                <a:gridCol w="349200">
                  <a:extLst>
                    <a:ext uri="{9D8B030D-6E8A-4147-A177-3AD203B41FA5}">
                      <a16:colId xmlns:a16="http://schemas.microsoft.com/office/drawing/2014/main" val="999269618"/>
                    </a:ext>
                  </a:extLst>
                </a:gridCol>
                <a:gridCol w="349200">
                  <a:extLst>
                    <a:ext uri="{9D8B030D-6E8A-4147-A177-3AD203B41FA5}">
                      <a16:colId xmlns:a16="http://schemas.microsoft.com/office/drawing/2014/main" val="1345886210"/>
                    </a:ext>
                  </a:extLst>
                </a:gridCol>
                <a:gridCol w="349200">
                  <a:extLst>
                    <a:ext uri="{9D8B030D-6E8A-4147-A177-3AD203B41FA5}">
                      <a16:colId xmlns:a16="http://schemas.microsoft.com/office/drawing/2014/main" val="1046714745"/>
                    </a:ext>
                  </a:extLst>
                </a:gridCol>
                <a:gridCol w="349200">
                  <a:extLst>
                    <a:ext uri="{9D8B030D-6E8A-4147-A177-3AD203B41FA5}">
                      <a16:colId xmlns:a16="http://schemas.microsoft.com/office/drawing/2014/main" val="1685254817"/>
                    </a:ext>
                  </a:extLst>
                </a:gridCol>
                <a:gridCol w="349200">
                  <a:extLst>
                    <a:ext uri="{9D8B030D-6E8A-4147-A177-3AD203B41FA5}">
                      <a16:colId xmlns:a16="http://schemas.microsoft.com/office/drawing/2014/main" val="231412412"/>
                    </a:ext>
                  </a:extLst>
                </a:gridCol>
                <a:gridCol w="349200">
                  <a:extLst>
                    <a:ext uri="{9D8B030D-6E8A-4147-A177-3AD203B41FA5}">
                      <a16:colId xmlns:a16="http://schemas.microsoft.com/office/drawing/2014/main" val="1957689044"/>
                    </a:ext>
                  </a:extLst>
                </a:gridCol>
              </a:tblGrid>
              <a:tr h="272560">
                <a:tc rowSpan="2">
                  <a:txBody>
                    <a:bodyPr/>
                    <a:lstStyle/>
                    <a:p>
                      <a:pPr algn="ctr" fontAlgn="ctr"/>
                      <a:endParaRPr lang="de-DE" sz="800" b="0" i="0" u="none" strike="noStrike">
                        <a:solidFill>
                          <a:srgbClr val="000000"/>
                        </a:solidFill>
                        <a:effectLst/>
                        <a:latin typeface="Arial" panose="020B0604020202020204" pitchFamily="34" charset="0"/>
                      </a:endParaRPr>
                    </a:p>
                  </a:txBody>
                  <a:tcPr marL="18000" marR="72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fontAlgn="ctr"/>
                      <a:r>
                        <a:rPr lang="de-DE" sz="800" b="1" u="none" strike="noStrike" dirty="0">
                          <a:effectLst/>
                        </a:rPr>
                        <a:t>Familien-unternehmen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Konzerne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Start-up Unternehmen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NGO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öffentliche </a:t>
                      </a:r>
                      <a:br>
                        <a:rPr lang="de-DE" sz="800" b="1" u="none" strike="noStrike" dirty="0">
                          <a:effectLst/>
                        </a:rPr>
                      </a:br>
                      <a:r>
                        <a:rPr lang="de-DE" sz="800" b="1" u="none" strike="noStrike" dirty="0">
                          <a:effectLst/>
                        </a:rPr>
                        <a:t>Hand</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pPr algn="l" fontAlgn="ctr"/>
                      <a:endParaRPr lang="de-DE" sz="800" b="0" i="0" u="none" strike="noStrike">
                        <a:solidFill>
                          <a:srgbClr val="000000"/>
                        </a:solidFill>
                        <a:effectLst/>
                        <a:latin typeface="Arial" panose="020B0604020202020204" pitchFamily="34" charset="0"/>
                      </a:endParaRPr>
                    </a:p>
                  </a:txBody>
                  <a:tcPr marL="7235" marR="7235" marT="7235" marB="0" anchor="ctr">
                    <a:noFill/>
                  </a:tcPr>
                </a:tc>
                <a:extLst>
                  <a:ext uri="{0D108BD9-81ED-4DB2-BD59-A6C34878D82A}">
                    <a16:rowId xmlns:a16="http://schemas.microsoft.com/office/drawing/2014/main" val="1511351257"/>
                  </a:ext>
                </a:extLst>
              </a:tr>
              <a:tr h="146227">
                <a:tc vMerge="1">
                  <a:txBody>
                    <a:bodyPr/>
                    <a:lstStyle/>
                    <a:p>
                      <a:endParaRPr lang="de-DE"/>
                    </a:p>
                  </a:txBody>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dirty="0">
                          <a:effectLst/>
                        </a:rPr>
                        <a:t>2021</a:t>
                      </a:r>
                      <a:endParaRPr lang="de-DE" sz="800" b="1" i="0" u="none" strike="noStrike" dirty="0">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534044"/>
                  </a:ext>
                </a:extLst>
              </a:tr>
              <a:tr h="139385">
                <a:tc>
                  <a:txBody>
                    <a:bodyPr/>
                    <a:lstStyle/>
                    <a:p>
                      <a:pPr algn="r" rtl="0" fontAlgn="ctr"/>
                      <a:r>
                        <a:rPr lang="de-DE" sz="800" u="none" strike="noStrike" dirty="0">
                          <a:effectLst/>
                        </a:rPr>
                        <a:t>Basis</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dirty="0">
                          <a:effectLst/>
                        </a:rPr>
                        <a:t>1.001</a:t>
                      </a:r>
                      <a:endParaRPr lang="de-DE" sz="800" b="0" i="0" u="none" strike="noStrike" dirty="0">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3283156610"/>
                  </a:ext>
                </a:extLst>
              </a:tr>
              <a:tr h="302400">
                <a:tc>
                  <a:txBody>
                    <a:bodyPr/>
                    <a:lstStyle/>
                    <a:p>
                      <a:pPr algn="r" fontAlgn="t"/>
                      <a:r>
                        <a:rPr lang="de-DE" sz="900" b="0" i="0" u="none" strike="noStrike" dirty="0">
                          <a:solidFill>
                            <a:srgbClr val="000000"/>
                          </a:solidFill>
                          <a:effectLst/>
                          <a:latin typeface="Helvetica" panose="020B0604020202020204" pitchFamily="34" charset="0"/>
                        </a:rPr>
                        <a:t>Tradition</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64 %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76 %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66 %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7 %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3 %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3 %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4 %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5 %</a:t>
                      </a:r>
                    </a:p>
                  </a:txBody>
                  <a:tcPr marL="0" marR="3600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871099"/>
                  </a:ext>
                </a:extLst>
              </a:tr>
              <a:tr h="302400">
                <a:tc>
                  <a:txBody>
                    <a:bodyPr/>
                    <a:lstStyle/>
                    <a:p>
                      <a:pPr algn="r" fontAlgn="t"/>
                      <a:r>
                        <a:rPr lang="de-DE" sz="900" b="0" i="0" u="none" strike="noStrike" dirty="0">
                          <a:solidFill>
                            <a:srgbClr val="000000"/>
                          </a:solidFill>
                          <a:effectLst/>
                          <a:latin typeface="Helvetica" panose="020B0604020202020204" pitchFamily="34" charset="0"/>
                        </a:rPr>
                        <a:t>Verwurzelung am Standort</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58 %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66 %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62 %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10 %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10 %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25149"/>
                  </a:ext>
                </a:extLst>
              </a:tr>
              <a:tr h="302400">
                <a:tc>
                  <a:txBody>
                    <a:bodyPr/>
                    <a:lstStyle/>
                    <a:p>
                      <a:pPr algn="r" fontAlgn="t"/>
                      <a:r>
                        <a:rPr lang="de-DE" sz="900" b="0" i="0" u="none" strike="noStrike">
                          <a:solidFill>
                            <a:srgbClr val="000000"/>
                          </a:solidFill>
                          <a:effectLst/>
                          <a:latin typeface="Helvetica" panose="020B0604020202020204" pitchFamily="34" charset="0"/>
                        </a:rPr>
                        <a:t>Zusammenarbeit mit regionalen Zulieferern und Partnern</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48 %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55 %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52 %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13 %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15 %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10 %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883147"/>
                  </a:ext>
                </a:extLst>
              </a:tr>
              <a:tr h="302400">
                <a:tc>
                  <a:txBody>
                    <a:bodyPr/>
                    <a:lstStyle/>
                    <a:p>
                      <a:pPr algn="r" fontAlgn="t"/>
                      <a:r>
                        <a:rPr lang="de-DE" sz="900" b="0" i="0" u="none" strike="noStrike" dirty="0">
                          <a:solidFill>
                            <a:srgbClr val="000000"/>
                          </a:solidFill>
                          <a:effectLst/>
                          <a:latin typeface="Helvetica" panose="020B0604020202020204" pitchFamily="34" charset="0"/>
                        </a:rPr>
                        <a:t>Verantwortungsbewusstsein</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dirty="0">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39 %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dirty="0">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11 %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867234"/>
                  </a:ext>
                </a:extLst>
              </a:tr>
              <a:tr h="302400">
                <a:tc>
                  <a:txBody>
                    <a:bodyPr/>
                    <a:lstStyle/>
                    <a:p>
                      <a:pPr algn="r" fontAlgn="t"/>
                      <a:r>
                        <a:rPr lang="de-DE" sz="900" b="0" i="0" u="none" strike="noStrike" dirty="0">
                          <a:solidFill>
                            <a:srgbClr val="000000"/>
                          </a:solidFill>
                          <a:effectLst/>
                          <a:latin typeface="Helvetica" panose="020B0604020202020204" pitchFamily="34" charset="0"/>
                        </a:rPr>
                        <a:t>Werteorientierung</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37 %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20 %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060840"/>
                  </a:ext>
                </a:extLst>
              </a:tr>
              <a:tr h="302400">
                <a:tc>
                  <a:txBody>
                    <a:bodyPr/>
                    <a:lstStyle/>
                    <a:p>
                      <a:pPr algn="r" fontAlgn="t"/>
                      <a:r>
                        <a:rPr lang="de-DE" sz="900" b="0" i="0" u="none" strike="noStrike" dirty="0">
                          <a:solidFill>
                            <a:srgbClr val="000000"/>
                          </a:solidFill>
                          <a:effectLst/>
                          <a:latin typeface="Helvetica" panose="020B0604020202020204" pitchFamily="34" charset="0"/>
                        </a:rPr>
                        <a:t>Steuerehrlichkeit</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28 %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35 %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35 %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13 %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14 %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8 %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10 %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16 %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11 %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8436295"/>
                  </a:ext>
                </a:extLst>
              </a:tr>
              <a:tr h="302400">
                <a:tc>
                  <a:txBody>
                    <a:bodyPr/>
                    <a:lstStyle/>
                    <a:p>
                      <a:pPr algn="r" fontAlgn="t"/>
                      <a:r>
                        <a:rPr lang="de-DE" sz="900" b="0" i="0" u="none" strike="noStrike">
                          <a:solidFill>
                            <a:srgbClr val="000000"/>
                          </a:solidFill>
                          <a:effectLst/>
                          <a:latin typeface="Helvetica" panose="020B0604020202020204" pitchFamily="34" charset="0"/>
                        </a:rPr>
                        <a:t>Orientierung am langfristigen statt am kurzfristigen Erfolg</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30 %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32 %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30 %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27 %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32 %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31 %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11 %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11 %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14 %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8 %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948442"/>
                  </a:ext>
                </a:extLst>
              </a:tr>
              <a:tr h="302400">
                <a:tc>
                  <a:txBody>
                    <a:bodyPr/>
                    <a:lstStyle/>
                    <a:p>
                      <a:pPr algn="r" fontAlgn="t"/>
                      <a:r>
                        <a:rPr lang="de-DE" sz="900" b="0" i="0" u="none" strike="noStrike" dirty="0">
                          <a:solidFill>
                            <a:srgbClr val="000000"/>
                          </a:solidFill>
                          <a:effectLst/>
                          <a:latin typeface="Helvetica" panose="020B0604020202020204" pitchFamily="34" charset="0"/>
                        </a:rPr>
                        <a:t>Agilität *</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19 %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20 %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21 %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24 %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27 %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25 %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27 %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29 %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29 %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540235"/>
                  </a:ext>
                </a:extLst>
              </a:tr>
              <a:tr h="302400">
                <a:tc>
                  <a:txBody>
                    <a:bodyPr/>
                    <a:lstStyle/>
                    <a:p>
                      <a:pPr algn="r" fontAlgn="t"/>
                      <a:r>
                        <a:rPr lang="de-DE" sz="900" b="0" i="0" u="none" strike="noStrike" dirty="0">
                          <a:solidFill>
                            <a:srgbClr val="000000"/>
                          </a:solidFill>
                          <a:effectLst/>
                          <a:latin typeface="Helvetica" panose="020B0604020202020204" pitchFamily="34" charset="0"/>
                        </a:rPr>
                        <a:t>Innovationsstärke</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13 %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11 %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28 %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29 %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30 %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31 %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39 %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33 %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810473"/>
                  </a:ext>
                </a:extLst>
              </a:tr>
              <a:tr h="302400">
                <a:tc>
                  <a:txBody>
                    <a:bodyPr/>
                    <a:lstStyle/>
                    <a:p>
                      <a:pPr algn="r" fontAlgn="t"/>
                      <a:r>
                        <a:rPr lang="de-DE" sz="900" b="0" i="0" u="none" strike="noStrike" dirty="0">
                          <a:solidFill>
                            <a:srgbClr val="000000"/>
                          </a:solidFill>
                          <a:effectLst/>
                          <a:latin typeface="Helvetica" panose="020B0604020202020204" pitchFamily="34" charset="0"/>
                        </a:rPr>
                        <a:t>Managementkompetenz</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dirty="0">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13 %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dirty="0">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57 %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53 %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dirty="0">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dirty="0">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900" b="0" i="0" u="none" strike="noStrike">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293849"/>
                  </a:ext>
                </a:extLst>
              </a:tr>
              <a:tr h="302400">
                <a:tc>
                  <a:txBody>
                    <a:bodyPr/>
                    <a:lstStyle/>
                    <a:p>
                      <a:pPr algn="r" fontAlgn="t"/>
                      <a:r>
                        <a:rPr lang="de-DE" sz="900" b="0" i="0" u="none" strike="noStrike" dirty="0">
                          <a:solidFill>
                            <a:srgbClr val="000000"/>
                          </a:solidFill>
                          <a:effectLst/>
                          <a:latin typeface="Helvetica" panose="020B0604020202020204" pitchFamily="34" charset="0"/>
                        </a:rPr>
                        <a:t>Digitalisierung und Technologie</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40 %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46 %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41 %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25 %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29 %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29 %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6 %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5 %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11276"/>
                  </a:ext>
                </a:extLst>
              </a:tr>
              <a:tr h="302400">
                <a:tc>
                  <a:txBody>
                    <a:bodyPr/>
                    <a:lstStyle/>
                    <a:p>
                      <a:pPr algn="r" fontAlgn="t"/>
                      <a:r>
                        <a:rPr lang="de-DE" sz="900" b="0" i="0" u="none" strike="noStrike" dirty="0">
                          <a:solidFill>
                            <a:srgbClr val="000000"/>
                          </a:solidFill>
                          <a:effectLst/>
                          <a:latin typeface="Helvetica" panose="020B0604020202020204" pitchFamily="34" charset="0"/>
                        </a:rPr>
                        <a:t>Internationalität</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8 %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60 %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70 %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61 %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4 %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5627023"/>
                  </a:ext>
                </a:extLst>
              </a:tr>
              <a:tr h="302400">
                <a:tc>
                  <a:txBody>
                    <a:bodyPr/>
                    <a:lstStyle/>
                    <a:p>
                      <a:pPr algn="r" fontAlgn="t"/>
                      <a:r>
                        <a:rPr lang="de-DE" sz="900" b="0" i="0" u="none" strike="noStrike" dirty="0">
                          <a:solidFill>
                            <a:srgbClr val="000000"/>
                          </a:solidFill>
                          <a:effectLst/>
                          <a:latin typeface="Helvetica" panose="020B0604020202020204" pitchFamily="34" charset="0"/>
                        </a:rPr>
                        <a:t>Vernetzung mit der Politik</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40 %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43 %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40 %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6 %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5 %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7 %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7 %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12 %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dirty="0">
                          <a:solidFill>
                            <a:srgbClr val="000000"/>
                          </a:solidFill>
                          <a:effectLst/>
                          <a:latin typeface="Arial" panose="020B0604020202020204" pitchFamily="34" charset="0"/>
                        </a:rPr>
                        <a:t>23 %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900" b="0" i="0" u="none" strike="noStrike">
                          <a:solidFill>
                            <a:srgbClr val="000000"/>
                          </a:solidFill>
                          <a:effectLst/>
                          <a:latin typeface="Arial" panose="020B0604020202020204" pitchFamily="34" charset="0"/>
                        </a:rPr>
                        <a:t>29 %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900" b="1" i="0" u="none" strike="noStrike">
                          <a:solidFill>
                            <a:srgbClr val="000000"/>
                          </a:solidFill>
                          <a:effectLst/>
                          <a:latin typeface="Helvetica-Bold"/>
                        </a:rPr>
                        <a:t>24 %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7648412"/>
                  </a:ext>
                </a:extLst>
              </a:tr>
              <a:tr h="302400">
                <a:tc>
                  <a:txBody>
                    <a:bodyPr/>
                    <a:lstStyle/>
                    <a:p>
                      <a:pPr algn="r" fontAlgn="t"/>
                      <a:r>
                        <a:rPr lang="de-DE" sz="900" b="0" i="0" u="none" strike="noStrike" dirty="0">
                          <a:solidFill>
                            <a:srgbClr val="000000"/>
                          </a:solidFill>
                          <a:effectLst/>
                          <a:latin typeface="Helvetica" panose="020B0604020202020204" pitchFamily="34" charset="0"/>
                        </a:rPr>
                        <a:t>Unternehmenstyp insgesamt</a:t>
                      </a:r>
                    </a:p>
                  </a:txBody>
                  <a:tcPr marL="36000" marR="72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fontAlgn="ctr"/>
                      <a:r>
                        <a:rPr lang="de-DE" sz="900" b="0" i="0" u="none" strike="noStrike" dirty="0">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900" b="1" i="0" u="none" strike="noStrike">
                          <a:solidFill>
                            <a:srgbClr val="000000"/>
                          </a:solidFill>
                          <a:effectLst/>
                          <a:latin typeface="Helvetica-Bold"/>
                        </a:rPr>
                        <a:t>27 %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fontAlgn="ctr"/>
                      <a:r>
                        <a:rPr lang="de-DE" sz="900" b="0" i="0" u="none" strike="noStrike" dirty="0">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900" b="1" i="0" u="none" strike="noStrike">
                          <a:solidFill>
                            <a:srgbClr val="000000"/>
                          </a:solidFill>
                          <a:effectLst/>
                          <a:latin typeface="Helvetica-Bold"/>
                        </a:rPr>
                        <a:t>29 %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fontAlgn="ctr"/>
                      <a:r>
                        <a:rPr lang="de-DE" sz="900" b="0" i="0" u="none" strike="noStrike" dirty="0">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900" b="1" i="0" u="none" strike="noStrike">
                          <a:solidFill>
                            <a:srgbClr val="000000"/>
                          </a:solidFill>
                          <a:effectLst/>
                          <a:latin typeface="Helvetica-Bold"/>
                        </a:rPr>
                        <a:t>14 %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fontAlgn="ctr"/>
                      <a:r>
                        <a:rPr lang="de-DE" sz="900" b="0" i="0" u="none" strike="noStrike" dirty="0">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900" b="1" i="0" u="none" strike="noStrike">
                          <a:solidFill>
                            <a:srgbClr val="000000"/>
                          </a:solidFill>
                          <a:effectLst/>
                          <a:latin typeface="Helvetica-Bold"/>
                        </a:rPr>
                        <a:t>8 %</a:t>
                      </a:r>
                    </a:p>
                  </a:txBody>
                  <a:tcPr marL="0" marR="36000" marT="0" marB="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fontAlgn="ctr"/>
                      <a:r>
                        <a:rPr lang="de-DE" sz="900" b="0" i="0" u="none" strike="noStrike" dirty="0">
                          <a:solidFill>
                            <a:srgbClr val="000000"/>
                          </a:solidFill>
                          <a:effectLst/>
                          <a:latin typeface="+mn-lt"/>
                        </a:rPr>
                        <a:t> -</a:t>
                      </a:r>
                    </a:p>
                  </a:txBody>
                  <a:tcPr marL="0" marR="36000" marT="0" marB="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fontAlgn="ctr"/>
                      <a:r>
                        <a:rPr lang="de-DE" sz="900" b="0" i="0" u="none" strike="noStrike">
                          <a:solidFill>
                            <a:srgbClr val="000000"/>
                          </a:solidFill>
                          <a:effectLst/>
                          <a:latin typeface="+mn-lt"/>
                        </a:rPr>
                        <a:t>-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900" b="1" i="0" u="none" strike="noStrike" dirty="0">
                          <a:solidFill>
                            <a:srgbClr val="000000"/>
                          </a:solidFill>
                          <a:effectLst/>
                          <a:latin typeface="Helvetica-Bold"/>
                        </a:rPr>
                        <a:t>6 %</a:t>
                      </a:r>
                    </a:p>
                  </a:txBody>
                  <a:tcPr marL="0" marR="36000" marT="0" marB="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2087385653"/>
                  </a:ext>
                </a:extLst>
              </a:tr>
            </a:tbl>
          </a:graphicData>
        </a:graphic>
      </p:graphicFrame>
      <p:sp>
        <p:nvSpPr>
          <p:cNvPr id="3" name="Footer Placeholder 2">
            <a:extLst>
              <a:ext uri="{FF2B5EF4-FFF2-40B4-BE49-F238E27FC236}">
                <a16:creationId xmlns:a16="http://schemas.microsoft.com/office/drawing/2014/main" id="{D350DB8D-FC6B-864E-E2ED-6866D1368617}"/>
              </a:ext>
            </a:extLst>
          </p:cNvPr>
          <p:cNvSpPr>
            <a:spLocks noGrp="1"/>
          </p:cNvSpPr>
          <p:nvPr>
            <p:ph type="ftr" sz="quarter" idx="3"/>
          </p:nvPr>
        </p:nvSpPr>
        <p:spPr/>
        <p:txBody>
          <a:bodyPr/>
          <a:lstStyle/>
          <a:p>
            <a:r>
              <a:rPr lang="en-US"/>
              <a:t>Juni 2025</a:t>
            </a:r>
          </a:p>
        </p:txBody>
      </p:sp>
      <p:grpSp>
        <p:nvGrpSpPr>
          <p:cNvPr id="6" name="Group 5">
            <a:extLst>
              <a:ext uri="{FF2B5EF4-FFF2-40B4-BE49-F238E27FC236}">
                <a16:creationId xmlns:a16="http://schemas.microsoft.com/office/drawing/2014/main" id="{81A49CCA-2CD6-2F54-7CBC-ABB5292233D9}"/>
              </a:ext>
            </a:extLst>
          </p:cNvPr>
          <p:cNvGrpSpPr>
            <a:grpSpLocks noChangeAspect="1"/>
          </p:cNvGrpSpPr>
          <p:nvPr/>
        </p:nvGrpSpPr>
        <p:grpSpPr>
          <a:xfrm>
            <a:off x="11478027" y="0"/>
            <a:ext cx="324000" cy="324000"/>
            <a:chOff x="10872022" y="0"/>
            <a:chExt cx="403200" cy="403200"/>
          </a:xfrm>
        </p:grpSpPr>
        <p:sp>
          <p:nvSpPr>
            <p:cNvPr id="8" name="Rectangle 7">
              <a:hlinkClick r:id="" action="ppaction://hlinkshowjump?jump=nextslide"/>
              <a:extLst>
                <a:ext uri="{FF2B5EF4-FFF2-40B4-BE49-F238E27FC236}">
                  <a16:creationId xmlns:a16="http://schemas.microsoft.com/office/drawing/2014/main" id="{5F17AD8D-C145-2A22-8637-00623D2E7745}"/>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descr="Down arrow">
              <a:hlinkClick r:id="" action="ppaction://hlinkshowjump?jump=nextslide"/>
              <a:extLst>
                <a:ext uri="{FF2B5EF4-FFF2-40B4-BE49-F238E27FC236}">
                  <a16:creationId xmlns:a16="http://schemas.microsoft.com/office/drawing/2014/main" id="{CADAECDA-F1C4-A1B3-7662-3EAD1D79756C}"/>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F477A2BF-437C-87CA-6390-397DCB1933BF}"/>
              </a:ext>
            </a:extLst>
          </p:cNvPr>
          <p:cNvGrpSpPr>
            <a:grpSpLocks noChangeAspect="1"/>
          </p:cNvGrpSpPr>
          <p:nvPr/>
        </p:nvGrpSpPr>
        <p:grpSpPr>
          <a:xfrm>
            <a:off x="11084594" y="0"/>
            <a:ext cx="324000" cy="324000"/>
            <a:chOff x="10354522" y="0"/>
            <a:chExt cx="403200" cy="403200"/>
          </a:xfrm>
        </p:grpSpPr>
        <p:sp>
          <p:nvSpPr>
            <p:cNvPr id="12" name="Rectangle 11">
              <a:hlinkClick r:id="" action="ppaction://hlinkshowjump?jump=previousslide"/>
              <a:extLst>
                <a:ext uri="{FF2B5EF4-FFF2-40B4-BE49-F238E27FC236}">
                  <a16:creationId xmlns:a16="http://schemas.microsoft.com/office/drawing/2014/main" id="{6F1BFDED-7FEE-34F9-56C4-B1FDA19EF9B0}"/>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3" name="Straight Arrow Connector 12" descr="Down arrow">
              <a:hlinkClick r:id="" action="ppaction://hlinkshowjump?jump=previousslide"/>
              <a:extLst>
                <a:ext uri="{FF2B5EF4-FFF2-40B4-BE49-F238E27FC236}">
                  <a16:creationId xmlns:a16="http://schemas.microsoft.com/office/drawing/2014/main" id="{B2BE8B74-4ECF-9BEA-7337-E1D184FAF3B2}"/>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cxnSp>
        <p:nvCxnSpPr>
          <p:cNvPr id="20" name="Gerade Verbindung mit Pfeil 22">
            <a:extLst>
              <a:ext uri="{FF2B5EF4-FFF2-40B4-BE49-F238E27FC236}">
                <a16:creationId xmlns:a16="http://schemas.microsoft.com/office/drawing/2014/main" id="{211FB037-C818-271C-A79A-497720C6F5C9}"/>
              </a:ext>
            </a:extLst>
          </p:cNvPr>
          <p:cNvCxnSpPr>
            <a:cxnSpLocks/>
          </p:cNvCxnSpPr>
          <p:nvPr/>
        </p:nvCxnSpPr>
        <p:spPr>
          <a:xfrm flipV="1">
            <a:off x="7275611" y="1516105"/>
            <a:ext cx="0" cy="140337"/>
          </a:xfrm>
          <a:prstGeom prst="straightConnector1">
            <a:avLst/>
          </a:prstGeom>
          <a:ln w="12700" cap="sq">
            <a:headEnd type="triangle" w="sm" len="sm"/>
            <a:tailEnd type="none" w="sm" len="sm"/>
          </a:ln>
        </p:spPr>
        <p:style>
          <a:lnRef idx="1">
            <a:schemeClr val="accent1"/>
          </a:lnRef>
          <a:fillRef idx="0">
            <a:schemeClr val="accent1"/>
          </a:fillRef>
          <a:effectRef idx="0">
            <a:schemeClr val="dk1"/>
          </a:effectRef>
          <a:fontRef idx="minor">
            <a:schemeClr val="lt1"/>
          </a:fontRef>
        </p:style>
      </p:cxnSp>
      <p:cxnSp>
        <p:nvCxnSpPr>
          <p:cNvPr id="21" name="Gerade Verbindung mit Pfeil 22">
            <a:extLst>
              <a:ext uri="{FF2B5EF4-FFF2-40B4-BE49-F238E27FC236}">
                <a16:creationId xmlns:a16="http://schemas.microsoft.com/office/drawing/2014/main" id="{28959B1A-E34F-AF87-5F31-EC5F0D465CDA}"/>
              </a:ext>
            </a:extLst>
          </p:cNvPr>
          <p:cNvCxnSpPr>
            <a:cxnSpLocks/>
          </p:cNvCxnSpPr>
          <p:nvPr/>
        </p:nvCxnSpPr>
        <p:spPr>
          <a:xfrm flipV="1">
            <a:off x="8328532" y="4844364"/>
            <a:ext cx="0" cy="140337"/>
          </a:xfrm>
          <a:prstGeom prst="straightConnector1">
            <a:avLst/>
          </a:prstGeom>
          <a:ln w="12700" cap="sq">
            <a:headEnd type="triangle" w="sm" len="sm"/>
            <a:tailEnd type="none" w="sm" len="sm"/>
          </a:ln>
        </p:spPr>
        <p:style>
          <a:lnRef idx="1">
            <a:schemeClr val="accent1"/>
          </a:lnRef>
          <a:fillRef idx="0">
            <a:schemeClr val="accent1"/>
          </a:fillRef>
          <a:effectRef idx="0">
            <a:schemeClr val="dk1"/>
          </a:effectRef>
          <a:fontRef idx="minor">
            <a:schemeClr val="lt1"/>
          </a:fontRef>
        </p:style>
      </p:cxnSp>
      <p:grpSp>
        <p:nvGrpSpPr>
          <p:cNvPr id="7" name="Group 6">
            <a:extLst>
              <a:ext uri="{FF2B5EF4-FFF2-40B4-BE49-F238E27FC236}">
                <a16:creationId xmlns:a16="http://schemas.microsoft.com/office/drawing/2014/main" id="{7AD413E2-AF53-1B78-A108-18C4535E972B}"/>
              </a:ext>
            </a:extLst>
          </p:cNvPr>
          <p:cNvGrpSpPr/>
          <p:nvPr/>
        </p:nvGrpSpPr>
        <p:grpSpPr>
          <a:xfrm>
            <a:off x="10520652" y="0"/>
            <a:ext cx="324000" cy="323385"/>
            <a:chOff x="10520652" y="0"/>
            <a:chExt cx="324000" cy="323385"/>
          </a:xfrm>
        </p:grpSpPr>
        <p:sp>
          <p:nvSpPr>
            <p:cNvPr id="9" name="Google Shape;487;p76">
              <a:hlinkClick r:id="rId2" action="ppaction://hlinksldjump"/>
              <a:extLst>
                <a:ext uri="{FF2B5EF4-FFF2-40B4-BE49-F238E27FC236}">
                  <a16:creationId xmlns:a16="http://schemas.microsoft.com/office/drawing/2014/main" id="{E2E110F9-D252-907B-718D-FE20939D252F}"/>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oup 21">
              <a:extLst>
                <a:ext uri="{FF2B5EF4-FFF2-40B4-BE49-F238E27FC236}">
                  <a16:creationId xmlns:a16="http://schemas.microsoft.com/office/drawing/2014/main" id="{CD27289A-16D9-49A0-8E9B-289D668B2528}"/>
                </a:ext>
              </a:extLst>
            </p:cNvPr>
            <p:cNvGrpSpPr/>
            <p:nvPr/>
          </p:nvGrpSpPr>
          <p:grpSpPr>
            <a:xfrm>
              <a:off x="10578492" y="81049"/>
              <a:ext cx="208319" cy="161287"/>
              <a:chOff x="10578492" y="81049"/>
              <a:chExt cx="208319" cy="161287"/>
            </a:xfrm>
          </p:grpSpPr>
          <p:sp>
            <p:nvSpPr>
              <p:cNvPr id="23" name="Google Shape;190;p3">
                <a:hlinkClick r:id="rId2" action="ppaction://hlinksldjump"/>
                <a:extLst>
                  <a:ext uri="{FF2B5EF4-FFF2-40B4-BE49-F238E27FC236}">
                    <a16:creationId xmlns:a16="http://schemas.microsoft.com/office/drawing/2014/main" id="{D9311DBC-C3D3-802F-4C60-79E48405E29A}"/>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5" name="Google Shape;191;p3">
                <a:hlinkClick r:id="rId2" action="ppaction://hlinksldjump"/>
                <a:extLst>
                  <a:ext uri="{FF2B5EF4-FFF2-40B4-BE49-F238E27FC236}">
                    <a16:creationId xmlns:a16="http://schemas.microsoft.com/office/drawing/2014/main" id="{9C9B9A22-31A6-C340-E3C7-659C131964A1}"/>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6" name="Google Shape;192;p3">
                <a:hlinkClick r:id="rId2" action="ppaction://hlinksldjump"/>
                <a:extLst>
                  <a:ext uri="{FF2B5EF4-FFF2-40B4-BE49-F238E27FC236}">
                    <a16:creationId xmlns:a16="http://schemas.microsoft.com/office/drawing/2014/main" id="{91EC9FF6-328A-8FB2-7428-14F03982559B}"/>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3921599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E791E-DA6C-C191-990C-F0948F6D1179}"/>
            </a:ext>
          </a:extLst>
        </p:cNvPr>
        <p:cNvGrpSpPr/>
        <p:nvPr/>
      </p:nvGrpSpPr>
      <p:grpSpPr>
        <a:xfrm>
          <a:off x="0" y="0"/>
          <a:ext cx="0" cy="0"/>
          <a:chOff x="0" y="0"/>
          <a:chExt cx="0" cy="0"/>
        </a:xfrm>
      </p:grpSpPr>
      <p:sp>
        <p:nvSpPr>
          <p:cNvPr id="27" name="Content Placeholder 16">
            <a:extLst>
              <a:ext uri="{FF2B5EF4-FFF2-40B4-BE49-F238E27FC236}">
                <a16:creationId xmlns:a16="http://schemas.microsoft.com/office/drawing/2014/main" id="{6FC10131-C350-247F-3C2A-0C07F205BD17}"/>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5" name="Title 4">
            <a:extLst>
              <a:ext uri="{FF2B5EF4-FFF2-40B4-BE49-F238E27FC236}">
                <a16:creationId xmlns:a16="http://schemas.microsoft.com/office/drawing/2014/main" id="{9E8FAA1A-6A3A-E5BB-1A67-22DA0839E9D5}"/>
              </a:ext>
            </a:extLst>
          </p:cNvPr>
          <p:cNvSpPr>
            <a:spLocks noGrp="1"/>
          </p:cNvSpPr>
          <p:nvPr>
            <p:ph type="title"/>
          </p:nvPr>
        </p:nvSpPr>
        <p:spPr>
          <a:xfrm>
            <a:off x="397667" y="402336"/>
            <a:ext cx="3729833" cy="900000"/>
          </a:xfrm>
        </p:spPr>
        <p:txBody>
          <a:bodyPr/>
          <a:lstStyle/>
          <a:p>
            <a:r>
              <a:rPr lang="de-DE"/>
              <a:t>Wie werden Familienunternehmen wahrgenommen?</a:t>
            </a:r>
          </a:p>
        </p:txBody>
      </p:sp>
      <p:sp>
        <p:nvSpPr>
          <p:cNvPr id="24" name="Title 4">
            <a:extLst>
              <a:ext uri="{FF2B5EF4-FFF2-40B4-BE49-F238E27FC236}">
                <a16:creationId xmlns:a16="http://schemas.microsoft.com/office/drawing/2014/main" id="{06E6F284-10D5-7A51-5DEC-C77289A94A64}"/>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Wahrnehmung von Familienunternehmen</a:t>
            </a:r>
          </a:p>
        </p:txBody>
      </p:sp>
      <p:sp>
        <p:nvSpPr>
          <p:cNvPr id="28" name="Text Placeholder 2">
            <a:extLst>
              <a:ext uri="{FF2B5EF4-FFF2-40B4-BE49-F238E27FC236}">
                <a16:creationId xmlns:a16="http://schemas.microsoft.com/office/drawing/2014/main" id="{FA7B4A53-5B69-4FB3-7ABC-8FE6D55C4C68}"/>
              </a:ext>
            </a:extLst>
          </p:cNvPr>
          <p:cNvSpPr txBox="1">
            <a:spLocks/>
          </p:cNvSpPr>
          <p:nvPr/>
        </p:nvSpPr>
        <p:spPr>
          <a:xfrm>
            <a:off x="397668" y="1953896"/>
            <a:ext cx="3729832" cy="15779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Wahrnehmung von </a:t>
            </a:r>
            <a:br>
              <a:rPr lang="de-DE" sz="1400"/>
            </a:br>
            <a:r>
              <a:rPr lang="de-DE" sz="1400"/>
              <a:t>Familienunternehmen (1/2)</a:t>
            </a:r>
          </a:p>
          <a:p>
            <a:pPr lvl="1">
              <a:lnSpc>
                <a:spcPct val="100000"/>
              </a:lnSpc>
            </a:pPr>
            <a:r>
              <a:rPr lang="de-DE"/>
              <a:t>Für die Mehrheit der Deutschen spielen Familienunternehmen hinsichtlich wirtschaftlicher und gesellschaftlicher Aspekte eine wichtige Rolle. Da sie ihre Steuern in Deutschland zahlen, tragen sie vor allem zu einem funktionierenden Gemeinwesen bei. Aufgrund ihrer Eigentümerstruktur sind sie allerdings auch gefährdeter als andere Unternehmen.</a:t>
            </a:r>
          </a:p>
        </p:txBody>
      </p:sp>
      <p:sp>
        <p:nvSpPr>
          <p:cNvPr id="30" name="Text Placeholder 2">
            <a:extLst>
              <a:ext uri="{FF2B5EF4-FFF2-40B4-BE49-F238E27FC236}">
                <a16:creationId xmlns:a16="http://schemas.microsoft.com/office/drawing/2014/main" id="{A3B59429-1AA3-05D8-0949-6A5B1DEE10D4}"/>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10: Inwieweit stimmen Sie den folgenden Aussagen zu Familienunternehmen zu? </a:t>
            </a:r>
          </a:p>
          <a:p>
            <a:pPr lvl="1">
              <a:lnSpc>
                <a:spcPct val="100000"/>
              </a:lnSpc>
            </a:pPr>
            <a:r>
              <a:rPr lang="de-DE" sz="1050"/>
              <a:t>Basis: alle Befragten, N = 2.000 (skalierte Abfrage, sortiert nach Top 2), 2021: N = 1.001 / 2023: N = 1.055</a:t>
            </a:r>
          </a:p>
        </p:txBody>
      </p:sp>
      <p:sp>
        <p:nvSpPr>
          <p:cNvPr id="33" name="Slide Number Placeholder 32">
            <a:extLst>
              <a:ext uri="{FF2B5EF4-FFF2-40B4-BE49-F238E27FC236}">
                <a16:creationId xmlns:a16="http://schemas.microsoft.com/office/drawing/2014/main" id="{30A7AA2C-DE22-4D52-CB85-4DE73B743CB9}"/>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23</a:t>
            </a:fld>
            <a:endParaRPr lang="en-US"/>
          </a:p>
        </p:txBody>
      </p:sp>
      <p:graphicFrame>
        <p:nvGraphicFramePr>
          <p:cNvPr id="10" name="Tabelle 1">
            <a:extLst>
              <a:ext uri="{FF2B5EF4-FFF2-40B4-BE49-F238E27FC236}">
                <a16:creationId xmlns:a16="http://schemas.microsoft.com/office/drawing/2014/main" id="{D71569D4-956B-E055-0FC0-27C98DEC13DE}"/>
              </a:ext>
            </a:extLst>
          </p:cNvPr>
          <p:cNvGraphicFramePr>
            <a:graphicFrameLocks noGrp="1"/>
          </p:cNvGraphicFramePr>
          <p:nvPr>
            <p:extLst>
              <p:ext uri="{D42A27DB-BD31-4B8C-83A1-F6EECF244321}">
                <p14:modId xmlns:p14="http://schemas.microsoft.com/office/powerpoint/2010/main" val="3303416748"/>
              </p:ext>
            </p:extLst>
          </p:nvPr>
        </p:nvGraphicFramePr>
        <p:xfrm>
          <a:off x="10663236" y="917449"/>
          <a:ext cx="1138239" cy="252000"/>
        </p:xfrm>
        <a:graphic>
          <a:graphicData uri="http://schemas.openxmlformats.org/drawingml/2006/table">
            <a:tbl>
              <a:tblPr>
                <a:tableStyleId>{2D5ABB26-0587-4C30-8999-92F81FD0307C}</a:tableStyleId>
              </a:tblPr>
              <a:tblGrid>
                <a:gridCol w="379413">
                  <a:extLst>
                    <a:ext uri="{9D8B030D-6E8A-4147-A177-3AD203B41FA5}">
                      <a16:colId xmlns:a16="http://schemas.microsoft.com/office/drawing/2014/main" val="1514054384"/>
                    </a:ext>
                  </a:extLst>
                </a:gridCol>
                <a:gridCol w="379413">
                  <a:extLst>
                    <a:ext uri="{9D8B030D-6E8A-4147-A177-3AD203B41FA5}">
                      <a16:colId xmlns:a16="http://schemas.microsoft.com/office/drawing/2014/main" val="2842833827"/>
                    </a:ext>
                  </a:extLst>
                </a:gridCol>
                <a:gridCol w="379413">
                  <a:extLst>
                    <a:ext uri="{9D8B030D-6E8A-4147-A177-3AD203B41FA5}">
                      <a16:colId xmlns:a16="http://schemas.microsoft.com/office/drawing/2014/main" val="3850920888"/>
                    </a:ext>
                  </a:extLst>
                </a:gridCol>
              </a:tblGrid>
              <a:tr h="252000">
                <a:tc>
                  <a:txBody>
                    <a:bodyPr/>
                    <a:lstStyle/>
                    <a:p>
                      <a:pPr algn="r" fontAlgn="ctr"/>
                      <a:r>
                        <a:rPr lang="de-DE" sz="1000" b="1" i="0" u="none" strike="noStrike" kern="1200">
                          <a:solidFill>
                            <a:schemeClr val="tx1"/>
                          </a:solidFill>
                          <a:effectLst/>
                          <a:latin typeface="+mn-lt"/>
                          <a:ea typeface="+mn-ea"/>
                          <a:cs typeface="+mn-cs"/>
                        </a:rPr>
                        <a:t>2025</a:t>
                      </a:r>
                    </a:p>
                  </a:txBody>
                  <a:tcPr marL="0" marR="0" marT="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de-DE" sz="1000" b="1" i="0" u="none" strike="noStrike">
                          <a:solidFill>
                            <a:schemeClr val="tx1"/>
                          </a:solidFill>
                          <a:effectLst/>
                          <a:latin typeface="+mn-lt"/>
                        </a:rPr>
                        <a:t>2023</a:t>
                      </a:r>
                    </a:p>
                  </a:txBody>
                  <a:tcPr marL="0" marR="0" marT="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de-DE" sz="1000" b="1" i="0" u="none" strike="noStrike">
                          <a:solidFill>
                            <a:schemeClr val="tx1"/>
                          </a:solidFill>
                          <a:effectLst/>
                          <a:latin typeface="+mn-lt"/>
                        </a:rPr>
                        <a:t>2021</a:t>
                      </a:r>
                    </a:p>
                  </a:txBody>
                  <a:tcPr marL="0" marR="0" marT="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8491518"/>
                  </a:ext>
                </a:extLst>
              </a:tr>
            </a:tbl>
          </a:graphicData>
        </a:graphic>
      </p:graphicFrame>
      <p:graphicFrame>
        <p:nvGraphicFramePr>
          <p:cNvPr id="8" name="GRAPH_01">
            <a:extLst>
              <a:ext uri="{FF2B5EF4-FFF2-40B4-BE49-F238E27FC236}">
                <a16:creationId xmlns:a16="http://schemas.microsoft.com/office/drawing/2014/main" id="{0BF190A7-D60C-536B-11B7-7BA357BA43DF}"/>
              </a:ext>
            </a:extLst>
          </p:cNvPr>
          <p:cNvGraphicFramePr/>
          <p:nvPr>
            <p:extLst>
              <p:ext uri="{D42A27DB-BD31-4B8C-83A1-F6EECF244321}">
                <p14:modId xmlns:p14="http://schemas.microsoft.com/office/powerpoint/2010/main" val="2562009769"/>
              </p:ext>
            </p:extLst>
          </p:nvPr>
        </p:nvGraphicFramePr>
        <p:xfrm>
          <a:off x="5300479" y="1245890"/>
          <a:ext cx="5129643" cy="47161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_01">
            <a:extLst>
              <a:ext uri="{FF2B5EF4-FFF2-40B4-BE49-F238E27FC236}">
                <a16:creationId xmlns:a16="http://schemas.microsoft.com/office/drawing/2014/main" id="{583A37EE-D4E2-1307-BC3C-ABAFBF5C6B0F}"/>
              </a:ext>
            </a:extLst>
          </p:cNvPr>
          <p:cNvGraphicFramePr>
            <a:graphicFrameLocks noGrp="1"/>
          </p:cNvGraphicFramePr>
          <p:nvPr>
            <p:extLst>
              <p:ext uri="{D42A27DB-BD31-4B8C-83A1-F6EECF244321}">
                <p14:modId xmlns:p14="http://schemas.microsoft.com/office/powerpoint/2010/main" val="3423928050"/>
              </p:ext>
            </p:extLst>
          </p:nvPr>
        </p:nvGraphicFramePr>
        <p:xfrm>
          <a:off x="4412873" y="1235122"/>
          <a:ext cx="2591177" cy="4320696"/>
        </p:xfrm>
        <a:graphic>
          <a:graphicData uri="http://schemas.openxmlformats.org/drawingml/2006/table">
            <a:tbl>
              <a:tblPr firstRow="1" bandRow="1"/>
              <a:tblGrid>
                <a:gridCol w="2591177">
                  <a:extLst>
                    <a:ext uri="{9D8B030D-6E8A-4147-A177-3AD203B41FA5}">
                      <a16:colId xmlns:a16="http://schemas.microsoft.com/office/drawing/2014/main" val="20000"/>
                    </a:ext>
                  </a:extLst>
                </a:gridCol>
              </a:tblGrid>
              <a:tr h="537958">
                <a:tc>
                  <a:txBody>
                    <a:bodyPr/>
                    <a:lstStyle/>
                    <a:p>
                      <a:pPr algn="r" fontAlgn="t"/>
                      <a:r>
                        <a:rPr lang="de-DE" sz="900" b="0" i="0" u="none" strike="noStrike">
                          <a:solidFill>
                            <a:srgbClr val="000000"/>
                          </a:solidFill>
                          <a:effectLst/>
                          <a:latin typeface="+mn-lt"/>
                        </a:rPr>
                        <a:t>Familienunternehmen zahlen ihre Steuern hier in Deutschland und tragen damit zu einem funktionierenden Gemeinwesen bei.</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37958">
                <a:tc>
                  <a:txBody>
                    <a:bodyPr/>
                    <a:lstStyle/>
                    <a:p>
                      <a:pPr algn="r" fontAlgn="t"/>
                      <a:r>
                        <a:rPr lang="de-DE" sz="900" b="0" i="0" u="none" strike="noStrike">
                          <a:solidFill>
                            <a:srgbClr val="000000"/>
                          </a:solidFill>
                          <a:effectLst/>
                          <a:latin typeface="+mn-lt"/>
                        </a:rPr>
                        <a:t>Familienunternehmen sind gefährdeter, weil der Ausfall des Familienoberhaupts oder Streit innerhalb der Eigentümerfamilie das Unternehmen in schwere Turbulenzen bringen kann.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7958">
                <a:tc>
                  <a:txBody>
                    <a:bodyPr/>
                    <a:lstStyle/>
                    <a:p>
                      <a:pPr algn="r" fontAlgn="t"/>
                      <a:r>
                        <a:rPr lang="de-DE" sz="900" b="0" i="0" u="none" strike="noStrike">
                          <a:solidFill>
                            <a:srgbClr val="000000"/>
                          </a:solidFill>
                          <a:effectLst/>
                          <a:latin typeface="+mn-lt"/>
                        </a:rPr>
                        <a:t>In Familienunternehmen spielen Werte und Verantwortung eine größere Rolle als Profitstreben.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7958">
                <a:tc>
                  <a:txBody>
                    <a:bodyPr/>
                    <a:lstStyle/>
                    <a:p>
                      <a:pPr algn="r" fontAlgn="t"/>
                      <a:r>
                        <a:rPr lang="de-DE" sz="900" b="0" i="0" u="none" strike="noStrike">
                          <a:solidFill>
                            <a:srgbClr val="000000"/>
                          </a:solidFill>
                          <a:effectLst/>
                          <a:latin typeface="+mn-lt"/>
                        </a:rPr>
                        <a:t>Familienunternehmen übernehmen eine größere Verantwortung für soziale und gesellschaftliche Belange als andere Unternehmen.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37958">
                <a:tc>
                  <a:txBody>
                    <a:bodyPr/>
                    <a:lstStyle/>
                    <a:p>
                      <a:pPr algn="r" fontAlgn="t"/>
                      <a:r>
                        <a:rPr lang="de-DE" sz="900" b="0" i="0" u="none" strike="noStrike">
                          <a:solidFill>
                            <a:srgbClr val="000000"/>
                          </a:solidFill>
                          <a:effectLst/>
                          <a:latin typeface="+mn-lt"/>
                        </a:rPr>
                        <a:t>Die Zukunft von Familienunternehmen ist aufgrund der Vorherrschaft globaler Konzerne gefährdet.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7958">
                <a:tc>
                  <a:txBody>
                    <a:bodyPr/>
                    <a:lstStyle/>
                    <a:p>
                      <a:pPr algn="r" fontAlgn="t"/>
                      <a:r>
                        <a:rPr lang="de-DE" sz="900" b="0" i="0" u="none" strike="noStrike">
                          <a:solidFill>
                            <a:srgbClr val="000000"/>
                          </a:solidFill>
                          <a:effectLst/>
                          <a:latin typeface="+mn-lt"/>
                        </a:rPr>
                        <a:t>Familienunternehmen sind das Rückgrat der deutschen Wirtschaft.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37958">
                <a:tc>
                  <a:txBody>
                    <a:bodyPr/>
                    <a:lstStyle/>
                    <a:p>
                      <a:pPr algn="r" fontAlgn="t"/>
                      <a:r>
                        <a:rPr lang="de-DE" sz="900" b="0" i="0" u="none" strike="noStrike">
                          <a:solidFill>
                            <a:srgbClr val="000000"/>
                          </a:solidFill>
                          <a:effectLst/>
                          <a:latin typeface="+mn-lt"/>
                        </a:rPr>
                        <a:t>Familienunternehmen werden von der Politik nicht ausreichend berücksichtigt/gewürdigt.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37958">
                <a:tc>
                  <a:txBody>
                    <a:bodyPr/>
                    <a:lstStyle/>
                    <a:p>
                      <a:pPr algn="r" fontAlgn="t"/>
                      <a:r>
                        <a:rPr lang="de-DE" sz="900" b="0" i="0" u="none" strike="noStrike">
                          <a:solidFill>
                            <a:srgbClr val="000000"/>
                          </a:solidFill>
                          <a:effectLst/>
                          <a:latin typeface="+mn-lt"/>
                        </a:rPr>
                        <a:t>Familienunternehmen sind aufgrund ihrer Größe gefährdeter als Konzerne vor Übernahmen.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graphicFrame>
        <p:nvGraphicFramePr>
          <p:cNvPr id="15" name="TABLE_02">
            <a:extLst>
              <a:ext uri="{FF2B5EF4-FFF2-40B4-BE49-F238E27FC236}">
                <a16:creationId xmlns:a16="http://schemas.microsoft.com/office/drawing/2014/main" id="{A6F3D1F2-8D69-4AB2-971B-19D66CD0ACE2}"/>
              </a:ext>
            </a:extLst>
          </p:cNvPr>
          <p:cNvGraphicFramePr>
            <a:graphicFrameLocks noGrp="1"/>
          </p:cNvGraphicFramePr>
          <p:nvPr>
            <p:extLst>
              <p:ext uri="{D42A27DB-BD31-4B8C-83A1-F6EECF244321}">
                <p14:modId xmlns:p14="http://schemas.microsoft.com/office/powerpoint/2010/main" val="2472795395"/>
              </p:ext>
            </p:extLst>
          </p:nvPr>
        </p:nvGraphicFramePr>
        <p:xfrm>
          <a:off x="10635723" y="1235122"/>
          <a:ext cx="1165752" cy="4320696"/>
        </p:xfrm>
        <a:graphic>
          <a:graphicData uri="http://schemas.openxmlformats.org/drawingml/2006/table">
            <a:tbl>
              <a:tblPr firstRow="1" bandRow="1"/>
              <a:tblGrid>
                <a:gridCol w="388584">
                  <a:extLst>
                    <a:ext uri="{9D8B030D-6E8A-4147-A177-3AD203B41FA5}">
                      <a16:colId xmlns:a16="http://schemas.microsoft.com/office/drawing/2014/main" val="2591781135"/>
                    </a:ext>
                  </a:extLst>
                </a:gridCol>
                <a:gridCol w="388584">
                  <a:extLst>
                    <a:ext uri="{9D8B030D-6E8A-4147-A177-3AD203B41FA5}">
                      <a16:colId xmlns:a16="http://schemas.microsoft.com/office/drawing/2014/main" val="20000"/>
                    </a:ext>
                  </a:extLst>
                </a:gridCol>
                <a:gridCol w="388584">
                  <a:extLst>
                    <a:ext uri="{9D8B030D-6E8A-4147-A177-3AD203B41FA5}">
                      <a16:colId xmlns:a16="http://schemas.microsoft.com/office/drawing/2014/main" val="3958315996"/>
                    </a:ext>
                  </a:extLst>
                </a:gridCol>
              </a:tblGrid>
              <a:tr h="540087">
                <a:tc>
                  <a:txBody>
                    <a:bodyPr/>
                    <a:lstStyle/>
                    <a:p>
                      <a:pPr algn="r" rtl="0" fontAlgn="ctr"/>
                      <a:r>
                        <a:rPr lang="de-DE" sz="1000" b="0" i="0" u="none" strike="noStrike">
                          <a:solidFill>
                            <a:schemeClr val="tx1"/>
                          </a:solidFill>
                          <a:effectLst/>
                          <a:latin typeface="Arial" panose="020B0604020202020204" pitchFamily="34" charset="0"/>
                        </a:rPr>
                        <a:t>90 %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91 %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87 %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0087">
                <a:tc>
                  <a:txBody>
                    <a:bodyPr/>
                    <a:lstStyle/>
                    <a:p>
                      <a:pPr algn="r" rtl="0" fontAlgn="ctr"/>
                      <a:r>
                        <a:rPr lang="de-DE" sz="1000" b="0" i="0" u="none" strike="noStrike">
                          <a:solidFill>
                            <a:schemeClr val="tx1"/>
                          </a:solidFill>
                          <a:effectLst/>
                          <a:latin typeface="Arial" panose="020B0604020202020204" pitchFamily="34" charset="0"/>
                        </a:rPr>
                        <a:t>84 %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80 %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76 %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0087">
                <a:tc>
                  <a:txBody>
                    <a:bodyPr/>
                    <a:lstStyle/>
                    <a:p>
                      <a:pPr algn="r" rtl="0" fontAlgn="ctr"/>
                      <a:r>
                        <a:rPr lang="de-DE" sz="1000" b="0" i="0" u="none" strike="noStrike">
                          <a:solidFill>
                            <a:schemeClr val="tx1"/>
                          </a:solidFill>
                          <a:effectLst/>
                          <a:latin typeface="Arial" panose="020B0604020202020204" pitchFamily="34" charset="0"/>
                        </a:rPr>
                        <a:t>82 %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78 %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79 %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40087">
                <a:tc>
                  <a:txBody>
                    <a:bodyPr/>
                    <a:lstStyle/>
                    <a:p>
                      <a:pPr algn="r" rtl="0" fontAlgn="ctr"/>
                      <a:r>
                        <a:rPr lang="de-DE" sz="1000" b="0" i="0" u="none" strike="noStrike">
                          <a:solidFill>
                            <a:schemeClr val="tx1"/>
                          </a:solidFill>
                          <a:effectLst/>
                          <a:latin typeface="Arial" panose="020B0604020202020204" pitchFamily="34" charset="0"/>
                        </a:rPr>
                        <a:t>81 %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76 %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74 %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40087">
                <a:tc>
                  <a:txBody>
                    <a:bodyPr/>
                    <a:lstStyle/>
                    <a:p>
                      <a:pPr algn="r" rtl="0" fontAlgn="ctr"/>
                      <a:r>
                        <a:rPr lang="de-DE" sz="1000" b="0" i="0" u="none" strike="noStrike">
                          <a:solidFill>
                            <a:schemeClr val="tx1"/>
                          </a:solidFill>
                          <a:effectLst/>
                          <a:latin typeface="Arial" panose="020B0604020202020204" pitchFamily="34" charset="0"/>
                        </a:rPr>
                        <a:t>81 %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81 %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76 %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40087">
                <a:tc>
                  <a:txBody>
                    <a:bodyPr/>
                    <a:lstStyle/>
                    <a:p>
                      <a:pPr algn="r" rtl="0" fontAlgn="ctr"/>
                      <a:r>
                        <a:rPr lang="de-DE" sz="1000" b="0" i="0" u="none" strike="noStrike">
                          <a:solidFill>
                            <a:schemeClr val="tx1"/>
                          </a:solidFill>
                          <a:effectLst/>
                          <a:latin typeface="Arial" panose="020B0604020202020204" pitchFamily="34" charset="0"/>
                        </a:rPr>
                        <a:t>81 %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78 %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80 %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0087">
                <a:tc>
                  <a:txBody>
                    <a:bodyPr/>
                    <a:lstStyle/>
                    <a:p>
                      <a:pPr algn="r" rtl="0" fontAlgn="ctr"/>
                      <a:r>
                        <a:rPr lang="de-DE" sz="1000" b="0" i="0" u="none" strike="noStrike">
                          <a:solidFill>
                            <a:schemeClr val="tx1"/>
                          </a:solidFill>
                          <a:effectLst/>
                          <a:latin typeface="Arial" panose="020B0604020202020204" pitchFamily="34" charset="0"/>
                        </a:rPr>
                        <a:t>81 %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000" b="0" i="0" u="none" strike="noStrike" kern="1200">
                          <a:solidFill>
                            <a:schemeClr val="tx1"/>
                          </a:solidFill>
                          <a:effectLst/>
                          <a:latin typeface="Arial" panose="020B0604020202020204" pitchFamily="34" charset="0"/>
                          <a:ea typeface="+mn-ea"/>
                          <a:cs typeface="+mn-cs"/>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000" b="0" i="0" u="none" strike="noStrike" kern="1200">
                          <a:solidFill>
                            <a:schemeClr val="tx1"/>
                          </a:solidFill>
                          <a:effectLst/>
                          <a:latin typeface="Arial" panose="020B0604020202020204" pitchFamily="34" charset="0"/>
                          <a:ea typeface="+mn-ea"/>
                          <a:cs typeface="+mn-cs"/>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40087">
                <a:tc>
                  <a:txBody>
                    <a:bodyPr/>
                    <a:lstStyle/>
                    <a:p>
                      <a:pPr algn="r" rtl="0" fontAlgn="ctr"/>
                      <a:r>
                        <a:rPr lang="de-DE" sz="1000" b="0" i="0" u="none" strike="noStrike">
                          <a:solidFill>
                            <a:schemeClr val="tx1"/>
                          </a:solidFill>
                          <a:effectLst/>
                          <a:latin typeface="Arial" panose="020B0604020202020204" pitchFamily="34" charset="0"/>
                        </a:rPr>
                        <a:t>80 %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000" b="0" i="0" u="none" strike="noStrike" kern="1200">
                          <a:solidFill>
                            <a:schemeClr val="tx1"/>
                          </a:solidFill>
                          <a:effectLst/>
                          <a:latin typeface="Arial" panose="020B0604020202020204" pitchFamily="34" charset="0"/>
                          <a:ea typeface="+mn-ea"/>
                          <a:cs typeface="+mn-cs"/>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000" b="0" i="0" u="none" strike="noStrike" kern="1200">
                          <a:solidFill>
                            <a:schemeClr val="tx1"/>
                          </a:solidFill>
                          <a:effectLst/>
                          <a:latin typeface="Arial" panose="020B0604020202020204" pitchFamily="34" charset="0"/>
                          <a:ea typeface="+mn-ea"/>
                          <a:cs typeface="+mn-cs"/>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2" name="Rechteckige Legende 35">
            <a:extLst>
              <a:ext uri="{FF2B5EF4-FFF2-40B4-BE49-F238E27FC236}">
                <a16:creationId xmlns:a16="http://schemas.microsoft.com/office/drawing/2014/main" id="{6D2B99A9-EA22-C837-E1B2-470E8988D86D}"/>
              </a:ext>
            </a:extLst>
          </p:cNvPr>
          <p:cNvSpPr/>
          <p:nvPr/>
        </p:nvSpPr>
        <p:spPr bwMode="gray">
          <a:xfrm>
            <a:off x="10872022" y="617829"/>
            <a:ext cx="637601" cy="236584"/>
          </a:xfrm>
          <a:prstGeom prst="wedgeRectCallout">
            <a:avLst>
              <a:gd name="adj1" fmla="val 7985"/>
              <a:gd name="adj2" fmla="val 77605"/>
            </a:avLst>
          </a:prstGeom>
          <a:solidFill>
            <a:srgbClr val="FFCDA8"/>
          </a:solidFill>
          <a:ln>
            <a:noFill/>
          </a:ln>
        </p:spPr>
        <p:style>
          <a:lnRef idx="0">
            <a:schemeClr val="accent1"/>
          </a:lnRef>
          <a:fillRef idx="1">
            <a:schemeClr val="accent1"/>
          </a:fillRef>
          <a:effectRef idx="0">
            <a:schemeClr val="dk1"/>
          </a:effectRef>
          <a:fontRef idx="minor">
            <a:schemeClr val="lt1"/>
          </a:fontRef>
        </p:style>
        <p:txBody>
          <a:bodyPr rtlCol="0" anchor="ctr"/>
          <a:lstStyle/>
          <a:p>
            <a:pPr lvl="0" algn="ctr"/>
            <a:r>
              <a:rPr lang="de-DE" sz="1200">
                <a:solidFill>
                  <a:schemeClr val="tx1"/>
                </a:solidFill>
                <a:latin typeface="+mj-lt"/>
              </a:rPr>
              <a:t>Top 2:</a:t>
            </a:r>
          </a:p>
        </p:txBody>
      </p:sp>
      <p:sp>
        <p:nvSpPr>
          <p:cNvPr id="3" name="Footer Placeholder 2">
            <a:extLst>
              <a:ext uri="{FF2B5EF4-FFF2-40B4-BE49-F238E27FC236}">
                <a16:creationId xmlns:a16="http://schemas.microsoft.com/office/drawing/2014/main" id="{B96C746D-D630-8DED-4A43-D8CC6D206958}"/>
              </a:ext>
            </a:extLst>
          </p:cNvPr>
          <p:cNvSpPr>
            <a:spLocks noGrp="1"/>
          </p:cNvSpPr>
          <p:nvPr>
            <p:ph type="ftr" sz="quarter" idx="3"/>
          </p:nvPr>
        </p:nvSpPr>
        <p:spPr/>
        <p:txBody>
          <a:bodyPr/>
          <a:lstStyle/>
          <a:p>
            <a:r>
              <a:rPr lang="en-US"/>
              <a:t>Juni 2025</a:t>
            </a:r>
          </a:p>
        </p:txBody>
      </p:sp>
      <p:grpSp>
        <p:nvGrpSpPr>
          <p:cNvPr id="4" name="Group 3">
            <a:extLst>
              <a:ext uri="{FF2B5EF4-FFF2-40B4-BE49-F238E27FC236}">
                <a16:creationId xmlns:a16="http://schemas.microsoft.com/office/drawing/2014/main" id="{E6670720-A036-B541-0290-29FB49761057}"/>
              </a:ext>
            </a:extLst>
          </p:cNvPr>
          <p:cNvGrpSpPr>
            <a:grpSpLocks noChangeAspect="1"/>
          </p:cNvGrpSpPr>
          <p:nvPr/>
        </p:nvGrpSpPr>
        <p:grpSpPr>
          <a:xfrm>
            <a:off x="11478027" y="0"/>
            <a:ext cx="324000" cy="324000"/>
            <a:chOff x="10872022" y="0"/>
            <a:chExt cx="403200" cy="403200"/>
          </a:xfrm>
        </p:grpSpPr>
        <p:sp>
          <p:nvSpPr>
            <p:cNvPr id="6" name="Rectangle 5">
              <a:hlinkClick r:id="" action="ppaction://hlinkshowjump?jump=nextslide"/>
              <a:extLst>
                <a:ext uri="{FF2B5EF4-FFF2-40B4-BE49-F238E27FC236}">
                  <a16:creationId xmlns:a16="http://schemas.microsoft.com/office/drawing/2014/main" id="{56E0B31C-5EB0-568F-A6F7-63E1CBEB4939}"/>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descr="Down arrow">
              <a:hlinkClick r:id="" action="ppaction://hlinkshowjump?jump=nextslide"/>
              <a:extLst>
                <a:ext uri="{FF2B5EF4-FFF2-40B4-BE49-F238E27FC236}">
                  <a16:creationId xmlns:a16="http://schemas.microsoft.com/office/drawing/2014/main" id="{20F3CFAA-9F39-6AF0-FF27-1B36AD59E71C}"/>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0C19C158-64A4-49BA-C5E5-F8E98357913D}"/>
              </a:ext>
            </a:extLst>
          </p:cNvPr>
          <p:cNvGrpSpPr>
            <a:grpSpLocks noChangeAspect="1"/>
          </p:cNvGrpSpPr>
          <p:nvPr/>
        </p:nvGrpSpPr>
        <p:grpSpPr>
          <a:xfrm>
            <a:off x="11084594" y="0"/>
            <a:ext cx="324000" cy="324000"/>
            <a:chOff x="10354522" y="0"/>
            <a:chExt cx="403200" cy="403200"/>
          </a:xfrm>
        </p:grpSpPr>
        <p:sp>
          <p:nvSpPr>
            <p:cNvPr id="12" name="Rectangle 11">
              <a:hlinkClick r:id="" action="ppaction://hlinkshowjump?jump=previousslide"/>
              <a:extLst>
                <a:ext uri="{FF2B5EF4-FFF2-40B4-BE49-F238E27FC236}">
                  <a16:creationId xmlns:a16="http://schemas.microsoft.com/office/drawing/2014/main" id="{BBCD6863-4D49-EA94-A65C-36A76388E9DE}"/>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3" name="Straight Arrow Connector 12" descr="Down arrow">
              <a:hlinkClick r:id="" action="ppaction://hlinkshowjump?jump=previousslide"/>
              <a:extLst>
                <a:ext uri="{FF2B5EF4-FFF2-40B4-BE49-F238E27FC236}">
                  <a16:creationId xmlns:a16="http://schemas.microsoft.com/office/drawing/2014/main" id="{5E1477C4-F195-348C-737E-1B060AEF5BFE}"/>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26D5A102-D242-2E2C-2F4D-E8667BCC9DFA}"/>
              </a:ext>
            </a:extLst>
          </p:cNvPr>
          <p:cNvGrpSpPr/>
          <p:nvPr/>
        </p:nvGrpSpPr>
        <p:grpSpPr>
          <a:xfrm>
            <a:off x="10520652" y="0"/>
            <a:ext cx="324000" cy="323385"/>
            <a:chOff x="10520652" y="0"/>
            <a:chExt cx="324000" cy="323385"/>
          </a:xfrm>
        </p:grpSpPr>
        <p:sp>
          <p:nvSpPr>
            <p:cNvPr id="22" name="Google Shape;487;p76">
              <a:hlinkClick r:id="rId3" action="ppaction://hlinksldjump"/>
              <a:extLst>
                <a:ext uri="{FF2B5EF4-FFF2-40B4-BE49-F238E27FC236}">
                  <a16:creationId xmlns:a16="http://schemas.microsoft.com/office/drawing/2014/main" id="{515AB6A4-5B89-3944-90CA-4BC79EEE059C}"/>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roup 22">
              <a:extLst>
                <a:ext uri="{FF2B5EF4-FFF2-40B4-BE49-F238E27FC236}">
                  <a16:creationId xmlns:a16="http://schemas.microsoft.com/office/drawing/2014/main" id="{5548FC4E-FC30-ABF2-E639-26C6400947F1}"/>
                </a:ext>
              </a:extLst>
            </p:cNvPr>
            <p:cNvGrpSpPr/>
            <p:nvPr/>
          </p:nvGrpSpPr>
          <p:grpSpPr>
            <a:xfrm>
              <a:off x="10578492" y="81049"/>
              <a:ext cx="208319" cy="161287"/>
              <a:chOff x="10578492" y="81049"/>
              <a:chExt cx="208319" cy="161287"/>
            </a:xfrm>
          </p:grpSpPr>
          <p:sp>
            <p:nvSpPr>
              <p:cNvPr id="25" name="Google Shape;190;p3">
                <a:hlinkClick r:id="rId3" action="ppaction://hlinksldjump"/>
                <a:extLst>
                  <a:ext uri="{FF2B5EF4-FFF2-40B4-BE49-F238E27FC236}">
                    <a16:creationId xmlns:a16="http://schemas.microsoft.com/office/drawing/2014/main" id="{1B1A0E55-2D88-4188-B733-4869002379AC}"/>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6" name="Google Shape;191;p3">
                <a:hlinkClick r:id="rId3" action="ppaction://hlinksldjump"/>
                <a:extLst>
                  <a:ext uri="{FF2B5EF4-FFF2-40B4-BE49-F238E27FC236}">
                    <a16:creationId xmlns:a16="http://schemas.microsoft.com/office/drawing/2014/main" id="{8659A8A5-35DB-E2BC-1224-650BDB82B305}"/>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9" name="Google Shape;192;p3">
                <a:hlinkClick r:id="rId3" action="ppaction://hlinksldjump"/>
                <a:extLst>
                  <a:ext uri="{FF2B5EF4-FFF2-40B4-BE49-F238E27FC236}">
                    <a16:creationId xmlns:a16="http://schemas.microsoft.com/office/drawing/2014/main" id="{8527A3A9-43B7-17B5-E7A8-A33B7E822A70}"/>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1491070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556DE-FF4C-41B4-4DF9-7B27C1FE26CE}"/>
            </a:ext>
          </a:extLst>
        </p:cNvPr>
        <p:cNvGrpSpPr/>
        <p:nvPr/>
      </p:nvGrpSpPr>
      <p:grpSpPr>
        <a:xfrm>
          <a:off x="0" y="0"/>
          <a:ext cx="0" cy="0"/>
          <a:chOff x="0" y="0"/>
          <a:chExt cx="0" cy="0"/>
        </a:xfrm>
      </p:grpSpPr>
      <p:sp>
        <p:nvSpPr>
          <p:cNvPr id="27" name="Content Placeholder 16">
            <a:extLst>
              <a:ext uri="{FF2B5EF4-FFF2-40B4-BE49-F238E27FC236}">
                <a16:creationId xmlns:a16="http://schemas.microsoft.com/office/drawing/2014/main" id="{D9342F68-7BA2-5504-2219-77B9340644D3}"/>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5" name="Title 4">
            <a:extLst>
              <a:ext uri="{FF2B5EF4-FFF2-40B4-BE49-F238E27FC236}">
                <a16:creationId xmlns:a16="http://schemas.microsoft.com/office/drawing/2014/main" id="{65791BF9-328E-DDCD-63E7-AE474C73111A}"/>
              </a:ext>
            </a:extLst>
          </p:cNvPr>
          <p:cNvSpPr>
            <a:spLocks noGrp="1"/>
          </p:cNvSpPr>
          <p:nvPr>
            <p:ph type="title"/>
          </p:nvPr>
        </p:nvSpPr>
        <p:spPr>
          <a:xfrm>
            <a:off x="397667" y="402336"/>
            <a:ext cx="3729833" cy="900000"/>
          </a:xfrm>
        </p:spPr>
        <p:txBody>
          <a:bodyPr/>
          <a:lstStyle/>
          <a:p>
            <a:r>
              <a:rPr lang="de-DE"/>
              <a:t>Wie werden Familienunternehmen wahrgenommen?</a:t>
            </a:r>
          </a:p>
        </p:txBody>
      </p:sp>
      <p:sp>
        <p:nvSpPr>
          <p:cNvPr id="24" name="Title 4">
            <a:extLst>
              <a:ext uri="{FF2B5EF4-FFF2-40B4-BE49-F238E27FC236}">
                <a16:creationId xmlns:a16="http://schemas.microsoft.com/office/drawing/2014/main" id="{2E0A21F4-1F4B-ACEF-4296-89EBD8FD5636}"/>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Wahrnehmung von Familienunternehmen</a:t>
            </a:r>
          </a:p>
        </p:txBody>
      </p:sp>
      <p:sp>
        <p:nvSpPr>
          <p:cNvPr id="28" name="Text Placeholder 2">
            <a:extLst>
              <a:ext uri="{FF2B5EF4-FFF2-40B4-BE49-F238E27FC236}">
                <a16:creationId xmlns:a16="http://schemas.microsoft.com/office/drawing/2014/main" id="{63667F87-DA7B-E005-A86E-D34EBD85EE6F}"/>
              </a:ext>
            </a:extLst>
          </p:cNvPr>
          <p:cNvSpPr txBox="1">
            <a:spLocks/>
          </p:cNvSpPr>
          <p:nvPr/>
        </p:nvSpPr>
        <p:spPr>
          <a:xfrm>
            <a:off x="397668" y="1953896"/>
            <a:ext cx="3729832" cy="15779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Wahrnehmung von </a:t>
            </a:r>
            <a:br>
              <a:rPr lang="de-DE" sz="1400"/>
            </a:br>
            <a:r>
              <a:rPr lang="de-DE" sz="1400"/>
              <a:t>Familienunternehmen (2/2)</a:t>
            </a:r>
          </a:p>
          <a:p>
            <a:pPr lvl="1">
              <a:lnSpc>
                <a:spcPct val="100000"/>
              </a:lnSpc>
            </a:pPr>
            <a:r>
              <a:rPr lang="de-DE"/>
              <a:t>Darüber hinaus hat die Meinung, dass Familienunternehmen widerstandsfähiger gegenüber Krisen sind, seit 2021 deutlich abgenommen.</a:t>
            </a:r>
          </a:p>
        </p:txBody>
      </p:sp>
      <p:sp>
        <p:nvSpPr>
          <p:cNvPr id="30" name="Text Placeholder 2">
            <a:extLst>
              <a:ext uri="{FF2B5EF4-FFF2-40B4-BE49-F238E27FC236}">
                <a16:creationId xmlns:a16="http://schemas.microsoft.com/office/drawing/2014/main" id="{54BF9111-B4FC-7D02-B970-A6820A413110}"/>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10: Inwieweit stimmen Sie den folgenden Aussagen zu Familienunternehmen zu? </a:t>
            </a:r>
          </a:p>
          <a:p>
            <a:pPr lvl="1">
              <a:lnSpc>
                <a:spcPct val="100000"/>
              </a:lnSpc>
            </a:pPr>
            <a:r>
              <a:rPr lang="de-DE" sz="1050"/>
              <a:t>Basis: alle Befragten, N = 2.000 (skalierte Abfrage, sortiert nach Top 2), 2021: N = 1.001 / 2023: N = 1.055</a:t>
            </a:r>
          </a:p>
        </p:txBody>
      </p:sp>
      <p:sp>
        <p:nvSpPr>
          <p:cNvPr id="33" name="Slide Number Placeholder 32">
            <a:extLst>
              <a:ext uri="{FF2B5EF4-FFF2-40B4-BE49-F238E27FC236}">
                <a16:creationId xmlns:a16="http://schemas.microsoft.com/office/drawing/2014/main" id="{40617CE8-B2FB-EF77-E3F2-A9F85CCCBF43}"/>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24</a:t>
            </a:fld>
            <a:endParaRPr lang="en-US"/>
          </a:p>
        </p:txBody>
      </p:sp>
      <p:graphicFrame>
        <p:nvGraphicFramePr>
          <p:cNvPr id="10" name="Tabelle 1">
            <a:extLst>
              <a:ext uri="{FF2B5EF4-FFF2-40B4-BE49-F238E27FC236}">
                <a16:creationId xmlns:a16="http://schemas.microsoft.com/office/drawing/2014/main" id="{3216EE97-66F8-2A4D-767D-F0EE3464C5E3}"/>
              </a:ext>
            </a:extLst>
          </p:cNvPr>
          <p:cNvGraphicFramePr>
            <a:graphicFrameLocks noGrp="1"/>
          </p:cNvGraphicFramePr>
          <p:nvPr/>
        </p:nvGraphicFramePr>
        <p:xfrm>
          <a:off x="10663236" y="917449"/>
          <a:ext cx="1138239" cy="252000"/>
        </p:xfrm>
        <a:graphic>
          <a:graphicData uri="http://schemas.openxmlformats.org/drawingml/2006/table">
            <a:tbl>
              <a:tblPr>
                <a:tableStyleId>{2D5ABB26-0587-4C30-8999-92F81FD0307C}</a:tableStyleId>
              </a:tblPr>
              <a:tblGrid>
                <a:gridCol w="379413">
                  <a:extLst>
                    <a:ext uri="{9D8B030D-6E8A-4147-A177-3AD203B41FA5}">
                      <a16:colId xmlns:a16="http://schemas.microsoft.com/office/drawing/2014/main" val="1514054384"/>
                    </a:ext>
                  </a:extLst>
                </a:gridCol>
                <a:gridCol w="379413">
                  <a:extLst>
                    <a:ext uri="{9D8B030D-6E8A-4147-A177-3AD203B41FA5}">
                      <a16:colId xmlns:a16="http://schemas.microsoft.com/office/drawing/2014/main" val="2842833827"/>
                    </a:ext>
                  </a:extLst>
                </a:gridCol>
                <a:gridCol w="379413">
                  <a:extLst>
                    <a:ext uri="{9D8B030D-6E8A-4147-A177-3AD203B41FA5}">
                      <a16:colId xmlns:a16="http://schemas.microsoft.com/office/drawing/2014/main" val="3850920888"/>
                    </a:ext>
                  </a:extLst>
                </a:gridCol>
              </a:tblGrid>
              <a:tr h="252000">
                <a:tc>
                  <a:txBody>
                    <a:bodyPr/>
                    <a:lstStyle/>
                    <a:p>
                      <a:pPr algn="r" fontAlgn="ctr"/>
                      <a:r>
                        <a:rPr lang="de-DE" sz="1000" b="1" i="0" u="none" strike="noStrike" kern="1200">
                          <a:solidFill>
                            <a:schemeClr val="tx1"/>
                          </a:solidFill>
                          <a:effectLst/>
                          <a:latin typeface="+mn-lt"/>
                          <a:ea typeface="+mn-ea"/>
                          <a:cs typeface="+mn-cs"/>
                        </a:rPr>
                        <a:t>2025</a:t>
                      </a:r>
                    </a:p>
                  </a:txBody>
                  <a:tcPr marL="0" marR="0" marT="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de-DE" sz="1000" b="1" i="0" u="none" strike="noStrike">
                          <a:solidFill>
                            <a:schemeClr val="tx1"/>
                          </a:solidFill>
                          <a:effectLst/>
                          <a:latin typeface="+mn-lt"/>
                        </a:rPr>
                        <a:t>2023</a:t>
                      </a:r>
                    </a:p>
                  </a:txBody>
                  <a:tcPr marL="0" marR="0" marT="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de-DE" sz="1000" b="1" i="0" u="none" strike="noStrike">
                          <a:solidFill>
                            <a:schemeClr val="tx1"/>
                          </a:solidFill>
                          <a:effectLst/>
                          <a:latin typeface="+mn-lt"/>
                        </a:rPr>
                        <a:t>2021</a:t>
                      </a:r>
                    </a:p>
                  </a:txBody>
                  <a:tcPr marL="0" marR="0" marT="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8491518"/>
                  </a:ext>
                </a:extLst>
              </a:tr>
            </a:tbl>
          </a:graphicData>
        </a:graphic>
      </p:graphicFrame>
      <p:sp>
        <p:nvSpPr>
          <p:cNvPr id="12" name="Rechteckige Legende 35">
            <a:extLst>
              <a:ext uri="{FF2B5EF4-FFF2-40B4-BE49-F238E27FC236}">
                <a16:creationId xmlns:a16="http://schemas.microsoft.com/office/drawing/2014/main" id="{F407C908-4AA2-A487-53D8-1E82CB4E76BC}"/>
              </a:ext>
            </a:extLst>
          </p:cNvPr>
          <p:cNvSpPr/>
          <p:nvPr/>
        </p:nvSpPr>
        <p:spPr bwMode="gray">
          <a:xfrm>
            <a:off x="10872022" y="617829"/>
            <a:ext cx="637601" cy="236584"/>
          </a:xfrm>
          <a:prstGeom prst="wedgeRectCallout">
            <a:avLst>
              <a:gd name="adj1" fmla="val 7985"/>
              <a:gd name="adj2" fmla="val 77605"/>
            </a:avLst>
          </a:prstGeom>
          <a:solidFill>
            <a:srgbClr val="FFCDA8"/>
          </a:solidFill>
          <a:ln>
            <a:noFill/>
          </a:ln>
        </p:spPr>
        <p:style>
          <a:lnRef idx="0">
            <a:schemeClr val="accent1"/>
          </a:lnRef>
          <a:fillRef idx="1">
            <a:schemeClr val="accent1"/>
          </a:fillRef>
          <a:effectRef idx="0">
            <a:schemeClr val="dk1"/>
          </a:effectRef>
          <a:fontRef idx="minor">
            <a:schemeClr val="lt1"/>
          </a:fontRef>
        </p:style>
        <p:txBody>
          <a:bodyPr rtlCol="0" anchor="ctr"/>
          <a:lstStyle/>
          <a:p>
            <a:pPr lvl="0" algn="ctr"/>
            <a:r>
              <a:rPr lang="de-DE" sz="1200">
                <a:solidFill>
                  <a:schemeClr val="tx1"/>
                </a:solidFill>
                <a:latin typeface="+mj-lt"/>
              </a:rPr>
              <a:t>Top 2:</a:t>
            </a:r>
          </a:p>
        </p:txBody>
      </p:sp>
      <p:graphicFrame>
        <p:nvGraphicFramePr>
          <p:cNvPr id="8" name="GRAPH_01">
            <a:extLst>
              <a:ext uri="{FF2B5EF4-FFF2-40B4-BE49-F238E27FC236}">
                <a16:creationId xmlns:a16="http://schemas.microsoft.com/office/drawing/2014/main" id="{01CF07C5-0D7A-D1FC-F964-D25C7151F7F7}"/>
              </a:ext>
            </a:extLst>
          </p:cNvPr>
          <p:cNvGraphicFramePr/>
          <p:nvPr>
            <p:extLst>
              <p:ext uri="{D42A27DB-BD31-4B8C-83A1-F6EECF244321}">
                <p14:modId xmlns:p14="http://schemas.microsoft.com/office/powerpoint/2010/main" val="1645096642"/>
              </p:ext>
            </p:extLst>
          </p:nvPr>
        </p:nvGraphicFramePr>
        <p:xfrm>
          <a:off x="5300479" y="1245890"/>
          <a:ext cx="5129643" cy="47161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_01">
            <a:extLst>
              <a:ext uri="{FF2B5EF4-FFF2-40B4-BE49-F238E27FC236}">
                <a16:creationId xmlns:a16="http://schemas.microsoft.com/office/drawing/2014/main" id="{7292AA63-83DD-A387-F374-74E650A592F7}"/>
              </a:ext>
            </a:extLst>
          </p:cNvPr>
          <p:cNvGraphicFramePr>
            <a:graphicFrameLocks noGrp="1"/>
          </p:cNvGraphicFramePr>
          <p:nvPr>
            <p:extLst>
              <p:ext uri="{D42A27DB-BD31-4B8C-83A1-F6EECF244321}">
                <p14:modId xmlns:p14="http://schemas.microsoft.com/office/powerpoint/2010/main" val="701013354"/>
              </p:ext>
            </p:extLst>
          </p:nvPr>
        </p:nvGraphicFramePr>
        <p:xfrm>
          <a:off x="4412873" y="1235122"/>
          <a:ext cx="2591177" cy="4320696"/>
        </p:xfrm>
        <a:graphic>
          <a:graphicData uri="http://schemas.openxmlformats.org/drawingml/2006/table">
            <a:tbl>
              <a:tblPr firstRow="1" bandRow="1"/>
              <a:tblGrid>
                <a:gridCol w="2591177">
                  <a:extLst>
                    <a:ext uri="{9D8B030D-6E8A-4147-A177-3AD203B41FA5}">
                      <a16:colId xmlns:a16="http://schemas.microsoft.com/office/drawing/2014/main" val="20000"/>
                    </a:ext>
                  </a:extLst>
                </a:gridCol>
              </a:tblGrid>
              <a:tr h="537958">
                <a:tc>
                  <a:txBody>
                    <a:bodyPr/>
                    <a:lstStyle/>
                    <a:p>
                      <a:pPr algn="r" fontAlgn="t"/>
                      <a:r>
                        <a:rPr lang="de-DE" sz="900" b="0" i="0" u="none" strike="noStrike">
                          <a:solidFill>
                            <a:srgbClr val="000000"/>
                          </a:solidFill>
                          <a:effectLst/>
                          <a:latin typeface="+mn-lt"/>
                        </a:rPr>
                        <a:t>Familienunternehmen sind mehr an einem nachhaltigen Unternehmenserfolg orientiert als andere Unternehmen.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37958">
                <a:tc>
                  <a:txBody>
                    <a:bodyPr/>
                    <a:lstStyle/>
                    <a:p>
                      <a:pPr algn="r" fontAlgn="t"/>
                      <a:r>
                        <a:rPr lang="de-DE" sz="900" b="0" i="0" u="none" strike="noStrike">
                          <a:solidFill>
                            <a:srgbClr val="000000"/>
                          </a:solidFill>
                          <a:effectLst/>
                          <a:latin typeface="+mn-lt"/>
                        </a:rPr>
                        <a:t>Familienunternehmen sind von den geopolitischen Entwicklungen stärker negativ betroffen als andere Unternehmen.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7958">
                <a:tc>
                  <a:txBody>
                    <a:bodyPr/>
                    <a:lstStyle/>
                    <a:p>
                      <a:pPr algn="r" fontAlgn="t"/>
                      <a:r>
                        <a:rPr lang="de-DE" sz="900" b="0" i="0" u="none" strike="noStrike">
                          <a:solidFill>
                            <a:srgbClr val="000000"/>
                          </a:solidFill>
                          <a:effectLst/>
                          <a:latin typeface="+mn-lt"/>
                        </a:rPr>
                        <a:t>Familienunternehmen sind der Innovationsmotor der deutschen Wirtschaft.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7958">
                <a:tc>
                  <a:txBody>
                    <a:bodyPr/>
                    <a:lstStyle/>
                    <a:p>
                      <a:pPr algn="r" fontAlgn="t"/>
                      <a:r>
                        <a:rPr lang="de-DE" sz="900" b="0" i="0" u="none" strike="noStrike">
                          <a:solidFill>
                            <a:srgbClr val="000000"/>
                          </a:solidFill>
                          <a:effectLst/>
                          <a:latin typeface="+mn-lt"/>
                        </a:rPr>
                        <a:t>In Familienunternehmen ist es schwer Karriere zu machen, weil die Familienmitglieder immer den Vorzug erhalten.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37958">
                <a:tc>
                  <a:txBody>
                    <a:bodyPr/>
                    <a:lstStyle/>
                    <a:p>
                      <a:pPr algn="r" fontAlgn="t"/>
                      <a:r>
                        <a:rPr lang="de-DE" sz="900" b="0" i="0" u="none" strike="noStrike">
                          <a:solidFill>
                            <a:srgbClr val="000000"/>
                          </a:solidFill>
                          <a:effectLst/>
                          <a:latin typeface="+mn-lt"/>
                        </a:rPr>
                        <a:t>Familienunternehmen engagieren sich mehr für die Umwelt als andere Unternehmen.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7958">
                <a:tc>
                  <a:txBody>
                    <a:bodyPr/>
                    <a:lstStyle/>
                    <a:p>
                      <a:pPr algn="r" fontAlgn="t"/>
                      <a:r>
                        <a:rPr lang="de-DE" sz="900" b="0" i="0" u="none" strike="noStrike">
                          <a:solidFill>
                            <a:srgbClr val="000000"/>
                          </a:solidFill>
                          <a:effectLst/>
                          <a:latin typeface="+mn-lt"/>
                        </a:rPr>
                        <a:t>Familienunternehmen können flexibler auf verändernde Rahmenbedingungen reagieren und Chancen auf anderen Märkten besser nutzen.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37958">
                <a:tc>
                  <a:txBody>
                    <a:bodyPr/>
                    <a:lstStyle/>
                    <a:p>
                      <a:pPr algn="r" fontAlgn="t"/>
                      <a:r>
                        <a:rPr lang="de-DE" sz="900" b="0" i="0" u="none" strike="noStrike">
                          <a:solidFill>
                            <a:srgbClr val="000000"/>
                          </a:solidFill>
                          <a:effectLst/>
                          <a:latin typeface="+mn-lt"/>
                        </a:rPr>
                        <a:t>Familienunternehmen stellen die meisten Ausbildungsplätze und tragen so maßgeblich dazu bei, dass in Deutschland Fachkräfte zur Verfügung stehen.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37958">
                <a:tc>
                  <a:txBody>
                    <a:bodyPr/>
                    <a:lstStyle/>
                    <a:p>
                      <a:pPr algn="r" fontAlgn="t"/>
                      <a:r>
                        <a:rPr lang="de-DE" sz="900" b="0" i="0" u="none" strike="noStrike">
                          <a:solidFill>
                            <a:srgbClr val="000000"/>
                          </a:solidFill>
                          <a:effectLst/>
                          <a:latin typeface="+mn-lt"/>
                        </a:rPr>
                        <a:t>Familienunternehmen kommen besser durch Krisenzeiten und sind resilienter.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2" name="Footer Placeholder 1">
            <a:extLst>
              <a:ext uri="{FF2B5EF4-FFF2-40B4-BE49-F238E27FC236}">
                <a16:creationId xmlns:a16="http://schemas.microsoft.com/office/drawing/2014/main" id="{F3B0A52C-3067-543A-FB7A-CAAAD3BC78DC}"/>
              </a:ext>
            </a:extLst>
          </p:cNvPr>
          <p:cNvSpPr>
            <a:spLocks noGrp="1"/>
          </p:cNvSpPr>
          <p:nvPr>
            <p:ph type="ftr" sz="quarter" idx="3"/>
          </p:nvPr>
        </p:nvSpPr>
        <p:spPr/>
        <p:txBody>
          <a:bodyPr/>
          <a:lstStyle/>
          <a:p>
            <a:r>
              <a:rPr lang="en-US"/>
              <a:t>Juni 2025</a:t>
            </a:r>
          </a:p>
        </p:txBody>
      </p:sp>
      <p:grpSp>
        <p:nvGrpSpPr>
          <p:cNvPr id="3" name="Group 2">
            <a:extLst>
              <a:ext uri="{FF2B5EF4-FFF2-40B4-BE49-F238E27FC236}">
                <a16:creationId xmlns:a16="http://schemas.microsoft.com/office/drawing/2014/main" id="{17DDC5EF-7053-30BC-C0F9-25312FAB4FEB}"/>
              </a:ext>
            </a:extLst>
          </p:cNvPr>
          <p:cNvGrpSpPr>
            <a:grpSpLocks noChangeAspect="1"/>
          </p:cNvGrpSpPr>
          <p:nvPr/>
        </p:nvGrpSpPr>
        <p:grpSpPr>
          <a:xfrm>
            <a:off x="11478027" y="0"/>
            <a:ext cx="324000" cy="324000"/>
            <a:chOff x="10872022" y="0"/>
            <a:chExt cx="403200" cy="403200"/>
          </a:xfrm>
        </p:grpSpPr>
        <p:sp>
          <p:nvSpPr>
            <p:cNvPr id="4" name="Rectangle 3">
              <a:hlinkClick r:id="" action="ppaction://hlinkshowjump?jump=nextslide"/>
              <a:extLst>
                <a:ext uri="{FF2B5EF4-FFF2-40B4-BE49-F238E27FC236}">
                  <a16:creationId xmlns:a16="http://schemas.microsoft.com/office/drawing/2014/main" id="{5CD066DA-87D4-5FCF-D53F-6B311329CEDA}"/>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descr="Down arrow">
              <a:hlinkClick r:id="" action="ppaction://hlinkshowjump?jump=nextslide"/>
              <a:extLst>
                <a:ext uri="{FF2B5EF4-FFF2-40B4-BE49-F238E27FC236}">
                  <a16:creationId xmlns:a16="http://schemas.microsoft.com/office/drawing/2014/main" id="{E1EA957A-14EE-E4E9-7D2D-3B5C8CFCE1B2}"/>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23D0C564-A77F-D578-FF78-E91748E44FA1}"/>
              </a:ext>
            </a:extLst>
          </p:cNvPr>
          <p:cNvGrpSpPr>
            <a:grpSpLocks noChangeAspect="1"/>
          </p:cNvGrpSpPr>
          <p:nvPr/>
        </p:nvGrpSpPr>
        <p:grpSpPr>
          <a:xfrm>
            <a:off x="11084594" y="0"/>
            <a:ext cx="324000" cy="324000"/>
            <a:chOff x="10354522" y="0"/>
            <a:chExt cx="403200" cy="403200"/>
          </a:xfrm>
        </p:grpSpPr>
        <p:sp>
          <p:nvSpPr>
            <p:cNvPr id="11" name="Rectangle 10">
              <a:hlinkClick r:id="" action="ppaction://hlinkshowjump?jump=previousslide"/>
              <a:extLst>
                <a:ext uri="{FF2B5EF4-FFF2-40B4-BE49-F238E27FC236}">
                  <a16:creationId xmlns:a16="http://schemas.microsoft.com/office/drawing/2014/main" id="{AABC839E-125B-9BF1-0E69-A6CA292E3C08}"/>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3" name="Straight Arrow Connector 12" descr="Down arrow">
              <a:hlinkClick r:id="" action="ppaction://hlinkshowjump?jump=previousslide"/>
              <a:extLst>
                <a:ext uri="{FF2B5EF4-FFF2-40B4-BE49-F238E27FC236}">
                  <a16:creationId xmlns:a16="http://schemas.microsoft.com/office/drawing/2014/main" id="{4E2595C1-0520-5668-D850-FBDEBE51AB12}"/>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aphicFrame>
        <p:nvGraphicFramePr>
          <p:cNvPr id="14" name="TABLE_02">
            <a:extLst>
              <a:ext uri="{FF2B5EF4-FFF2-40B4-BE49-F238E27FC236}">
                <a16:creationId xmlns:a16="http://schemas.microsoft.com/office/drawing/2014/main" id="{8C12DC72-CC76-A301-FCE3-063E09DC6A34}"/>
              </a:ext>
            </a:extLst>
          </p:cNvPr>
          <p:cNvGraphicFramePr>
            <a:graphicFrameLocks noGrp="1"/>
          </p:cNvGraphicFramePr>
          <p:nvPr>
            <p:extLst>
              <p:ext uri="{D42A27DB-BD31-4B8C-83A1-F6EECF244321}">
                <p14:modId xmlns:p14="http://schemas.microsoft.com/office/powerpoint/2010/main" val="2860670514"/>
              </p:ext>
            </p:extLst>
          </p:nvPr>
        </p:nvGraphicFramePr>
        <p:xfrm>
          <a:off x="10635723" y="1235122"/>
          <a:ext cx="1165752" cy="4320696"/>
        </p:xfrm>
        <a:graphic>
          <a:graphicData uri="http://schemas.openxmlformats.org/drawingml/2006/table">
            <a:tbl>
              <a:tblPr firstRow="1" bandRow="1"/>
              <a:tblGrid>
                <a:gridCol w="388584">
                  <a:extLst>
                    <a:ext uri="{9D8B030D-6E8A-4147-A177-3AD203B41FA5}">
                      <a16:colId xmlns:a16="http://schemas.microsoft.com/office/drawing/2014/main" val="2591781135"/>
                    </a:ext>
                  </a:extLst>
                </a:gridCol>
                <a:gridCol w="388584">
                  <a:extLst>
                    <a:ext uri="{9D8B030D-6E8A-4147-A177-3AD203B41FA5}">
                      <a16:colId xmlns:a16="http://schemas.microsoft.com/office/drawing/2014/main" val="20000"/>
                    </a:ext>
                  </a:extLst>
                </a:gridCol>
                <a:gridCol w="388584">
                  <a:extLst>
                    <a:ext uri="{9D8B030D-6E8A-4147-A177-3AD203B41FA5}">
                      <a16:colId xmlns:a16="http://schemas.microsoft.com/office/drawing/2014/main" val="3958315996"/>
                    </a:ext>
                  </a:extLst>
                </a:gridCol>
              </a:tblGrid>
              <a:tr h="540087">
                <a:tc>
                  <a:txBody>
                    <a:bodyPr/>
                    <a:lstStyle/>
                    <a:p>
                      <a:pPr algn="r" rtl="0" fontAlgn="b"/>
                      <a:r>
                        <a:rPr lang="de-DE" sz="1000" b="0" i="0" u="none" strike="noStrike">
                          <a:solidFill>
                            <a:schemeClr val="tx1"/>
                          </a:solidFill>
                          <a:effectLst/>
                          <a:latin typeface="Arial" panose="020B0604020202020204" pitchFamily="34" charset="0"/>
                        </a:rPr>
                        <a:t>79 %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78 %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78 %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0087">
                <a:tc>
                  <a:txBody>
                    <a:bodyPr/>
                    <a:lstStyle/>
                    <a:p>
                      <a:pPr algn="r" rtl="0" fontAlgn="b"/>
                      <a:r>
                        <a:rPr lang="de-DE" sz="1000" b="0" i="0" u="none" strike="noStrike">
                          <a:solidFill>
                            <a:schemeClr val="tx1"/>
                          </a:solidFill>
                          <a:effectLst/>
                          <a:latin typeface="Arial" panose="020B0604020202020204" pitchFamily="34" charset="0"/>
                        </a:rPr>
                        <a:t>77 %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000" b="0" i="0" u="none" strike="noStrike" kern="1200">
                          <a:solidFill>
                            <a:schemeClr val="tx1"/>
                          </a:solidFill>
                          <a:effectLst/>
                          <a:latin typeface="Arial" panose="020B0604020202020204" pitchFamily="34" charset="0"/>
                          <a:ea typeface="+mn-ea"/>
                          <a:cs typeface="+mn-cs"/>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000" b="0" i="0" u="none" strike="noStrike" kern="1200">
                          <a:solidFill>
                            <a:schemeClr val="tx1"/>
                          </a:solidFill>
                          <a:effectLst/>
                          <a:latin typeface="Arial" panose="020B0604020202020204" pitchFamily="34" charset="0"/>
                          <a:ea typeface="+mn-ea"/>
                          <a:cs typeface="+mn-cs"/>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0087">
                <a:tc>
                  <a:txBody>
                    <a:bodyPr/>
                    <a:lstStyle/>
                    <a:p>
                      <a:pPr algn="r" rtl="0" fontAlgn="b"/>
                      <a:r>
                        <a:rPr lang="de-DE" sz="1000" b="0" i="0" u="none" strike="noStrike">
                          <a:solidFill>
                            <a:schemeClr val="tx1"/>
                          </a:solidFill>
                          <a:effectLst/>
                          <a:latin typeface="Arial" panose="020B0604020202020204" pitchFamily="34" charset="0"/>
                        </a:rPr>
                        <a:t>74 %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68 %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71 %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40087">
                <a:tc>
                  <a:txBody>
                    <a:bodyPr/>
                    <a:lstStyle/>
                    <a:p>
                      <a:pPr algn="r" rtl="0" fontAlgn="b"/>
                      <a:r>
                        <a:rPr lang="de-DE" sz="1000" b="0" i="0" u="none" strike="noStrike">
                          <a:solidFill>
                            <a:schemeClr val="tx1"/>
                          </a:solidFill>
                          <a:effectLst/>
                          <a:latin typeface="Arial" panose="020B0604020202020204" pitchFamily="34" charset="0"/>
                        </a:rPr>
                        <a:t>73 %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71 %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68 %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40087">
                <a:tc>
                  <a:txBody>
                    <a:bodyPr/>
                    <a:lstStyle/>
                    <a:p>
                      <a:pPr algn="r" rtl="0" fontAlgn="b"/>
                      <a:r>
                        <a:rPr lang="de-DE" sz="1000" b="0" i="0" u="none" strike="noStrike">
                          <a:solidFill>
                            <a:schemeClr val="tx1"/>
                          </a:solidFill>
                          <a:effectLst/>
                          <a:latin typeface="Arial" panose="020B0604020202020204" pitchFamily="34" charset="0"/>
                        </a:rPr>
                        <a:t>70 %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77 %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76 %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40087">
                <a:tc>
                  <a:txBody>
                    <a:bodyPr/>
                    <a:lstStyle/>
                    <a:p>
                      <a:pPr algn="r" rtl="0" fontAlgn="b"/>
                      <a:r>
                        <a:rPr lang="de-DE" sz="1000" b="0" i="0" u="none" strike="noStrike">
                          <a:solidFill>
                            <a:schemeClr val="tx1"/>
                          </a:solidFill>
                          <a:effectLst/>
                          <a:latin typeface="Arial" panose="020B0604020202020204" pitchFamily="34" charset="0"/>
                        </a:rPr>
                        <a:t>70 %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000" b="0" i="0" u="none" strike="noStrike" kern="1200">
                          <a:solidFill>
                            <a:schemeClr val="tx1"/>
                          </a:solidFill>
                          <a:effectLst/>
                          <a:latin typeface="Arial" panose="020B0604020202020204" pitchFamily="34" charset="0"/>
                          <a:ea typeface="+mn-ea"/>
                          <a:cs typeface="+mn-cs"/>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000" b="0" i="0" u="none" strike="noStrike" kern="1200">
                          <a:solidFill>
                            <a:schemeClr val="tx1"/>
                          </a:solidFill>
                          <a:effectLst/>
                          <a:latin typeface="Arial" panose="020B0604020202020204" pitchFamily="34" charset="0"/>
                          <a:ea typeface="+mn-ea"/>
                          <a:cs typeface="+mn-cs"/>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0087">
                <a:tc>
                  <a:txBody>
                    <a:bodyPr/>
                    <a:lstStyle/>
                    <a:p>
                      <a:pPr algn="r" rtl="0" fontAlgn="b"/>
                      <a:r>
                        <a:rPr lang="de-DE" sz="1000" b="0" i="0" u="none" strike="noStrike">
                          <a:solidFill>
                            <a:schemeClr val="tx1"/>
                          </a:solidFill>
                          <a:effectLst/>
                          <a:latin typeface="Arial" panose="020B0604020202020204" pitchFamily="34" charset="0"/>
                        </a:rPr>
                        <a:t>69 %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65 %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67 %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40087">
                <a:tc>
                  <a:txBody>
                    <a:bodyPr/>
                    <a:lstStyle/>
                    <a:p>
                      <a:pPr algn="r" rtl="0" fontAlgn="b"/>
                      <a:r>
                        <a:rPr lang="de-DE" sz="1000" b="0" i="0" u="none" strike="noStrike">
                          <a:solidFill>
                            <a:schemeClr val="tx1"/>
                          </a:solidFill>
                          <a:effectLst/>
                          <a:latin typeface="Arial" panose="020B0604020202020204" pitchFamily="34" charset="0"/>
                        </a:rPr>
                        <a:t>56 %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65 %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e-DE" sz="1000" b="0" i="0" u="none" strike="noStrike">
                          <a:solidFill>
                            <a:schemeClr val="tx1"/>
                          </a:solidFill>
                          <a:effectLst/>
                          <a:latin typeface="Arial" panose="020B0604020202020204" pitchFamily="34" charset="0"/>
                        </a:rPr>
                        <a:t>70 %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grpSp>
        <p:nvGrpSpPr>
          <p:cNvPr id="15" name="Group 14">
            <a:extLst>
              <a:ext uri="{FF2B5EF4-FFF2-40B4-BE49-F238E27FC236}">
                <a16:creationId xmlns:a16="http://schemas.microsoft.com/office/drawing/2014/main" id="{CF853535-7AFC-B3FA-8B52-4A5D45A270E1}"/>
              </a:ext>
            </a:extLst>
          </p:cNvPr>
          <p:cNvGrpSpPr/>
          <p:nvPr/>
        </p:nvGrpSpPr>
        <p:grpSpPr>
          <a:xfrm>
            <a:off x="10520652" y="0"/>
            <a:ext cx="324000" cy="323385"/>
            <a:chOff x="10520652" y="0"/>
            <a:chExt cx="324000" cy="323385"/>
          </a:xfrm>
        </p:grpSpPr>
        <p:sp>
          <p:nvSpPr>
            <p:cNvPr id="22" name="Google Shape;487;p76">
              <a:hlinkClick r:id="rId3" action="ppaction://hlinksldjump"/>
              <a:extLst>
                <a:ext uri="{FF2B5EF4-FFF2-40B4-BE49-F238E27FC236}">
                  <a16:creationId xmlns:a16="http://schemas.microsoft.com/office/drawing/2014/main" id="{7928B9D6-C54E-04D3-7865-D8754F3E064F}"/>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roup 22">
              <a:extLst>
                <a:ext uri="{FF2B5EF4-FFF2-40B4-BE49-F238E27FC236}">
                  <a16:creationId xmlns:a16="http://schemas.microsoft.com/office/drawing/2014/main" id="{EB2ACD64-7A66-DD2C-E1DA-6A3FBBF912C9}"/>
                </a:ext>
              </a:extLst>
            </p:cNvPr>
            <p:cNvGrpSpPr/>
            <p:nvPr/>
          </p:nvGrpSpPr>
          <p:grpSpPr>
            <a:xfrm>
              <a:off x="10578492" y="81049"/>
              <a:ext cx="208319" cy="161287"/>
              <a:chOff x="10578492" y="81049"/>
              <a:chExt cx="208319" cy="161287"/>
            </a:xfrm>
          </p:grpSpPr>
          <p:sp>
            <p:nvSpPr>
              <p:cNvPr id="25" name="Google Shape;190;p3">
                <a:hlinkClick r:id="rId3" action="ppaction://hlinksldjump"/>
                <a:extLst>
                  <a:ext uri="{FF2B5EF4-FFF2-40B4-BE49-F238E27FC236}">
                    <a16:creationId xmlns:a16="http://schemas.microsoft.com/office/drawing/2014/main" id="{A8AB903F-0BEC-5E00-5EA7-63CAE5B5A5E6}"/>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6" name="Google Shape;191;p3">
                <a:hlinkClick r:id="rId3" action="ppaction://hlinksldjump"/>
                <a:extLst>
                  <a:ext uri="{FF2B5EF4-FFF2-40B4-BE49-F238E27FC236}">
                    <a16:creationId xmlns:a16="http://schemas.microsoft.com/office/drawing/2014/main" id="{FA0E2DBD-4D29-922B-D515-B7121AAFA7B1}"/>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9" name="Google Shape;192;p3">
                <a:hlinkClick r:id="rId3" action="ppaction://hlinksldjump"/>
                <a:extLst>
                  <a:ext uri="{FF2B5EF4-FFF2-40B4-BE49-F238E27FC236}">
                    <a16:creationId xmlns:a16="http://schemas.microsoft.com/office/drawing/2014/main" id="{F6536CD4-F5A6-8647-80D3-DBAF101F3172}"/>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246188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F7893-6BED-1474-B689-D264D4FA1C1F}"/>
            </a:ext>
          </a:extLst>
        </p:cNvPr>
        <p:cNvGrpSpPr/>
        <p:nvPr/>
      </p:nvGrpSpPr>
      <p:grpSpPr>
        <a:xfrm>
          <a:off x="0" y="0"/>
          <a:ext cx="0" cy="0"/>
          <a:chOff x="0" y="0"/>
          <a:chExt cx="0" cy="0"/>
        </a:xfrm>
      </p:grpSpPr>
      <p:sp>
        <p:nvSpPr>
          <p:cNvPr id="27" name="Content Placeholder 16">
            <a:extLst>
              <a:ext uri="{FF2B5EF4-FFF2-40B4-BE49-F238E27FC236}">
                <a16:creationId xmlns:a16="http://schemas.microsoft.com/office/drawing/2014/main" id="{75521419-B4C4-46C4-8858-75B794AE431D}"/>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5" name="Title 4">
            <a:extLst>
              <a:ext uri="{FF2B5EF4-FFF2-40B4-BE49-F238E27FC236}">
                <a16:creationId xmlns:a16="http://schemas.microsoft.com/office/drawing/2014/main" id="{9535EB7F-0D8B-08B9-411C-034541391A80}"/>
              </a:ext>
            </a:extLst>
          </p:cNvPr>
          <p:cNvSpPr>
            <a:spLocks noGrp="1"/>
          </p:cNvSpPr>
          <p:nvPr>
            <p:ph type="title"/>
          </p:nvPr>
        </p:nvSpPr>
        <p:spPr>
          <a:xfrm>
            <a:off x="397667" y="402336"/>
            <a:ext cx="3729833" cy="900000"/>
          </a:xfrm>
        </p:spPr>
        <p:txBody>
          <a:bodyPr/>
          <a:lstStyle/>
          <a:p>
            <a:r>
              <a:rPr lang="de-DE"/>
              <a:t>Wie werden Familienunternehmen wahrgenommen?</a:t>
            </a:r>
          </a:p>
        </p:txBody>
      </p:sp>
      <p:sp>
        <p:nvSpPr>
          <p:cNvPr id="24" name="Title 4">
            <a:extLst>
              <a:ext uri="{FF2B5EF4-FFF2-40B4-BE49-F238E27FC236}">
                <a16:creationId xmlns:a16="http://schemas.microsoft.com/office/drawing/2014/main" id="{6DB2B824-8CF6-F5AE-27B8-AE00516044EC}"/>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Wahrnehmung von Familienunternehmen</a:t>
            </a:r>
          </a:p>
        </p:txBody>
      </p:sp>
      <p:sp>
        <p:nvSpPr>
          <p:cNvPr id="28" name="Text Placeholder 2">
            <a:extLst>
              <a:ext uri="{FF2B5EF4-FFF2-40B4-BE49-F238E27FC236}">
                <a16:creationId xmlns:a16="http://schemas.microsoft.com/office/drawing/2014/main" id="{4250340A-D00E-689F-C8BF-E9E2B3D0FAE8}"/>
              </a:ext>
            </a:extLst>
          </p:cNvPr>
          <p:cNvSpPr txBox="1">
            <a:spLocks/>
          </p:cNvSpPr>
          <p:nvPr/>
        </p:nvSpPr>
        <p:spPr>
          <a:xfrm>
            <a:off x="397668" y="1953896"/>
            <a:ext cx="3729832" cy="15779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Wahrnehmung von </a:t>
            </a:r>
            <a:br>
              <a:rPr lang="de-DE" sz="1400"/>
            </a:br>
            <a:r>
              <a:rPr lang="de-DE" sz="1400"/>
              <a:t>Familienunternehmen (1/2)</a:t>
            </a:r>
          </a:p>
          <a:p>
            <a:pPr lvl="1">
              <a:lnSpc>
                <a:spcPct val="100000"/>
              </a:lnSpc>
            </a:pPr>
            <a:r>
              <a:rPr lang="de-DE"/>
              <a:t>Vor allem aus Sicht der Nicht-Berufstätigen leisten Familienunternehmen einen wirtschaftlichen und gesellschaftlichen Beitrag und werden als das Rückgrat der deutschen Wirtschaft angesehen. </a:t>
            </a:r>
          </a:p>
        </p:txBody>
      </p:sp>
      <p:sp>
        <p:nvSpPr>
          <p:cNvPr id="30" name="Text Placeholder 2">
            <a:extLst>
              <a:ext uri="{FF2B5EF4-FFF2-40B4-BE49-F238E27FC236}">
                <a16:creationId xmlns:a16="http://schemas.microsoft.com/office/drawing/2014/main" id="{D711A1B0-F380-4022-0E9E-BA42F3BB3ECE}"/>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10: Inwieweit stimmen Sie den folgenden Aussagen </a:t>
            </a:r>
            <a:br>
              <a:rPr lang="de-DE" sz="1050"/>
            </a:br>
            <a:r>
              <a:rPr lang="de-DE" sz="1050"/>
              <a:t>zu Familienunternehmen zu? </a:t>
            </a:r>
          </a:p>
          <a:p>
            <a:pPr lvl="1">
              <a:lnSpc>
                <a:spcPct val="100000"/>
              </a:lnSpc>
            </a:pPr>
            <a:r>
              <a:rPr lang="de-DE" sz="1050"/>
              <a:t>Basis: alle Befragten, N = 2.000 (skalierte Abfrage, </a:t>
            </a:r>
            <a:br>
              <a:rPr lang="de-DE" sz="1050"/>
            </a:br>
            <a:r>
              <a:rPr lang="de-DE" sz="1050"/>
              <a:t>dargestellt: Top 2)</a:t>
            </a:r>
          </a:p>
        </p:txBody>
      </p:sp>
      <p:sp>
        <p:nvSpPr>
          <p:cNvPr id="33" name="Slide Number Placeholder 32">
            <a:extLst>
              <a:ext uri="{FF2B5EF4-FFF2-40B4-BE49-F238E27FC236}">
                <a16:creationId xmlns:a16="http://schemas.microsoft.com/office/drawing/2014/main" id="{DD8DEEA1-4C94-F2AD-F14D-75508EC927A3}"/>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25</a:t>
            </a:fld>
            <a:endParaRPr lang="en-US"/>
          </a:p>
        </p:txBody>
      </p:sp>
      <p:graphicFrame>
        <p:nvGraphicFramePr>
          <p:cNvPr id="3" name="TABLE_01">
            <a:extLst>
              <a:ext uri="{FF2B5EF4-FFF2-40B4-BE49-F238E27FC236}">
                <a16:creationId xmlns:a16="http://schemas.microsoft.com/office/drawing/2014/main" id="{24AE6134-365E-66FB-9EFE-5ECB578F671F}"/>
              </a:ext>
            </a:extLst>
          </p:cNvPr>
          <p:cNvGraphicFramePr>
            <a:graphicFrameLocks noGrp="1"/>
          </p:cNvGraphicFramePr>
          <p:nvPr>
            <p:extLst>
              <p:ext uri="{D42A27DB-BD31-4B8C-83A1-F6EECF244321}">
                <p14:modId xmlns:p14="http://schemas.microsoft.com/office/powerpoint/2010/main" val="1253909735"/>
              </p:ext>
            </p:extLst>
          </p:nvPr>
        </p:nvGraphicFramePr>
        <p:xfrm>
          <a:off x="4412872" y="917451"/>
          <a:ext cx="7380000" cy="4773600"/>
        </p:xfrm>
        <a:graphic>
          <a:graphicData uri="http://schemas.openxmlformats.org/drawingml/2006/table">
            <a:tbl>
              <a:tblPr>
                <a:tableStyleId>{2D5ABB26-0587-4C30-8999-92F81FD0307C}</a:tableStyleId>
              </a:tblPr>
              <a:tblGrid>
                <a:gridCol w="3780000">
                  <a:extLst>
                    <a:ext uri="{9D8B030D-6E8A-4147-A177-3AD203B41FA5}">
                      <a16:colId xmlns:a16="http://schemas.microsoft.com/office/drawing/2014/main" val="20000"/>
                    </a:ext>
                  </a:extLst>
                </a:gridCol>
                <a:gridCol w="900000">
                  <a:extLst>
                    <a:ext uri="{9D8B030D-6E8A-4147-A177-3AD203B41FA5}">
                      <a16:colId xmlns:a16="http://schemas.microsoft.com/office/drawing/2014/main" val="1646090853"/>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4293984153"/>
                    </a:ext>
                  </a:extLst>
                </a:gridCol>
                <a:gridCol w="900000">
                  <a:extLst>
                    <a:ext uri="{9D8B030D-6E8A-4147-A177-3AD203B41FA5}">
                      <a16:colId xmlns:a16="http://schemas.microsoft.com/office/drawing/2014/main" val="20005"/>
                    </a:ext>
                  </a:extLst>
                </a:gridCol>
              </a:tblGrid>
              <a:tr h="180000">
                <a:tc rowSpan="2">
                  <a:txBody>
                    <a:bodyPr/>
                    <a:lstStyle/>
                    <a:p>
                      <a:pPr algn="ctr" fontAlgn="b"/>
                      <a:r>
                        <a:rPr lang="de-DE" sz="1000" b="1" i="0" u="none" strike="noStrike">
                          <a:solidFill>
                            <a:schemeClr val="tx1"/>
                          </a:solidFill>
                          <a:effectLst/>
                          <a:latin typeface="+mn-lt"/>
                        </a:rPr>
                        <a:t>Top 2: stimme voll und ganz zu + stimme eher zu</a:t>
                      </a:r>
                    </a:p>
                  </a:txBody>
                  <a:tcPr marL="36000" marR="36000" marT="6874" marB="0" anchor="ctr">
                    <a:lnR w="12700" cap="flat" cmpd="sng" algn="ctr">
                      <a:solidFill>
                        <a:schemeClr val="accent4"/>
                      </a:solidFill>
                      <a:prstDash val="solid"/>
                      <a:round/>
                      <a:headEnd type="none" w="med" len="med"/>
                      <a:tailEnd type="none" w="med" len="med"/>
                    </a:lnR>
                    <a:lnB w="12700" cap="flat" cmpd="sng" algn="ctr">
                      <a:solidFill>
                        <a:srgbClr val="DFE3E6"/>
                      </a:solidFill>
                      <a:prstDash val="solid"/>
                      <a:round/>
                      <a:headEnd type="none" w="med" len="med"/>
                      <a:tailEnd type="none" w="med" len="med"/>
                    </a:lnB>
                  </a:tcPr>
                </a:tc>
                <a:tc>
                  <a:txBody>
                    <a:bodyPr/>
                    <a:lstStyle/>
                    <a:p>
                      <a:pPr algn="ctr" fontAlgn="b"/>
                      <a:r>
                        <a:rPr lang="de-DE" sz="1000" b="1" i="0" u="none" strike="noStrike" dirty="0">
                          <a:solidFill>
                            <a:schemeClr val="tx1"/>
                          </a:solidFill>
                          <a:effectLst/>
                          <a:latin typeface="+mn-lt"/>
                          <a:cs typeface="Arial" panose="020B0604020202020204" pitchFamily="34" charset="0"/>
                        </a:rPr>
                        <a:t>Total</a:t>
                      </a:r>
                    </a:p>
                  </a:txBody>
                  <a:tcPr marL="36000" marR="36000" marT="6874" marB="0" anchor="b">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de-DE" sz="1000" b="1" u="none" strike="noStrike" dirty="0">
                          <a:effectLst/>
                        </a:rPr>
                        <a:t>Berufstätigkeit</a:t>
                      </a:r>
                      <a:endParaRPr lang="de-DE" sz="1000" b="1" i="0" u="none" strike="noStrike" dirty="0">
                        <a:solidFill>
                          <a:schemeClr val="tx1"/>
                        </a:solidFill>
                        <a:effectLst/>
                        <a:latin typeface="+mn-lt"/>
                        <a:cs typeface="Arial" panose="020B0604020202020204" pitchFamily="34" charset="0"/>
                      </a:endParaRPr>
                    </a:p>
                  </a:txBody>
                  <a:tcPr marL="36000" marR="36000" marT="6874" marB="0" anchor="b">
                    <a:lnL w="12700" cap="flat" cmpd="sng" algn="ctr">
                      <a:solidFill>
                        <a:schemeClr val="accent4"/>
                      </a:solidFill>
                      <a:prstDash val="solid"/>
                      <a:round/>
                      <a:headEnd type="none" w="med" len="med"/>
                      <a:tailEnd type="none" w="med" len="med"/>
                    </a:lnL>
                    <a:lnR w="762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de-DE" sz="1000" b="0" i="0" u="none" strike="noStrike">
                        <a:solidFill>
                          <a:srgbClr val="FFFFFF"/>
                        </a:solidFill>
                        <a:effectLst/>
                        <a:latin typeface="Georgia"/>
                      </a:endParaRPr>
                    </a:p>
                  </a:txBody>
                  <a:tcPr marL="6874" marR="6874" marT="6874" marB="0" anchor="ctr">
                    <a:lnL>
                      <a:noFill/>
                    </a:lnL>
                  </a:tcPr>
                </a:tc>
                <a:tc hMerge="1">
                  <a:txBody>
                    <a:bodyPr/>
                    <a:lstStyle/>
                    <a:p>
                      <a:pPr algn="ctr" fontAlgn="ctr"/>
                      <a:endParaRPr lang="de-DE" sz="1000" b="0" i="0" u="none" strike="noStrike">
                        <a:solidFill>
                          <a:srgbClr val="FFFFFF"/>
                        </a:solidFill>
                        <a:effectLst/>
                        <a:latin typeface="Georgia"/>
                      </a:endParaRPr>
                    </a:p>
                  </a:txBody>
                  <a:tcPr marL="6874" marR="6874" marT="6874"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000">
                <a:tc vMerge="1">
                  <a:txBody>
                    <a:bodyPr/>
                    <a:lstStyle/>
                    <a:p>
                      <a:pPr algn="r" fontAlgn="ctr"/>
                      <a:endParaRPr lang="de-DE" sz="1000" b="0" i="0" u="none" strike="noStrike">
                        <a:solidFill>
                          <a:srgbClr val="FFFFFF"/>
                        </a:solidFill>
                        <a:effectLst/>
                        <a:latin typeface="Georgia"/>
                      </a:endParaRPr>
                    </a:p>
                  </a:txBody>
                  <a:tcPr marL="6874" marR="103113"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fontAlgn="ctr"/>
                      <a:endParaRPr lang="de-DE" sz="1000" b="0" i="0" u="none" strike="noStrike" kern="1200" dirty="0">
                        <a:solidFill>
                          <a:schemeClr val="tx1"/>
                        </a:solidFill>
                        <a:effectLst/>
                        <a:latin typeface="+mn-lt"/>
                        <a:ea typeface="+mn-ea"/>
                        <a:cs typeface="+mn-cs"/>
                      </a:endParaRPr>
                    </a:p>
                  </a:txBody>
                  <a:tcPr marL="3600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tcPr>
                </a:tc>
                <a:tc>
                  <a:txBody>
                    <a:bodyPr/>
                    <a:lstStyle/>
                    <a:p>
                      <a:pPr algn="ctr" fontAlgn="ctr"/>
                      <a:r>
                        <a:rPr lang="de-DE" sz="1000" b="0" i="0" u="none" strike="noStrike" kern="1200" dirty="0">
                          <a:solidFill>
                            <a:schemeClr val="tx1"/>
                          </a:solidFill>
                          <a:effectLst/>
                          <a:latin typeface="+mn-lt"/>
                          <a:ea typeface="+mn-ea"/>
                          <a:cs typeface="+mn-cs"/>
                        </a:rPr>
                        <a:t>in Ausbildung </a:t>
                      </a:r>
                    </a:p>
                  </a:txBody>
                  <a:tcPr marL="36000" marR="36000" marT="0" marB="0" anchor="ctr">
                    <a:lnL w="12700" cap="flat" cmpd="sng" algn="ctr">
                      <a:solidFill>
                        <a:schemeClr val="accent4"/>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tcPr>
                </a:tc>
                <a:tc>
                  <a:txBody>
                    <a:bodyPr/>
                    <a:lstStyle/>
                    <a:p>
                      <a:pPr algn="ctr" fontAlgn="ctr"/>
                      <a:r>
                        <a:rPr lang="de-DE" sz="1000" b="0" i="0" u="none" strike="noStrike">
                          <a:solidFill>
                            <a:schemeClr val="tx1"/>
                          </a:solidFill>
                          <a:effectLst/>
                          <a:latin typeface="+mn-lt"/>
                        </a:rPr>
                        <a:t>berufstätig</a:t>
                      </a:r>
                    </a:p>
                  </a:txBody>
                  <a:tcPr marL="36000" marR="36000" marT="0" marB="0" anchor="ct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tcPr>
                </a:tc>
                <a:tc>
                  <a:txBody>
                    <a:bodyPr/>
                    <a:lstStyle/>
                    <a:p>
                      <a:pPr algn="ctr" fontAlgn="ctr"/>
                      <a:r>
                        <a:rPr lang="de-DE" sz="1000" b="0" i="0" u="none" strike="noStrike" kern="1200">
                          <a:solidFill>
                            <a:schemeClr val="tx1"/>
                          </a:solidFill>
                          <a:effectLst/>
                          <a:latin typeface="+mn-lt"/>
                          <a:ea typeface="+mn-ea"/>
                          <a:cs typeface="+mn-cs"/>
                        </a:rPr>
                        <a:t>nicht (mehr) berufstätig</a:t>
                      </a:r>
                    </a:p>
                  </a:txBody>
                  <a:tcPr marL="36000" marR="36000" marT="0" marB="0" anchor="ct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tcPr>
                </a:tc>
                <a:extLst>
                  <a:ext uri="{0D108BD9-81ED-4DB2-BD59-A6C34878D82A}">
                    <a16:rowId xmlns:a16="http://schemas.microsoft.com/office/drawing/2014/main" val="10001"/>
                  </a:ext>
                </a:extLst>
              </a:tr>
              <a:tr h="237600">
                <a:tc>
                  <a:txBody>
                    <a:bodyPr/>
                    <a:lstStyle/>
                    <a:p>
                      <a:pPr algn="r" fontAlgn="ctr"/>
                      <a:r>
                        <a:rPr lang="de-DE" sz="800" u="none" strike="noStrike" dirty="0">
                          <a:solidFill>
                            <a:schemeClr val="tx1"/>
                          </a:solidFill>
                          <a:effectLst/>
                        </a:rPr>
                        <a:t>Basis</a:t>
                      </a:r>
                      <a:endParaRPr lang="de-DE" sz="800" b="0" i="0" u="none" strike="noStrike" dirty="0">
                        <a:solidFill>
                          <a:schemeClr val="tx1"/>
                        </a:solidFill>
                        <a:effectLst/>
                        <a:latin typeface="+mn-lt"/>
                      </a:endParaRP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solidFill>
                      <a:srgbClr val="DFE3E6"/>
                    </a:solidFill>
                  </a:tcPr>
                </a:tc>
                <a:tc>
                  <a:txBody>
                    <a:bodyPr/>
                    <a:lstStyle/>
                    <a:p>
                      <a:pPr algn="ctr" fontAlgn="t"/>
                      <a:r>
                        <a:rPr lang="de-DE" sz="800" u="none" strike="noStrike" kern="1200" dirty="0">
                          <a:solidFill>
                            <a:schemeClr val="tx1"/>
                          </a:solidFill>
                          <a:effectLst/>
                          <a:latin typeface="+mn-lt"/>
                          <a:ea typeface="+mn-ea"/>
                          <a:cs typeface="+mn-cs"/>
                        </a:rPr>
                        <a:t>2.000</a:t>
                      </a:r>
                    </a:p>
                  </a:txBody>
                  <a:tcPr marL="6350" marR="6350" marT="635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solidFill>
                      <a:srgbClr val="DFE3E6"/>
                    </a:solidFill>
                  </a:tcPr>
                </a:tc>
                <a:tc>
                  <a:txBody>
                    <a:bodyPr/>
                    <a:lstStyle/>
                    <a:p>
                      <a:pPr algn="ctr" fontAlgn="t"/>
                      <a:r>
                        <a:rPr lang="de-DE" sz="800" u="none" strike="noStrike" kern="1200" dirty="0">
                          <a:solidFill>
                            <a:schemeClr val="tx1"/>
                          </a:solidFill>
                          <a:effectLst/>
                          <a:latin typeface="+mn-lt"/>
                          <a:ea typeface="+mn-ea"/>
                          <a:cs typeface="+mn-cs"/>
                        </a:rPr>
                        <a:t>129</a:t>
                      </a:r>
                    </a:p>
                  </a:txBody>
                  <a:tcPr marL="6350" marR="6350" marT="635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solidFill>
                      <a:srgbClr val="DFE3E6"/>
                    </a:solidFill>
                  </a:tcPr>
                </a:tc>
                <a:tc>
                  <a:txBody>
                    <a:bodyPr/>
                    <a:lstStyle/>
                    <a:p>
                      <a:pPr algn="ctr" fontAlgn="t"/>
                      <a:r>
                        <a:rPr lang="de-DE" sz="800" u="none" strike="noStrike" kern="1200">
                          <a:solidFill>
                            <a:schemeClr val="tx1"/>
                          </a:solidFill>
                          <a:effectLst/>
                          <a:latin typeface="+mn-lt"/>
                          <a:ea typeface="+mn-ea"/>
                          <a:cs typeface="+mn-cs"/>
                        </a:rPr>
                        <a:t>1.210</a:t>
                      </a:r>
                    </a:p>
                  </a:txBody>
                  <a:tcPr marL="6350" marR="6350" marT="635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solidFill>
                      <a:srgbClr val="DFE3E6"/>
                    </a:solidFill>
                  </a:tcPr>
                </a:tc>
                <a:tc>
                  <a:txBody>
                    <a:bodyPr/>
                    <a:lstStyle/>
                    <a:p>
                      <a:pPr algn="ctr" fontAlgn="t"/>
                      <a:r>
                        <a:rPr lang="de-DE" sz="800" u="none" strike="noStrike" kern="1200">
                          <a:solidFill>
                            <a:schemeClr val="tx1"/>
                          </a:solidFill>
                          <a:effectLst/>
                          <a:latin typeface="+mn-lt"/>
                          <a:ea typeface="+mn-ea"/>
                          <a:cs typeface="+mn-cs"/>
                        </a:rPr>
                        <a:t>661</a:t>
                      </a:r>
                    </a:p>
                  </a:txBody>
                  <a:tcPr marL="6350" marR="6350" marT="635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solidFill>
                      <a:srgbClr val="DFE3E6"/>
                    </a:solidFill>
                  </a:tcPr>
                </a:tc>
                <a:extLst>
                  <a:ext uri="{0D108BD9-81ED-4DB2-BD59-A6C34878D82A}">
                    <a16:rowId xmlns:a16="http://schemas.microsoft.com/office/drawing/2014/main" val="10002"/>
                  </a:ext>
                </a:extLst>
              </a:tr>
              <a:tr h="504000">
                <a:tc>
                  <a:txBody>
                    <a:bodyPr/>
                    <a:lstStyle/>
                    <a:p>
                      <a:pPr algn="r" fontAlgn="t"/>
                      <a:r>
                        <a:rPr lang="de-DE" sz="900" b="0" i="0" u="none" strike="noStrike">
                          <a:solidFill>
                            <a:srgbClr val="000000"/>
                          </a:solidFill>
                          <a:effectLst/>
                          <a:latin typeface="+mn-lt"/>
                        </a:rPr>
                        <a:t>Familienunternehmen zahlen ihre Steuern hier in Deutschland und tragen damit zu einem funktionierenden Gemeinwesen bei.</a:t>
                      </a: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1" i="0" u="none" strike="noStrike">
                          <a:solidFill>
                            <a:srgbClr val="000000"/>
                          </a:solidFill>
                          <a:effectLst/>
                          <a:latin typeface="+mn-lt"/>
                        </a:rPr>
                        <a:t>90 %</a:t>
                      </a:r>
                    </a:p>
                  </a:txBody>
                  <a:tcPr marL="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77 %</a:t>
                      </a:r>
                    </a:p>
                  </a:txBody>
                  <a:tcPr marL="0" marR="36000" marT="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88 %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95 %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extLst>
                  <a:ext uri="{0D108BD9-81ED-4DB2-BD59-A6C34878D82A}">
                    <a16:rowId xmlns:a16="http://schemas.microsoft.com/office/drawing/2014/main" val="10003"/>
                  </a:ext>
                </a:extLst>
              </a:tr>
              <a:tr h="504000">
                <a:tc>
                  <a:txBody>
                    <a:bodyPr/>
                    <a:lstStyle/>
                    <a:p>
                      <a:pPr algn="r" fontAlgn="t"/>
                      <a:r>
                        <a:rPr lang="de-DE" sz="900" b="0" i="0" u="none" strike="noStrike" dirty="0">
                          <a:solidFill>
                            <a:srgbClr val="000000"/>
                          </a:solidFill>
                          <a:effectLst/>
                          <a:latin typeface="+mn-lt"/>
                        </a:rPr>
                        <a:t>Familienunternehmen sind gefährdeter, weil der Ausfall des Familienoberhaupts oder Streit innerhalb der Eigentümerfamilie das Unternehmen in schwere Turbulenzen bringen kann.</a:t>
                      </a: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1" i="0" u="none" strike="noStrike" dirty="0">
                          <a:solidFill>
                            <a:srgbClr val="000000"/>
                          </a:solidFill>
                          <a:effectLst/>
                          <a:latin typeface="+mn-lt"/>
                        </a:rPr>
                        <a:t>83 %</a:t>
                      </a:r>
                    </a:p>
                  </a:txBody>
                  <a:tcPr marL="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dirty="0">
                          <a:solidFill>
                            <a:srgbClr val="000000"/>
                          </a:solidFill>
                          <a:effectLst/>
                          <a:latin typeface="+mn-lt"/>
                        </a:rPr>
                        <a:t>72 %</a:t>
                      </a:r>
                    </a:p>
                  </a:txBody>
                  <a:tcPr marL="0" marR="36000" marT="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84 %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85 %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extLst>
                  <a:ext uri="{0D108BD9-81ED-4DB2-BD59-A6C34878D82A}">
                    <a16:rowId xmlns:a16="http://schemas.microsoft.com/office/drawing/2014/main" val="3306244822"/>
                  </a:ext>
                </a:extLst>
              </a:tr>
              <a:tr h="504000">
                <a:tc>
                  <a:txBody>
                    <a:bodyPr/>
                    <a:lstStyle/>
                    <a:p>
                      <a:pPr algn="r" fontAlgn="t"/>
                      <a:r>
                        <a:rPr lang="de-DE" sz="900" b="0" i="0" u="none" strike="noStrike" dirty="0">
                          <a:solidFill>
                            <a:srgbClr val="000000"/>
                          </a:solidFill>
                          <a:effectLst/>
                          <a:latin typeface="+mn-lt"/>
                        </a:rPr>
                        <a:t>In Familienunternehmen spielen Werte und Verantwortung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eine größere Rolle als Profitstreben.</a:t>
                      </a: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1" i="0" u="none" strike="noStrike">
                          <a:solidFill>
                            <a:srgbClr val="000000"/>
                          </a:solidFill>
                          <a:effectLst/>
                          <a:latin typeface="+mn-lt"/>
                        </a:rPr>
                        <a:t>81 %</a:t>
                      </a:r>
                    </a:p>
                  </a:txBody>
                  <a:tcPr marL="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dirty="0">
                          <a:solidFill>
                            <a:srgbClr val="000000"/>
                          </a:solidFill>
                          <a:effectLst/>
                          <a:latin typeface="+mn-lt"/>
                        </a:rPr>
                        <a:t>71 %</a:t>
                      </a:r>
                    </a:p>
                  </a:txBody>
                  <a:tcPr marL="0" marR="36000" marT="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80 %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85 %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extLst>
                  <a:ext uri="{0D108BD9-81ED-4DB2-BD59-A6C34878D82A}">
                    <a16:rowId xmlns:a16="http://schemas.microsoft.com/office/drawing/2014/main" val="393651718"/>
                  </a:ext>
                </a:extLst>
              </a:tr>
              <a:tr h="504000">
                <a:tc>
                  <a:txBody>
                    <a:bodyPr/>
                    <a:lstStyle/>
                    <a:p>
                      <a:pPr algn="r" fontAlgn="t"/>
                      <a:r>
                        <a:rPr lang="de-DE" sz="900" b="0" i="0" u="none" strike="noStrike" dirty="0">
                          <a:solidFill>
                            <a:srgbClr val="000000"/>
                          </a:solidFill>
                          <a:effectLst/>
                          <a:latin typeface="+mn-lt"/>
                        </a:rPr>
                        <a:t>Familienunternehmen übernehmen eine größere Verantwortung für soziale und gesellschaftliche Belange als andere Unternehmen.</a:t>
                      </a: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1" i="0" u="none" strike="noStrike" dirty="0">
                          <a:solidFill>
                            <a:srgbClr val="000000"/>
                          </a:solidFill>
                          <a:effectLst/>
                          <a:latin typeface="+mn-lt"/>
                        </a:rPr>
                        <a:t>80 %</a:t>
                      </a:r>
                    </a:p>
                  </a:txBody>
                  <a:tcPr marL="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77 %</a:t>
                      </a:r>
                    </a:p>
                  </a:txBody>
                  <a:tcPr marL="0" marR="36000" marT="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80 %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82 %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extLst>
                  <a:ext uri="{0D108BD9-81ED-4DB2-BD59-A6C34878D82A}">
                    <a16:rowId xmlns:a16="http://schemas.microsoft.com/office/drawing/2014/main" val="4153648184"/>
                  </a:ext>
                </a:extLst>
              </a:tr>
              <a:tr h="504000">
                <a:tc>
                  <a:txBody>
                    <a:bodyPr/>
                    <a:lstStyle/>
                    <a:p>
                      <a:pPr algn="r" fontAlgn="t"/>
                      <a:r>
                        <a:rPr lang="de-DE" sz="900" b="0" i="0" u="none" strike="noStrike" dirty="0">
                          <a:solidFill>
                            <a:srgbClr val="000000"/>
                          </a:solidFill>
                          <a:effectLst/>
                          <a:latin typeface="+mn-lt"/>
                        </a:rPr>
                        <a:t>Die Zukunft von Familienunternehmen ist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aufgrund der Vorherrschaft globaler Konzerne gefährdet.</a:t>
                      </a: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1" i="0" u="none" strike="noStrike" dirty="0">
                          <a:solidFill>
                            <a:srgbClr val="000000"/>
                          </a:solidFill>
                          <a:effectLst/>
                          <a:latin typeface="+mn-lt"/>
                        </a:rPr>
                        <a:t>81 %</a:t>
                      </a:r>
                    </a:p>
                  </a:txBody>
                  <a:tcPr marL="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dirty="0">
                          <a:solidFill>
                            <a:srgbClr val="000000"/>
                          </a:solidFill>
                          <a:effectLst/>
                          <a:latin typeface="+mn-lt"/>
                        </a:rPr>
                        <a:t>71 %</a:t>
                      </a:r>
                    </a:p>
                  </a:txBody>
                  <a:tcPr marL="0" marR="36000" marT="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80 %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86 %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extLst>
                  <a:ext uri="{0D108BD9-81ED-4DB2-BD59-A6C34878D82A}">
                    <a16:rowId xmlns:a16="http://schemas.microsoft.com/office/drawing/2014/main" val="1464116496"/>
                  </a:ext>
                </a:extLst>
              </a:tr>
              <a:tr h="504000">
                <a:tc>
                  <a:txBody>
                    <a:bodyPr/>
                    <a:lstStyle/>
                    <a:p>
                      <a:pPr algn="r" fontAlgn="t"/>
                      <a:r>
                        <a:rPr lang="de-DE" sz="900" b="0" i="0" u="none" strike="noStrike" dirty="0">
                          <a:solidFill>
                            <a:srgbClr val="000000"/>
                          </a:solidFill>
                          <a:effectLst/>
                          <a:latin typeface="+mn-lt"/>
                        </a:rPr>
                        <a:t>Familienunternehmen sind das Rückgrat der deutschen Wirtschaft.</a:t>
                      </a: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1" i="0" u="none" strike="noStrike" dirty="0">
                          <a:solidFill>
                            <a:srgbClr val="000000"/>
                          </a:solidFill>
                          <a:effectLst/>
                          <a:latin typeface="+mn-lt"/>
                        </a:rPr>
                        <a:t>81 %</a:t>
                      </a:r>
                    </a:p>
                  </a:txBody>
                  <a:tcPr marL="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dirty="0">
                          <a:solidFill>
                            <a:srgbClr val="000000"/>
                          </a:solidFill>
                          <a:effectLst/>
                          <a:latin typeface="+mn-lt"/>
                        </a:rPr>
                        <a:t>70 %</a:t>
                      </a:r>
                    </a:p>
                  </a:txBody>
                  <a:tcPr marL="0" marR="36000" marT="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79 %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87 %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extLst>
                  <a:ext uri="{0D108BD9-81ED-4DB2-BD59-A6C34878D82A}">
                    <a16:rowId xmlns:a16="http://schemas.microsoft.com/office/drawing/2014/main" val="3186969440"/>
                  </a:ext>
                </a:extLst>
              </a:tr>
              <a:tr h="504000">
                <a:tc>
                  <a:txBody>
                    <a:bodyPr/>
                    <a:lstStyle/>
                    <a:p>
                      <a:pPr algn="r" fontAlgn="t"/>
                      <a:r>
                        <a:rPr lang="de-DE" sz="900" b="0" i="0" u="none" strike="noStrike" dirty="0">
                          <a:solidFill>
                            <a:srgbClr val="000000"/>
                          </a:solidFill>
                          <a:effectLst/>
                          <a:latin typeface="+mn-lt"/>
                        </a:rPr>
                        <a:t>Familienunternehmen werden von der Politik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nicht ausreichend berücksichtigt/gewürdigt.</a:t>
                      </a: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1" i="0" u="none" strike="noStrike" dirty="0">
                          <a:solidFill>
                            <a:srgbClr val="000000"/>
                          </a:solidFill>
                          <a:effectLst/>
                          <a:latin typeface="+mn-lt"/>
                        </a:rPr>
                        <a:t>81 %</a:t>
                      </a:r>
                    </a:p>
                  </a:txBody>
                  <a:tcPr marL="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dirty="0">
                          <a:solidFill>
                            <a:srgbClr val="000000"/>
                          </a:solidFill>
                          <a:effectLst/>
                          <a:latin typeface="+mn-lt"/>
                        </a:rPr>
                        <a:t>71 %</a:t>
                      </a:r>
                    </a:p>
                  </a:txBody>
                  <a:tcPr marL="0" marR="36000" marT="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80 %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83 %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extLst>
                  <a:ext uri="{0D108BD9-81ED-4DB2-BD59-A6C34878D82A}">
                    <a16:rowId xmlns:a16="http://schemas.microsoft.com/office/drawing/2014/main" val="2784581752"/>
                  </a:ext>
                </a:extLst>
              </a:tr>
              <a:tr h="504000">
                <a:tc>
                  <a:txBody>
                    <a:bodyPr/>
                    <a:lstStyle/>
                    <a:p>
                      <a:pPr algn="r" fontAlgn="t"/>
                      <a:r>
                        <a:rPr lang="de-DE" sz="900" b="0" i="0" u="none" strike="noStrike" dirty="0">
                          <a:solidFill>
                            <a:srgbClr val="000000"/>
                          </a:solidFill>
                          <a:effectLst/>
                          <a:latin typeface="+mn-lt"/>
                        </a:rPr>
                        <a:t>Familienunternehmen sind aufgrund ihrer Größe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gefährdeter als Konzerne vor Übernahmen.</a:t>
                      </a: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t"/>
                      <a:r>
                        <a:rPr lang="de-DE" sz="900" b="1" i="0" u="none" strike="noStrike" dirty="0">
                          <a:solidFill>
                            <a:srgbClr val="000000"/>
                          </a:solidFill>
                          <a:effectLst/>
                          <a:latin typeface="+mn-lt"/>
                        </a:rPr>
                        <a:t>80 %</a:t>
                      </a:r>
                    </a:p>
                  </a:txBody>
                  <a:tcPr marL="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t"/>
                      <a:r>
                        <a:rPr lang="de-DE" sz="900" b="0" i="0" u="none" strike="noStrike" dirty="0">
                          <a:solidFill>
                            <a:srgbClr val="000000"/>
                          </a:solidFill>
                          <a:effectLst/>
                          <a:latin typeface="+mn-lt"/>
                        </a:rPr>
                        <a:t>71 %</a:t>
                      </a:r>
                    </a:p>
                  </a:txBody>
                  <a:tcPr marL="0" marR="36000" marT="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80 %</a:t>
                      </a:r>
                    </a:p>
                  </a:txBody>
                  <a:tcPr marL="0" marR="36000" marT="0" marB="0" anchor="ctr">
                    <a:lnT w="12700" cap="flat" cmpd="sng" algn="ctr">
                      <a:solidFill>
                        <a:srgbClr val="DFE3E6"/>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t"/>
                      <a:r>
                        <a:rPr lang="de-DE" sz="900" b="0" i="0" u="none" strike="noStrike" dirty="0">
                          <a:solidFill>
                            <a:srgbClr val="000000"/>
                          </a:solidFill>
                          <a:effectLst/>
                          <a:latin typeface="+mn-lt"/>
                        </a:rPr>
                        <a:t>83 %</a:t>
                      </a:r>
                    </a:p>
                  </a:txBody>
                  <a:tcPr marL="0" marR="36000" marT="0" marB="0" anchor="ctr">
                    <a:lnT w="12700" cap="flat" cmpd="sng" algn="ctr">
                      <a:solidFill>
                        <a:srgbClr val="DFE3E6"/>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316161316"/>
                  </a:ext>
                </a:extLst>
              </a:tr>
            </a:tbl>
          </a:graphicData>
        </a:graphic>
      </p:graphicFrame>
      <p:sp>
        <p:nvSpPr>
          <p:cNvPr id="4" name="Footer Placeholder 3">
            <a:extLst>
              <a:ext uri="{FF2B5EF4-FFF2-40B4-BE49-F238E27FC236}">
                <a16:creationId xmlns:a16="http://schemas.microsoft.com/office/drawing/2014/main" id="{CD48C083-3C87-9267-2360-D9F8A37774E2}"/>
              </a:ext>
            </a:extLst>
          </p:cNvPr>
          <p:cNvSpPr>
            <a:spLocks noGrp="1"/>
          </p:cNvSpPr>
          <p:nvPr>
            <p:ph type="ftr" sz="quarter" idx="3"/>
          </p:nvPr>
        </p:nvSpPr>
        <p:spPr/>
        <p:txBody>
          <a:bodyPr/>
          <a:lstStyle/>
          <a:p>
            <a:r>
              <a:rPr lang="en-US"/>
              <a:t>Juni 2025</a:t>
            </a:r>
          </a:p>
        </p:txBody>
      </p:sp>
      <p:grpSp>
        <p:nvGrpSpPr>
          <p:cNvPr id="6" name="Group 5">
            <a:extLst>
              <a:ext uri="{FF2B5EF4-FFF2-40B4-BE49-F238E27FC236}">
                <a16:creationId xmlns:a16="http://schemas.microsoft.com/office/drawing/2014/main" id="{483A7722-7373-F4BC-D61C-7475746E815A}"/>
              </a:ext>
            </a:extLst>
          </p:cNvPr>
          <p:cNvGrpSpPr>
            <a:grpSpLocks noChangeAspect="1"/>
          </p:cNvGrpSpPr>
          <p:nvPr/>
        </p:nvGrpSpPr>
        <p:grpSpPr>
          <a:xfrm>
            <a:off x="11478027" y="0"/>
            <a:ext cx="324000" cy="324000"/>
            <a:chOff x="10872022" y="0"/>
            <a:chExt cx="403200" cy="403200"/>
          </a:xfrm>
        </p:grpSpPr>
        <p:sp>
          <p:nvSpPr>
            <p:cNvPr id="7" name="Rectangle 6">
              <a:hlinkClick r:id="" action="ppaction://hlinkshowjump?jump=nextslide"/>
              <a:extLst>
                <a:ext uri="{FF2B5EF4-FFF2-40B4-BE49-F238E27FC236}">
                  <a16:creationId xmlns:a16="http://schemas.microsoft.com/office/drawing/2014/main" id="{70130BC7-5618-08E7-326E-A34944569C9D}"/>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descr="Down arrow">
              <a:hlinkClick r:id="" action="ppaction://hlinkshowjump?jump=nextslide"/>
              <a:extLst>
                <a:ext uri="{FF2B5EF4-FFF2-40B4-BE49-F238E27FC236}">
                  <a16:creationId xmlns:a16="http://schemas.microsoft.com/office/drawing/2014/main" id="{5558FB0A-A9C4-30AF-C7A3-33E2701C84DE}"/>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ADE3D3C-1E12-3A06-D25E-455A00B98F2F}"/>
              </a:ext>
            </a:extLst>
          </p:cNvPr>
          <p:cNvGrpSpPr>
            <a:grpSpLocks noChangeAspect="1"/>
          </p:cNvGrpSpPr>
          <p:nvPr/>
        </p:nvGrpSpPr>
        <p:grpSpPr>
          <a:xfrm>
            <a:off x="11084594" y="0"/>
            <a:ext cx="324000" cy="324000"/>
            <a:chOff x="10354522" y="0"/>
            <a:chExt cx="403200" cy="403200"/>
          </a:xfrm>
        </p:grpSpPr>
        <p:sp>
          <p:nvSpPr>
            <p:cNvPr id="10" name="Rectangle 9">
              <a:hlinkClick r:id="" action="ppaction://hlinkshowjump?jump=previousslide"/>
              <a:extLst>
                <a:ext uri="{FF2B5EF4-FFF2-40B4-BE49-F238E27FC236}">
                  <a16:creationId xmlns:a16="http://schemas.microsoft.com/office/drawing/2014/main" id="{B04CE4CF-60B9-6124-5256-7D615A9FADD5}"/>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1" name="Straight Arrow Connector 10" descr="Down arrow">
              <a:hlinkClick r:id="" action="ppaction://hlinkshowjump?jump=previousslide"/>
              <a:extLst>
                <a:ext uri="{FF2B5EF4-FFF2-40B4-BE49-F238E27FC236}">
                  <a16:creationId xmlns:a16="http://schemas.microsoft.com/office/drawing/2014/main" id="{B5F4F0AB-0B49-266A-4529-2FDD57CDBB9F}"/>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B29201CD-7F1D-CCCE-3851-B54E90F65CE5}"/>
              </a:ext>
            </a:extLst>
          </p:cNvPr>
          <p:cNvGrpSpPr/>
          <p:nvPr/>
        </p:nvGrpSpPr>
        <p:grpSpPr>
          <a:xfrm>
            <a:off x="10520652" y="0"/>
            <a:ext cx="324000" cy="323385"/>
            <a:chOff x="10520652" y="0"/>
            <a:chExt cx="324000" cy="323385"/>
          </a:xfrm>
        </p:grpSpPr>
        <p:sp>
          <p:nvSpPr>
            <p:cNvPr id="18" name="Google Shape;487;p76">
              <a:hlinkClick r:id="rId2" action="ppaction://hlinksldjump"/>
              <a:extLst>
                <a:ext uri="{FF2B5EF4-FFF2-40B4-BE49-F238E27FC236}">
                  <a16:creationId xmlns:a16="http://schemas.microsoft.com/office/drawing/2014/main" id="{5D31462E-F057-FEE1-B107-1FCBA9FD6D9B}"/>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9" name="Group 18">
              <a:extLst>
                <a:ext uri="{FF2B5EF4-FFF2-40B4-BE49-F238E27FC236}">
                  <a16:creationId xmlns:a16="http://schemas.microsoft.com/office/drawing/2014/main" id="{297A25D4-6D6D-962A-150B-A526325F99D1}"/>
                </a:ext>
              </a:extLst>
            </p:cNvPr>
            <p:cNvGrpSpPr/>
            <p:nvPr/>
          </p:nvGrpSpPr>
          <p:grpSpPr>
            <a:xfrm>
              <a:off x="10578492" y="81049"/>
              <a:ext cx="208319" cy="161287"/>
              <a:chOff x="10578492" y="81049"/>
              <a:chExt cx="208319" cy="161287"/>
            </a:xfrm>
          </p:grpSpPr>
          <p:sp>
            <p:nvSpPr>
              <p:cNvPr id="20" name="Google Shape;190;p3">
                <a:hlinkClick r:id="rId2" action="ppaction://hlinksldjump"/>
                <a:extLst>
                  <a:ext uri="{FF2B5EF4-FFF2-40B4-BE49-F238E27FC236}">
                    <a16:creationId xmlns:a16="http://schemas.microsoft.com/office/drawing/2014/main" id="{341D4D3C-9FB3-2146-E705-E47D61A96DDD}"/>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1" name="Google Shape;191;p3">
                <a:hlinkClick r:id="rId2" action="ppaction://hlinksldjump"/>
                <a:extLst>
                  <a:ext uri="{FF2B5EF4-FFF2-40B4-BE49-F238E27FC236}">
                    <a16:creationId xmlns:a16="http://schemas.microsoft.com/office/drawing/2014/main" id="{89ED6CFA-0EFA-EAEF-EAE1-5120F87B6B31}"/>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2" name="Google Shape;192;p3">
                <a:hlinkClick r:id="rId2" action="ppaction://hlinksldjump"/>
                <a:extLst>
                  <a:ext uri="{FF2B5EF4-FFF2-40B4-BE49-F238E27FC236}">
                    <a16:creationId xmlns:a16="http://schemas.microsoft.com/office/drawing/2014/main" id="{B324DD8B-6056-9170-10AE-8B40FD23ED23}"/>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3995107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F5BD5-530E-44BC-5ABE-441A89F12194}"/>
            </a:ext>
          </a:extLst>
        </p:cNvPr>
        <p:cNvGrpSpPr/>
        <p:nvPr/>
      </p:nvGrpSpPr>
      <p:grpSpPr>
        <a:xfrm>
          <a:off x="0" y="0"/>
          <a:ext cx="0" cy="0"/>
          <a:chOff x="0" y="0"/>
          <a:chExt cx="0" cy="0"/>
        </a:xfrm>
      </p:grpSpPr>
      <p:sp>
        <p:nvSpPr>
          <p:cNvPr id="27" name="Content Placeholder 16">
            <a:extLst>
              <a:ext uri="{FF2B5EF4-FFF2-40B4-BE49-F238E27FC236}">
                <a16:creationId xmlns:a16="http://schemas.microsoft.com/office/drawing/2014/main" id="{E3DB7242-8CAD-AADF-7450-A2E1CAD900E1}"/>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5" name="Title 4">
            <a:extLst>
              <a:ext uri="{FF2B5EF4-FFF2-40B4-BE49-F238E27FC236}">
                <a16:creationId xmlns:a16="http://schemas.microsoft.com/office/drawing/2014/main" id="{1D4E1AE1-AFEE-D91D-F830-A4A5EC9E4E16}"/>
              </a:ext>
            </a:extLst>
          </p:cNvPr>
          <p:cNvSpPr>
            <a:spLocks noGrp="1"/>
          </p:cNvSpPr>
          <p:nvPr>
            <p:ph type="title"/>
          </p:nvPr>
        </p:nvSpPr>
        <p:spPr>
          <a:xfrm>
            <a:off x="397667" y="402336"/>
            <a:ext cx="3729833" cy="900000"/>
          </a:xfrm>
        </p:spPr>
        <p:txBody>
          <a:bodyPr/>
          <a:lstStyle/>
          <a:p>
            <a:r>
              <a:rPr lang="de-DE"/>
              <a:t>Wie werden Familienunternehmen wahrgenommen?</a:t>
            </a:r>
          </a:p>
        </p:txBody>
      </p:sp>
      <p:sp>
        <p:nvSpPr>
          <p:cNvPr id="24" name="Title 4">
            <a:extLst>
              <a:ext uri="{FF2B5EF4-FFF2-40B4-BE49-F238E27FC236}">
                <a16:creationId xmlns:a16="http://schemas.microsoft.com/office/drawing/2014/main" id="{2F08ACD8-9515-1814-0368-E8530525CD3D}"/>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Wahrnehmung von Familienunternehmen</a:t>
            </a:r>
          </a:p>
        </p:txBody>
      </p:sp>
      <p:sp>
        <p:nvSpPr>
          <p:cNvPr id="28" name="Text Placeholder 2">
            <a:extLst>
              <a:ext uri="{FF2B5EF4-FFF2-40B4-BE49-F238E27FC236}">
                <a16:creationId xmlns:a16="http://schemas.microsoft.com/office/drawing/2014/main" id="{18DAAA59-F409-1A94-67B3-83953D46F7D4}"/>
              </a:ext>
            </a:extLst>
          </p:cNvPr>
          <p:cNvSpPr txBox="1">
            <a:spLocks/>
          </p:cNvSpPr>
          <p:nvPr/>
        </p:nvSpPr>
        <p:spPr>
          <a:xfrm>
            <a:off x="397668" y="1953896"/>
            <a:ext cx="3729832" cy="15779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Wahrnehmung von </a:t>
            </a:r>
            <a:br>
              <a:rPr lang="de-DE" sz="1400"/>
            </a:br>
            <a:r>
              <a:rPr lang="de-DE" sz="1400"/>
              <a:t>Familienunternehmen (2/2)</a:t>
            </a:r>
          </a:p>
          <a:p>
            <a:pPr lvl="1">
              <a:lnSpc>
                <a:spcPct val="100000"/>
              </a:lnSpc>
            </a:pPr>
            <a:r>
              <a:rPr lang="de-DE"/>
              <a:t>Auszubildende sehen Familienunternehmen eher weniger als Innovationsmotor der deutschen Wirtschaft.</a:t>
            </a:r>
          </a:p>
        </p:txBody>
      </p:sp>
      <p:sp>
        <p:nvSpPr>
          <p:cNvPr id="30" name="Text Placeholder 2">
            <a:extLst>
              <a:ext uri="{FF2B5EF4-FFF2-40B4-BE49-F238E27FC236}">
                <a16:creationId xmlns:a16="http://schemas.microsoft.com/office/drawing/2014/main" id="{F16B4B87-815A-E268-119C-2470BB7793FF}"/>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10: Inwieweit stimmen Sie den folgenden Aussagen </a:t>
            </a:r>
            <a:br>
              <a:rPr lang="de-DE" sz="1050"/>
            </a:br>
            <a:r>
              <a:rPr lang="de-DE" sz="1050"/>
              <a:t>zu Familienunternehmen zu? </a:t>
            </a:r>
          </a:p>
          <a:p>
            <a:pPr lvl="1">
              <a:lnSpc>
                <a:spcPct val="100000"/>
              </a:lnSpc>
            </a:pPr>
            <a:r>
              <a:rPr lang="de-DE" sz="1050"/>
              <a:t>Basis: alle Befragten, N = 2.000 (skalierte Abfrage, </a:t>
            </a:r>
            <a:br>
              <a:rPr lang="de-DE" sz="1050"/>
            </a:br>
            <a:r>
              <a:rPr lang="de-DE" sz="1050"/>
              <a:t>dargestellt: Top 2)</a:t>
            </a:r>
          </a:p>
        </p:txBody>
      </p:sp>
      <p:sp>
        <p:nvSpPr>
          <p:cNvPr id="33" name="Slide Number Placeholder 32">
            <a:extLst>
              <a:ext uri="{FF2B5EF4-FFF2-40B4-BE49-F238E27FC236}">
                <a16:creationId xmlns:a16="http://schemas.microsoft.com/office/drawing/2014/main" id="{A6590879-AAC1-60DA-7EB7-D9CC3389E6DA}"/>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26</a:t>
            </a:fld>
            <a:endParaRPr lang="en-US"/>
          </a:p>
        </p:txBody>
      </p:sp>
      <p:graphicFrame>
        <p:nvGraphicFramePr>
          <p:cNvPr id="3" name="TABLE_01">
            <a:extLst>
              <a:ext uri="{FF2B5EF4-FFF2-40B4-BE49-F238E27FC236}">
                <a16:creationId xmlns:a16="http://schemas.microsoft.com/office/drawing/2014/main" id="{6944352F-B4B9-FA37-9737-1CE6376BB37C}"/>
              </a:ext>
            </a:extLst>
          </p:cNvPr>
          <p:cNvGraphicFramePr>
            <a:graphicFrameLocks noGrp="1"/>
          </p:cNvGraphicFramePr>
          <p:nvPr>
            <p:extLst>
              <p:ext uri="{D42A27DB-BD31-4B8C-83A1-F6EECF244321}">
                <p14:modId xmlns:p14="http://schemas.microsoft.com/office/powerpoint/2010/main" val="1406916955"/>
              </p:ext>
            </p:extLst>
          </p:nvPr>
        </p:nvGraphicFramePr>
        <p:xfrm>
          <a:off x="4412872" y="917451"/>
          <a:ext cx="7380000" cy="4773600"/>
        </p:xfrm>
        <a:graphic>
          <a:graphicData uri="http://schemas.openxmlformats.org/drawingml/2006/table">
            <a:tbl>
              <a:tblPr>
                <a:tableStyleId>{2D5ABB26-0587-4C30-8999-92F81FD0307C}</a:tableStyleId>
              </a:tblPr>
              <a:tblGrid>
                <a:gridCol w="3780000">
                  <a:extLst>
                    <a:ext uri="{9D8B030D-6E8A-4147-A177-3AD203B41FA5}">
                      <a16:colId xmlns:a16="http://schemas.microsoft.com/office/drawing/2014/main" val="20000"/>
                    </a:ext>
                  </a:extLst>
                </a:gridCol>
                <a:gridCol w="900000">
                  <a:extLst>
                    <a:ext uri="{9D8B030D-6E8A-4147-A177-3AD203B41FA5}">
                      <a16:colId xmlns:a16="http://schemas.microsoft.com/office/drawing/2014/main" val="1646090853"/>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4293984153"/>
                    </a:ext>
                  </a:extLst>
                </a:gridCol>
                <a:gridCol w="900000">
                  <a:extLst>
                    <a:ext uri="{9D8B030D-6E8A-4147-A177-3AD203B41FA5}">
                      <a16:colId xmlns:a16="http://schemas.microsoft.com/office/drawing/2014/main" val="20005"/>
                    </a:ext>
                  </a:extLst>
                </a:gridCol>
              </a:tblGrid>
              <a:tr h="180000">
                <a:tc rowSpan="2">
                  <a:txBody>
                    <a:bodyPr/>
                    <a:lstStyle/>
                    <a:p>
                      <a:pPr algn="ctr" fontAlgn="b"/>
                      <a:r>
                        <a:rPr lang="de-DE" sz="1000" b="1" i="0" u="none" strike="noStrike" dirty="0">
                          <a:solidFill>
                            <a:schemeClr val="tx1"/>
                          </a:solidFill>
                          <a:effectLst/>
                          <a:latin typeface="+mn-lt"/>
                        </a:rPr>
                        <a:t>Top 2: stimme voll und ganz zu + stimme eher zu</a:t>
                      </a:r>
                    </a:p>
                  </a:txBody>
                  <a:tcPr marL="36000" marR="36000" marT="6874" marB="0" anchor="ctr">
                    <a:lnR w="12700" cap="flat" cmpd="sng" algn="ctr">
                      <a:solidFill>
                        <a:schemeClr val="accent4"/>
                      </a:solidFill>
                      <a:prstDash val="solid"/>
                      <a:round/>
                      <a:headEnd type="none" w="med" len="med"/>
                      <a:tailEnd type="none" w="med" len="med"/>
                    </a:lnR>
                    <a:lnB w="12700" cap="flat" cmpd="sng" algn="ctr">
                      <a:solidFill>
                        <a:srgbClr val="DFE3E6"/>
                      </a:solidFill>
                      <a:prstDash val="solid"/>
                      <a:round/>
                      <a:headEnd type="none" w="med" len="med"/>
                      <a:tailEnd type="none" w="med" len="med"/>
                    </a:lnB>
                  </a:tcPr>
                </a:tc>
                <a:tc>
                  <a:txBody>
                    <a:bodyPr/>
                    <a:lstStyle/>
                    <a:p>
                      <a:pPr algn="ctr" fontAlgn="b"/>
                      <a:r>
                        <a:rPr lang="de-DE" sz="1000" b="1" i="0" u="none" strike="noStrike" dirty="0">
                          <a:solidFill>
                            <a:schemeClr val="tx1"/>
                          </a:solidFill>
                          <a:effectLst/>
                          <a:latin typeface="+mn-lt"/>
                          <a:cs typeface="Arial" panose="020B0604020202020204" pitchFamily="34" charset="0"/>
                        </a:rPr>
                        <a:t>Total</a:t>
                      </a:r>
                    </a:p>
                  </a:txBody>
                  <a:tcPr marL="36000" marR="36000" marT="6874" marB="0" anchor="b">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de-DE" sz="1000" b="1" u="none" strike="noStrike" dirty="0">
                          <a:effectLst/>
                        </a:rPr>
                        <a:t>Berufstätigkeit</a:t>
                      </a:r>
                      <a:endParaRPr lang="de-DE" sz="1000" b="1" i="0" u="none" strike="noStrike" dirty="0">
                        <a:solidFill>
                          <a:schemeClr val="tx1"/>
                        </a:solidFill>
                        <a:effectLst/>
                        <a:latin typeface="+mn-lt"/>
                        <a:cs typeface="Arial" panose="020B0604020202020204" pitchFamily="34" charset="0"/>
                      </a:endParaRPr>
                    </a:p>
                  </a:txBody>
                  <a:tcPr marL="36000" marR="36000" marT="6874" marB="0" anchor="b">
                    <a:lnL w="12700" cap="flat" cmpd="sng" algn="ctr">
                      <a:solidFill>
                        <a:schemeClr val="accent4"/>
                      </a:solidFill>
                      <a:prstDash val="solid"/>
                      <a:round/>
                      <a:headEnd type="none" w="med" len="med"/>
                      <a:tailEnd type="none" w="med" len="med"/>
                    </a:lnL>
                    <a:lnR w="762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de-DE" sz="1000" b="0" i="0" u="none" strike="noStrike">
                        <a:solidFill>
                          <a:srgbClr val="FFFFFF"/>
                        </a:solidFill>
                        <a:effectLst/>
                        <a:latin typeface="Georgia"/>
                      </a:endParaRPr>
                    </a:p>
                  </a:txBody>
                  <a:tcPr marL="6874" marR="6874" marT="6874" marB="0" anchor="ctr">
                    <a:lnL>
                      <a:noFill/>
                    </a:lnL>
                  </a:tcPr>
                </a:tc>
                <a:tc hMerge="1">
                  <a:txBody>
                    <a:bodyPr/>
                    <a:lstStyle/>
                    <a:p>
                      <a:pPr algn="ctr" fontAlgn="ctr"/>
                      <a:endParaRPr lang="de-DE" sz="1000" b="0" i="0" u="none" strike="noStrike">
                        <a:solidFill>
                          <a:srgbClr val="FFFFFF"/>
                        </a:solidFill>
                        <a:effectLst/>
                        <a:latin typeface="Georgia"/>
                      </a:endParaRPr>
                    </a:p>
                  </a:txBody>
                  <a:tcPr marL="6874" marR="6874" marT="6874"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000">
                <a:tc vMerge="1">
                  <a:txBody>
                    <a:bodyPr/>
                    <a:lstStyle/>
                    <a:p>
                      <a:pPr algn="r" fontAlgn="ctr"/>
                      <a:endParaRPr lang="de-DE" sz="1000" b="0" i="0" u="none" strike="noStrike">
                        <a:solidFill>
                          <a:srgbClr val="FFFFFF"/>
                        </a:solidFill>
                        <a:effectLst/>
                        <a:latin typeface="Georgia"/>
                      </a:endParaRPr>
                    </a:p>
                  </a:txBody>
                  <a:tcPr marL="6874" marR="103113"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fontAlgn="ctr"/>
                      <a:endParaRPr lang="de-DE" sz="1000" b="0" i="0" u="none" strike="noStrike" kern="1200">
                        <a:solidFill>
                          <a:schemeClr val="tx1"/>
                        </a:solidFill>
                        <a:effectLst/>
                        <a:latin typeface="+mn-lt"/>
                        <a:ea typeface="+mn-ea"/>
                        <a:cs typeface="+mn-cs"/>
                      </a:endParaRPr>
                    </a:p>
                  </a:txBody>
                  <a:tcPr marL="3600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tcPr>
                </a:tc>
                <a:tc>
                  <a:txBody>
                    <a:bodyPr/>
                    <a:lstStyle/>
                    <a:p>
                      <a:pPr algn="ctr" fontAlgn="ctr"/>
                      <a:r>
                        <a:rPr lang="de-DE" sz="1000" b="0" i="0" u="none" strike="noStrike" kern="1200" dirty="0">
                          <a:solidFill>
                            <a:schemeClr val="tx1"/>
                          </a:solidFill>
                          <a:effectLst/>
                          <a:latin typeface="+mn-lt"/>
                          <a:ea typeface="+mn-ea"/>
                          <a:cs typeface="+mn-cs"/>
                        </a:rPr>
                        <a:t>in Ausbildung </a:t>
                      </a:r>
                    </a:p>
                  </a:txBody>
                  <a:tcPr marL="36000" marR="36000" marT="0" marB="0" anchor="ctr">
                    <a:lnL w="12700" cap="flat" cmpd="sng" algn="ctr">
                      <a:solidFill>
                        <a:schemeClr val="accent4"/>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tcPr>
                </a:tc>
                <a:tc>
                  <a:txBody>
                    <a:bodyPr/>
                    <a:lstStyle/>
                    <a:p>
                      <a:pPr algn="ctr" fontAlgn="ctr"/>
                      <a:r>
                        <a:rPr lang="de-DE" sz="1000" b="0" i="0" u="none" strike="noStrike">
                          <a:solidFill>
                            <a:schemeClr val="tx1"/>
                          </a:solidFill>
                          <a:effectLst/>
                          <a:latin typeface="+mn-lt"/>
                        </a:rPr>
                        <a:t>berufstätig</a:t>
                      </a:r>
                    </a:p>
                  </a:txBody>
                  <a:tcPr marL="36000" marR="36000" marT="0" marB="0" anchor="ct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tcPr>
                </a:tc>
                <a:tc>
                  <a:txBody>
                    <a:bodyPr/>
                    <a:lstStyle/>
                    <a:p>
                      <a:pPr algn="ctr" fontAlgn="ctr"/>
                      <a:r>
                        <a:rPr lang="de-DE" sz="1000" b="0" i="0" u="none" strike="noStrike" kern="1200">
                          <a:solidFill>
                            <a:schemeClr val="tx1"/>
                          </a:solidFill>
                          <a:effectLst/>
                          <a:latin typeface="+mn-lt"/>
                          <a:ea typeface="+mn-ea"/>
                          <a:cs typeface="+mn-cs"/>
                        </a:rPr>
                        <a:t>nicht (mehr) berufstätig</a:t>
                      </a:r>
                    </a:p>
                  </a:txBody>
                  <a:tcPr marL="36000" marR="36000" marT="0" marB="0" anchor="ct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tcPr>
                </a:tc>
                <a:extLst>
                  <a:ext uri="{0D108BD9-81ED-4DB2-BD59-A6C34878D82A}">
                    <a16:rowId xmlns:a16="http://schemas.microsoft.com/office/drawing/2014/main" val="10001"/>
                  </a:ext>
                </a:extLst>
              </a:tr>
              <a:tr h="237600">
                <a:tc>
                  <a:txBody>
                    <a:bodyPr/>
                    <a:lstStyle/>
                    <a:p>
                      <a:pPr algn="r" fontAlgn="ctr"/>
                      <a:r>
                        <a:rPr lang="de-DE" sz="800" u="none" strike="noStrike" dirty="0">
                          <a:solidFill>
                            <a:schemeClr val="tx1"/>
                          </a:solidFill>
                          <a:effectLst/>
                        </a:rPr>
                        <a:t>Basis</a:t>
                      </a:r>
                      <a:endParaRPr lang="de-DE" sz="800" b="0" i="0" u="none" strike="noStrike" dirty="0">
                        <a:solidFill>
                          <a:schemeClr val="tx1"/>
                        </a:solidFill>
                        <a:effectLst/>
                        <a:latin typeface="+mn-lt"/>
                      </a:endParaRP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solidFill>
                      <a:srgbClr val="DFE3E6"/>
                    </a:solidFill>
                  </a:tcPr>
                </a:tc>
                <a:tc>
                  <a:txBody>
                    <a:bodyPr/>
                    <a:lstStyle/>
                    <a:p>
                      <a:pPr algn="ctr" fontAlgn="t"/>
                      <a:r>
                        <a:rPr lang="de-DE" sz="800" u="none" strike="noStrike" kern="1200" dirty="0">
                          <a:solidFill>
                            <a:schemeClr val="tx1"/>
                          </a:solidFill>
                          <a:effectLst/>
                          <a:latin typeface="+mn-lt"/>
                          <a:ea typeface="+mn-ea"/>
                          <a:cs typeface="+mn-cs"/>
                        </a:rPr>
                        <a:t>2.000</a:t>
                      </a:r>
                    </a:p>
                  </a:txBody>
                  <a:tcPr marL="6350" marR="6350" marT="635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solidFill>
                      <a:srgbClr val="DFE3E6"/>
                    </a:solidFill>
                  </a:tcPr>
                </a:tc>
                <a:tc>
                  <a:txBody>
                    <a:bodyPr/>
                    <a:lstStyle/>
                    <a:p>
                      <a:pPr algn="ctr" fontAlgn="t"/>
                      <a:r>
                        <a:rPr lang="de-DE" sz="800" u="none" strike="noStrike" kern="1200">
                          <a:solidFill>
                            <a:schemeClr val="tx1"/>
                          </a:solidFill>
                          <a:effectLst/>
                          <a:latin typeface="+mn-lt"/>
                          <a:ea typeface="+mn-ea"/>
                          <a:cs typeface="+mn-cs"/>
                        </a:rPr>
                        <a:t>129</a:t>
                      </a:r>
                    </a:p>
                  </a:txBody>
                  <a:tcPr marL="6350" marR="6350" marT="635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solidFill>
                      <a:srgbClr val="DFE3E6"/>
                    </a:solidFill>
                  </a:tcPr>
                </a:tc>
                <a:tc>
                  <a:txBody>
                    <a:bodyPr/>
                    <a:lstStyle/>
                    <a:p>
                      <a:pPr algn="ctr" fontAlgn="t"/>
                      <a:r>
                        <a:rPr lang="de-DE" sz="800" u="none" strike="noStrike" kern="1200">
                          <a:solidFill>
                            <a:schemeClr val="tx1"/>
                          </a:solidFill>
                          <a:effectLst/>
                          <a:latin typeface="+mn-lt"/>
                          <a:ea typeface="+mn-ea"/>
                          <a:cs typeface="+mn-cs"/>
                        </a:rPr>
                        <a:t>1.210</a:t>
                      </a:r>
                    </a:p>
                  </a:txBody>
                  <a:tcPr marL="6350" marR="6350" marT="635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solidFill>
                      <a:srgbClr val="DFE3E6"/>
                    </a:solidFill>
                  </a:tcPr>
                </a:tc>
                <a:tc>
                  <a:txBody>
                    <a:bodyPr/>
                    <a:lstStyle/>
                    <a:p>
                      <a:pPr algn="ctr" fontAlgn="t"/>
                      <a:r>
                        <a:rPr lang="de-DE" sz="800" u="none" strike="noStrike" kern="1200">
                          <a:solidFill>
                            <a:schemeClr val="tx1"/>
                          </a:solidFill>
                          <a:effectLst/>
                          <a:latin typeface="+mn-lt"/>
                          <a:ea typeface="+mn-ea"/>
                          <a:cs typeface="+mn-cs"/>
                        </a:rPr>
                        <a:t>661</a:t>
                      </a:r>
                    </a:p>
                  </a:txBody>
                  <a:tcPr marL="6350" marR="6350" marT="635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solidFill>
                      <a:srgbClr val="DFE3E6"/>
                    </a:solidFill>
                  </a:tcPr>
                </a:tc>
                <a:extLst>
                  <a:ext uri="{0D108BD9-81ED-4DB2-BD59-A6C34878D82A}">
                    <a16:rowId xmlns:a16="http://schemas.microsoft.com/office/drawing/2014/main" val="10002"/>
                  </a:ext>
                </a:extLst>
              </a:tr>
              <a:tr h="504000">
                <a:tc>
                  <a:txBody>
                    <a:bodyPr/>
                    <a:lstStyle/>
                    <a:p>
                      <a:pPr algn="r" fontAlgn="t"/>
                      <a:r>
                        <a:rPr lang="de-DE" sz="900" b="0" i="0" u="none" strike="noStrike" dirty="0">
                          <a:solidFill>
                            <a:srgbClr val="000000"/>
                          </a:solidFill>
                          <a:effectLst/>
                          <a:latin typeface="+mn-lt"/>
                        </a:rPr>
                        <a:t>Familienunternehmen sind mehr an einem nachhaltigen Unternehmenserfolg orientiert als andere Unternehmen.</a:t>
                      </a: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1" i="0" u="none" strike="noStrike">
                          <a:solidFill>
                            <a:srgbClr val="000000"/>
                          </a:solidFill>
                          <a:effectLst/>
                          <a:latin typeface="+mn-lt"/>
                        </a:rPr>
                        <a:t>78 %</a:t>
                      </a:r>
                    </a:p>
                  </a:txBody>
                  <a:tcPr marL="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dirty="0">
                          <a:solidFill>
                            <a:srgbClr val="000000"/>
                          </a:solidFill>
                          <a:effectLst/>
                          <a:latin typeface="+mn-lt"/>
                        </a:rPr>
                        <a:t>67 %</a:t>
                      </a:r>
                    </a:p>
                  </a:txBody>
                  <a:tcPr marL="0" marR="36000" marT="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78 %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80 %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extLst>
                  <a:ext uri="{0D108BD9-81ED-4DB2-BD59-A6C34878D82A}">
                    <a16:rowId xmlns:a16="http://schemas.microsoft.com/office/drawing/2014/main" val="10003"/>
                  </a:ext>
                </a:extLst>
              </a:tr>
              <a:tr h="504000">
                <a:tc>
                  <a:txBody>
                    <a:bodyPr/>
                    <a:lstStyle/>
                    <a:p>
                      <a:pPr algn="r" fontAlgn="t"/>
                      <a:r>
                        <a:rPr lang="de-DE" sz="900" b="0" i="0" u="none" strike="noStrike" dirty="0">
                          <a:solidFill>
                            <a:srgbClr val="000000"/>
                          </a:solidFill>
                          <a:effectLst/>
                          <a:latin typeface="+mn-lt"/>
                        </a:rPr>
                        <a:t>Familienunternehmen sind von den geopolitischen Entwicklungen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stärker negativ betroffen als andere Unternehmen.</a:t>
                      </a: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1" i="0" u="none" strike="noStrike">
                          <a:solidFill>
                            <a:srgbClr val="000000"/>
                          </a:solidFill>
                          <a:effectLst/>
                          <a:latin typeface="+mn-lt"/>
                        </a:rPr>
                        <a:t>77 %</a:t>
                      </a:r>
                    </a:p>
                  </a:txBody>
                  <a:tcPr marL="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dirty="0">
                          <a:solidFill>
                            <a:srgbClr val="000000"/>
                          </a:solidFill>
                          <a:effectLst/>
                          <a:latin typeface="+mn-lt"/>
                        </a:rPr>
                        <a:t>64 %</a:t>
                      </a:r>
                    </a:p>
                  </a:txBody>
                  <a:tcPr marL="0" marR="36000" marT="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77 %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80 %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extLst>
                  <a:ext uri="{0D108BD9-81ED-4DB2-BD59-A6C34878D82A}">
                    <a16:rowId xmlns:a16="http://schemas.microsoft.com/office/drawing/2014/main" val="3306244822"/>
                  </a:ext>
                </a:extLst>
              </a:tr>
              <a:tr h="504000">
                <a:tc>
                  <a:txBody>
                    <a:bodyPr/>
                    <a:lstStyle/>
                    <a:p>
                      <a:pPr algn="r" fontAlgn="t"/>
                      <a:r>
                        <a:rPr lang="de-DE" sz="900" b="0" i="0" u="none" strike="noStrike" dirty="0">
                          <a:solidFill>
                            <a:srgbClr val="000000"/>
                          </a:solidFill>
                          <a:effectLst/>
                          <a:latin typeface="+mn-lt"/>
                        </a:rPr>
                        <a:t>Familienunternehmen sind der Innovationsmotor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der deutschen Wirtschaft.</a:t>
                      </a: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1" i="0" u="none" strike="noStrike" dirty="0">
                          <a:solidFill>
                            <a:srgbClr val="000000"/>
                          </a:solidFill>
                          <a:effectLst/>
                          <a:latin typeface="+mn-lt"/>
                        </a:rPr>
                        <a:t>75 %</a:t>
                      </a:r>
                    </a:p>
                  </a:txBody>
                  <a:tcPr marL="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dirty="0">
                          <a:solidFill>
                            <a:srgbClr val="000000"/>
                          </a:solidFill>
                          <a:effectLst/>
                          <a:latin typeface="+mn-lt"/>
                        </a:rPr>
                        <a:t>59 %</a:t>
                      </a:r>
                    </a:p>
                  </a:txBody>
                  <a:tcPr marL="0" marR="36000" marT="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75 %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77 %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extLst>
                  <a:ext uri="{0D108BD9-81ED-4DB2-BD59-A6C34878D82A}">
                    <a16:rowId xmlns:a16="http://schemas.microsoft.com/office/drawing/2014/main" val="393651718"/>
                  </a:ext>
                </a:extLst>
              </a:tr>
              <a:tr h="504000">
                <a:tc>
                  <a:txBody>
                    <a:bodyPr/>
                    <a:lstStyle/>
                    <a:p>
                      <a:pPr algn="r" fontAlgn="t"/>
                      <a:r>
                        <a:rPr lang="de-DE" sz="900" b="0" i="0" u="none" strike="noStrike" dirty="0">
                          <a:solidFill>
                            <a:srgbClr val="000000"/>
                          </a:solidFill>
                          <a:effectLst/>
                          <a:latin typeface="+mn-lt"/>
                        </a:rPr>
                        <a:t>In Familienunternehmen ist es schwer Karriere zu machen,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weil die Familienmitglieder immer den Vorzug erhalten.</a:t>
                      </a: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1" i="0" u="none" strike="noStrike" dirty="0">
                          <a:solidFill>
                            <a:srgbClr val="000000"/>
                          </a:solidFill>
                          <a:effectLst/>
                          <a:latin typeface="+mn-lt"/>
                        </a:rPr>
                        <a:t>73 %</a:t>
                      </a:r>
                    </a:p>
                  </a:txBody>
                  <a:tcPr marL="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dirty="0">
                          <a:solidFill>
                            <a:srgbClr val="000000"/>
                          </a:solidFill>
                          <a:effectLst/>
                          <a:latin typeface="+mn-lt"/>
                        </a:rPr>
                        <a:t>65 %</a:t>
                      </a:r>
                    </a:p>
                  </a:txBody>
                  <a:tcPr marL="0" marR="36000" marT="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74 %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72 %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extLst>
                  <a:ext uri="{0D108BD9-81ED-4DB2-BD59-A6C34878D82A}">
                    <a16:rowId xmlns:a16="http://schemas.microsoft.com/office/drawing/2014/main" val="4153648184"/>
                  </a:ext>
                </a:extLst>
              </a:tr>
              <a:tr h="504000">
                <a:tc>
                  <a:txBody>
                    <a:bodyPr/>
                    <a:lstStyle/>
                    <a:p>
                      <a:pPr algn="r" fontAlgn="t"/>
                      <a:r>
                        <a:rPr lang="de-DE" sz="900" b="0" i="0" u="none" strike="noStrike" dirty="0">
                          <a:solidFill>
                            <a:srgbClr val="000000"/>
                          </a:solidFill>
                          <a:effectLst/>
                          <a:latin typeface="+mn-lt"/>
                        </a:rPr>
                        <a:t>Familienunternehmen engagieren sich mehr für die Umwelt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als andere Unternehmen.</a:t>
                      </a: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1" i="0" u="none" strike="noStrike" dirty="0">
                          <a:solidFill>
                            <a:srgbClr val="000000"/>
                          </a:solidFill>
                          <a:effectLst/>
                          <a:latin typeface="+mn-lt"/>
                        </a:rPr>
                        <a:t>70 %</a:t>
                      </a:r>
                    </a:p>
                  </a:txBody>
                  <a:tcPr marL="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dirty="0">
                          <a:solidFill>
                            <a:srgbClr val="000000"/>
                          </a:solidFill>
                          <a:effectLst/>
                          <a:latin typeface="+mn-lt"/>
                        </a:rPr>
                        <a:t>69 %</a:t>
                      </a:r>
                    </a:p>
                  </a:txBody>
                  <a:tcPr marL="0" marR="36000" marT="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68 %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75 %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extLst>
                  <a:ext uri="{0D108BD9-81ED-4DB2-BD59-A6C34878D82A}">
                    <a16:rowId xmlns:a16="http://schemas.microsoft.com/office/drawing/2014/main" val="1464116496"/>
                  </a:ext>
                </a:extLst>
              </a:tr>
              <a:tr h="504000">
                <a:tc>
                  <a:txBody>
                    <a:bodyPr/>
                    <a:lstStyle/>
                    <a:p>
                      <a:pPr algn="r" fontAlgn="t"/>
                      <a:r>
                        <a:rPr lang="de-DE" sz="900" b="0" i="0" u="none" strike="noStrike" dirty="0">
                          <a:solidFill>
                            <a:srgbClr val="000000"/>
                          </a:solidFill>
                          <a:effectLst/>
                          <a:latin typeface="+mn-lt"/>
                        </a:rPr>
                        <a:t>Familienunternehmen können flexibler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auf verändernde Rahmenbedingungen reagieren und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Chancen auf anderen Märkten besser nutzen.</a:t>
                      </a: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1" i="0" u="none" strike="noStrike" dirty="0">
                          <a:solidFill>
                            <a:srgbClr val="000000"/>
                          </a:solidFill>
                          <a:effectLst/>
                          <a:latin typeface="+mn-lt"/>
                        </a:rPr>
                        <a:t>70 %</a:t>
                      </a:r>
                    </a:p>
                  </a:txBody>
                  <a:tcPr marL="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dirty="0">
                          <a:solidFill>
                            <a:srgbClr val="000000"/>
                          </a:solidFill>
                          <a:effectLst/>
                          <a:latin typeface="+mn-lt"/>
                        </a:rPr>
                        <a:t>69 %</a:t>
                      </a:r>
                    </a:p>
                  </a:txBody>
                  <a:tcPr marL="0" marR="36000" marT="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70 %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69 %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extLst>
                  <a:ext uri="{0D108BD9-81ED-4DB2-BD59-A6C34878D82A}">
                    <a16:rowId xmlns:a16="http://schemas.microsoft.com/office/drawing/2014/main" val="3186969440"/>
                  </a:ext>
                </a:extLst>
              </a:tr>
              <a:tr h="504000">
                <a:tc>
                  <a:txBody>
                    <a:bodyPr/>
                    <a:lstStyle/>
                    <a:p>
                      <a:pPr algn="r" fontAlgn="t"/>
                      <a:r>
                        <a:rPr lang="de-DE" sz="900" b="0" i="0" u="none" strike="noStrike" dirty="0">
                          <a:solidFill>
                            <a:srgbClr val="000000"/>
                          </a:solidFill>
                          <a:effectLst/>
                          <a:latin typeface="+mn-lt"/>
                        </a:rPr>
                        <a:t>Familienunternehmen stellen die meisten Ausbildungsplätze und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tragen so maßgeblich dazu bei, dass in Deutschland Fachkräfte zur Verfügung stehen.</a:t>
                      </a: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1" i="0" u="none" strike="noStrike" dirty="0">
                          <a:solidFill>
                            <a:srgbClr val="000000"/>
                          </a:solidFill>
                          <a:effectLst/>
                          <a:latin typeface="+mn-lt"/>
                        </a:rPr>
                        <a:t>69 %</a:t>
                      </a:r>
                    </a:p>
                  </a:txBody>
                  <a:tcPr marL="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dirty="0">
                          <a:solidFill>
                            <a:srgbClr val="000000"/>
                          </a:solidFill>
                          <a:effectLst/>
                          <a:latin typeface="+mn-lt"/>
                        </a:rPr>
                        <a:t>63 %</a:t>
                      </a:r>
                    </a:p>
                  </a:txBody>
                  <a:tcPr marL="0" marR="36000" marT="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68 %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72 %</a:t>
                      </a:r>
                    </a:p>
                  </a:txBody>
                  <a:tcPr marL="0" marR="36000" marT="0" marB="0" anchor="ct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noFill/>
                  </a:tcPr>
                </a:tc>
                <a:extLst>
                  <a:ext uri="{0D108BD9-81ED-4DB2-BD59-A6C34878D82A}">
                    <a16:rowId xmlns:a16="http://schemas.microsoft.com/office/drawing/2014/main" val="2784581752"/>
                  </a:ext>
                </a:extLst>
              </a:tr>
              <a:tr h="504000">
                <a:tc>
                  <a:txBody>
                    <a:bodyPr/>
                    <a:lstStyle/>
                    <a:p>
                      <a:pPr algn="r" fontAlgn="t"/>
                      <a:r>
                        <a:rPr lang="de-DE" sz="900" b="0" i="0" u="none" strike="noStrike" dirty="0">
                          <a:solidFill>
                            <a:srgbClr val="000000"/>
                          </a:solidFill>
                          <a:effectLst/>
                          <a:latin typeface="+mn-lt"/>
                        </a:rPr>
                        <a:t>Familienunternehmen kommen besser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durch Krisenzeiten und sind resilienter.</a:t>
                      </a:r>
                    </a:p>
                  </a:txBody>
                  <a:tcPr marL="36000" marR="72000" marT="0" marB="0" anchor="ctr">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t"/>
                      <a:r>
                        <a:rPr lang="de-DE" sz="900" b="1" i="0" u="none" strike="noStrike" dirty="0">
                          <a:solidFill>
                            <a:srgbClr val="000000"/>
                          </a:solidFill>
                          <a:effectLst/>
                          <a:latin typeface="+mn-lt"/>
                        </a:rPr>
                        <a:t>55 %</a:t>
                      </a:r>
                    </a:p>
                  </a:txBody>
                  <a:tcPr marL="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t"/>
                      <a:r>
                        <a:rPr lang="de-DE" sz="900" b="0" i="0" u="none" strike="noStrike" dirty="0">
                          <a:solidFill>
                            <a:srgbClr val="000000"/>
                          </a:solidFill>
                          <a:effectLst/>
                          <a:latin typeface="+mn-lt"/>
                        </a:rPr>
                        <a:t>57 %</a:t>
                      </a:r>
                    </a:p>
                  </a:txBody>
                  <a:tcPr marL="0" marR="36000" marT="0" marB="0" anchor="ctr">
                    <a:lnL w="12700" cap="flat" cmpd="sng" algn="ctr">
                      <a:solidFill>
                        <a:schemeClr val="accent4"/>
                      </a:solidFill>
                      <a:prstDash val="solid"/>
                      <a:round/>
                      <a:headEnd type="none" w="med" len="med"/>
                      <a:tailEnd type="none" w="med" len="med"/>
                    </a:lnL>
                    <a:lnT w="12700" cap="flat" cmpd="sng" algn="ctr">
                      <a:solidFill>
                        <a:srgbClr val="DFE3E6"/>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t"/>
                      <a:r>
                        <a:rPr lang="de-DE" sz="900" b="0" i="0" u="none" strike="noStrike">
                          <a:solidFill>
                            <a:srgbClr val="000000"/>
                          </a:solidFill>
                          <a:effectLst/>
                          <a:latin typeface="+mn-lt"/>
                        </a:rPr>
                        <a:t>57 %</a:t>
                      </a:r>
                    </a:p>
                  </a:txBody>
                  <a:tcPr marL="0" marR="36000" marT="0" marB="0" anchor="ctr">
                    <a:lnT w="12700" cap="flat" cmpd="sng" algn="ctr">
                      <a:solidFill>
                        <a:srgbClr val="DFE3E6"/>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t"/>
                      <a:r>
                        <a:rPr lang="de-DE" sz="900" b="0" i="0" u="none" strike="noStrike" dirty="0">
                          <a:solidFill>
                            <a:srgbClr val="000000"/>
                          </a:solidFill>
                          <a:effectLst/>
                          <a:latin typeface="+mn-lt"/>
                        </a:rPr>
                        <a:t>52 %</a:t>
                      </a:r>
                    </a:p>
                  </a:txBody>
                  <a:tcPr marL="0" marR="36000" marT="0" marB="0" anchor="ctr">
                    <a:lnT w="12700" cap="flat" cmpd="sng" algn="ctr">
                      <a:solidFill>
                        <a:srgbClr val="DFE3E6"/>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316161316"/>
                  </a:ext>
                </a:extLst>
              </a:tr>
            </a:tbl>
          </a:graphicData>
        </a:graphic>
      </p:graphicFrame>
      <p:sp>
        <p:nvSpPr>
          <p:cNvPr id="4" name="Footer Placeholder 3">
            <a:extLst>
              <a:ext uri="{FF2B5EF4-FFF2-40B4-BE49-F238E27FC236}">
                <a16:creationId xmlns:a16="http://schemas.microsoft.com/office/drawing/2014/main" id="{6803CE2B-5399-8BEA-0149-E62759CB1E1D}"/>
              </a:ext>
            </a:extLst>
          </p:cNvPr>
          <p:cNvSpPr>
            <a:spLocks noGrp="1"/>
          </p:cNvSpPr>
          <p:nvPr>
            <p:ph type="ftr" sz="quarter" idx="3"/>
          </p:nvPr>
        </p:nvSpPr>
        <p:spPr/>
        <p:txBody>
          <a:bodyPr/>
          <a:lstStyle/>
          <a:p>
            <a:r>
              <a:rPr lang="en-US"/>
              <a:t>Juni 2025</a:t>
            </a:r>
          </a:p>
        </p:txBody>
      </p:sp>
      <p:grpSp>
        <p:nvGrpSpPr>
          <p:cNvPr id="6" name="Group 5">
            <a:extLst>
              <a:ext uri="{FF2B5EF4-FFF2-40B4-BE49-F238E27FC236}">
                <a16:creationId xmlns:a16="http://schemas.microsoft.com/office/drawing/2014/main" id="{5797A6D4-D4F6-9351-0553-AAB22665E01E}"/>
              </a:ext>
            </a:extLst>
          </p:cNvPr>
          <p:cNvGrpSpPr>
            <a:grpSpLocks noChangeAspect="1"/>
          </p:cNvGrpSpPr>
          <p:nvPr/>
        </p:nvGrpSpPr>
        <p:grpSpPr>
          <a:xfrm>
            <a:off x="11478027" y="0"/>
            <a:ext cx="324000" cy="324000"/>
            <a:chOff x="10872022" y="0"/>
            <a:chExt cx="403200" cy="403200"/>
          </a:xfrm>
        </p:grpSpPr>
        <p:sp>
          <p:nvSpPr>
            <p:cNvPr id="7" name="Rectangle 6">
              <a:hlinkClick r:id="" action="ppaction://hlinkshowjump?jump=nextslide"/>
              <a:extLst>
                <a:ext uri="{FF2B5EF4-FFF2-40B4-BE49-F238E27FC236}">
                  <a16:creationId xmlns:a16="http://schemas.microsoft.com/office/drawing/2014/main" id="{DCD65BDB-6664-1013-4463-C438B14335E9}"/>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descr="Down arrow">
              <a:hlinkClick r:id="" action="ppaction://hlinkshowjump?jump=nextslide"/>
              <a:extLst>
                <a:ext uri="{FF2B5EF4-FFF2-40B4-BE49-F238E27FC236}">
                  <a16:creationId xmlns:a16="http://schemas.microsoft.com/office/drawing/2014/main" id="{9BAE8A18-D1C5-CA40-D008-9D63CE3CFBD0}"/>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F9838A58-D167-6379-F814-AD12636D2DED}"/>
              </a:ext>
            </a:extLst>
          </p:cNvPr>
          <p:cNvGrpSpPr>
            <a:grpSpLocks noChangeAspect="1"/>
          </p:cNvGrpSpPr>
          <p:nvPr/>
        </p:nvGrpSpPr>
        <p:grpSpPr>
          <a:xfrm>
            <a:off x="11084594" y="0"/>
            <a:ext cx="324000" cy="324000"/>
            <a:chOff x="10354522" y="0"/>
            <a:chExt cx="403200" cy="403200"/>
          </a:xfrm>
        </p:grpSpPr>
        <p:sp>
          <p:nvSpPr>
            <p:cNvPr id="10" name="Rectangle 9">
              <a:hlinkClick r:id="" action="ppaction://hlinkshowjump?jump=previousslide"/>
              <a:extLst>
                <a:ext uri="{FF2B5EF4-FFF2-40B4-BE49-F238E27FC236}">
                  <a16:creationId xmlns:a16="http://schemas.microsoft.com/office/drawing/2014/main" id="{5F37085B-6235-C37C-D1AA-9BC82D296693}"/>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1" name="Straight Arrow Connector 10" descr="Down arrow">
              <a:hlinkClick r:id="" action="ppaction://hlinkshowjump?jump=previousslide"/>
              <a:extLst>
                <a:ext uri="{FF2B5EF4-FFF2-40B4-BE49-F238E27FC236}">
                  <a16:creationId xmlns:a16="http://schemas.microsoft.com/office/drawing/2014/main" id="{5B7C617E-FC80-D6D0-FE59-2678E196A708}"/>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C4BD83BE-1F17-3781-5CCD-AFC228903EB0}"/>
              </a:ext>
            </a:extLst>
          </p:cNvPr>
          <p:cNvGrpSpPr/>
          <p:nvPr/>
        </p:nvGrpSpPr>
        <p:grpSpPr>
          <a:xfrm>
            <a:off x="10520652" y="0"/>
            <a:ext cx="324000" cy="323385"/>
            <a:chOff x="10520652" y="0"/>
            <a:chExt cx="324000" cy="323385"/>
          </a:xfrm>
        </p:grpSpPr>
        <p:sp>
          <p:nvSpPr>
            <p:cNvPr id="18" name="Google Shape;487;p76">
              <a:hlinkClick r:id="rId2" action="ppaction://hlinksldjump"/>
              <a:extLst>
                <a:ext uri="{FF2B5EF4-FFF2-40B4-BE49-F238E27FC236}">
                  <a16:creationId xmlns:a16="http://schemas.microsoft.com/office/drawing/2014/main" id="{F391F590-294F-9112-1DC9-F98287EF2E43}"/>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9" name="Group 18">
              <a:extLst>
                <a:ext uri="{FF2B5EF4-FFF2-40B4-BE49-F238E27FC236}">
                  <a16:creationId xmlns:a16="http://schemas.microsoft.com/office/drawing/2014/main" id="{8BC44EA2-F5BF-72DE-0B46-15A3EED85777}"/>
                </a:ext>
              </a:extLst>
            </p:cNvPr>
            <p:cNvGrpSpPr/>
            <p:nvPr/>
          </p:nvGrpSpPr>
          <p:grpSpPr>
            <a:xfrm>
              <a:off x="10578492" y="81049"/>
              <a:ext cx="208319" cy="161287"/>
              <a:chOff x="10578492" y="81049"/>
              <a:chExt cx="208319" cy="161287"/>
            </a:xfrm>
          </p:grpSpPr>
          <p:sp>
            <p:nvSpPr>
              <p:cNvPr id="20" name="Google Shape;190;p3">
                <a:hlinkClick r:id="rId2" action="ppaction://hlinksldjump"/>
                <a:extLst>
                  <a:ext uri="{FF2B5EF4-FFF2-40B4-BE49-F238E27FC236}">
                    <a16:creationId xmlns:a16="http://schemas.microsoft.com/office/drawing/2014/main" id="{8B641626-DD47-2CAA-179E-741040B61076}"/>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1" name="Google Shape;191;p3">
                <a:hlinkClick r:id="rId2" action="ppaction://hlinksldjump"/>
                <a:extLst>
                  <a:ext uri="{FF2B5EF4-FFF2-40B4-BE49-F238E27FC236}">
                    <a16:creationId xmlns:a16="http://schemas.microsoft.com/office/drawing/2014/main" id="{96F93C54-29F3-A158-D170-E43F11852694}"/>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2" name="Google Shape;192;p3">
                <a:hlinkClick r:id="rId2" action="ppaction://hlinksldjump"/>
                <a:extLst>
                  <a:ext uri="{FF2B5EF4-FFF2-40B4-BE49-F238E27FC236}">
                    <a16:creationId xmlns:a16="http://schemas.microsoft.com/office/drawing/2014/main" id="{CD0419AF-B497-5A21-962D-94A06A62CF1C}"/>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2260585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B1771-6A44-7468-7F96-375EDD03125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5F8497A-C21C-13BA-F3AE-E280CA03FF3A}"/>
              </a:ext>
            </a:extLst>
          </p:cNvPr>
          <p:cNvGraphicFramePr>
            <a:graphicFrameLocks noChangeAspect="1"/>
          </p:cNvGraphicFramePr>
          <p:nvPr>
            <p:custDataLst>
              <p:tags r:id="rId1"/>
            </p:custDataLst>
            <p:extLst>
              <p:ext uri="{D42A27DB-BD31-4B8C-83A1-F6EECF244321}">
                <p14:modId xmlns:p14="http://schemas.microsoft.com/office/powerpoint/2010/main" val="442195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7" name="think-cell data - do not delete" hidden="1">
                        <a:extLst>
                          <a:ext uri="{FF2B5EF4-FFF2-40B4-BE49-F238E27FC236}">
                            <a16:creationId xmlns:a16="http://schemas.microsoft.com/office/drawing/2014/main" id="{75F8497A-C21C-13BA-F3AE-E280CA03FF3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Content Placeholder 16">
            <a:extLst>
              <a:ext uri="{FF2B5EF4-FFF2-40B4-BE49-F238E27FC236}">
                <a16:creationId xmlns:a16="http://schemas.microsoft.com/office/drawing/2014/main" id="{C4417E37-E039-D288-8AE8-0069EA3C929B}"/>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5" name="Title 4">
            <a:extLst>
              <a:ext uri="{FF2B5EF4-FFF2-40B4-BE49-F238E27FC236}">
                <a16:creationId xmlns:a16="http://schemas.microsoft.com/office/drawing/2014/main" id="{2F6E929C-4F67-C4BB-C2E5-1438B1209705}"/>
              </a:ext>
            </a:extLst>
          </p:cNvPr>
          <p:cNvSpPr>
            <a:spLocks noGrp="1"/>
          </p:cNvSpPr>
          <p:nvPr>
            <p:ph type="title"/>
          </p:nvPr>
        </p:nvSpPr>
        <p:spPr>
          <a:xfrm>
            <a:off x="397667" y="402336"/>
            <a:ext cx="3729833" cy="900000"/>
          </a:xfrm>
        </p:spPr>
        <p:txBody>
          <a:bodyPr vert="horz"/>
          <a:lstStyle/>
          <a:p>
            <a:r>
              <a:rPr lang="de-DE"/>
              <a:t>Welche Rolle spielen Familienunternehmen bei der Vermögens-verteilung?</a:t>
            </a:r>
          </a:p>
        </p:txBody>
      </p:sp>
      <p:sp>
        <p:nvSpPr>
          <p:cNvPr id="24" name="Title 4">
            <a:extLst>
              <a:ext uri="{FF2B5EF4-FFF2-40B4-BE49-F238E27FC236}">
                <a16:creationId xmlns:a16="http://schemas.microsoft.com/office/drawing/2014/main" id="{E3377B89-B9AC-9F7A-1290-0C51678FE412}"/>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Wahrnehmung von Familienunternehmen</a:t>
            </a:r>
          </a:p>
        </p:txBody>
      </p:sp>
      <p:sp>
        <p:nvSpPr>
          <p:cNvPr id="28" name="Text Placeholder 2">
            <a:extLst>
              <a:ext uri="{FF2B5EF4-FFF2-40B4-BE49-F238E27FC236}">
                <a16:creationId xmlns:a16="http://schemas.microsoft.com/office/drawing/2014/main" id="{60435A06-CB85-C561-B5AC-27A0008419EA}"/>
              </a:ext>
            </a:extLst>
          </p:cNvPr>
          <p:cNvSpPr txBox="1">
            <a:spLocks/>
          </p:cNvSpPr>
          <p:nvPr/>
        </p:nvSpPr>
        <p:spPr>
          <a:xfrm>
            <a:off x="397668" y="2149634"/>
            <a:ext cx="3729832" cy="2441258"/>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dirty="0"/>
              <a:t>Einfluss auf die Vermögensverteilung</a:t>
            </a:r>
          </a:p>
          <a:p>
            <a:pPr lvl="1">
              <a:lnSpc>
                <a:spcPct val="100000"/>
              </a:lnSpc>
            </a:pPr>
            <a:r>
              <a:rPr lang="de-DE" dirty="0"/>
              <a:t>Das positive Bild von Familienunternehmen hinsichtlich ihres Einflusses auf die Vermögensverteilung in Deutschland hat seit 2021 stetig abgenommen. Aktuell bestätigt nur noch ein Drittel der </a:t>
            </a:r>
            <a:r>
              <a:rPr lang="de-DE" dirty="0" err="1"/>
              <a:t>Bundesbürger:innen</a:t>
            </a:r>
            <a:r>
              <a:rPr lang="de-DE" dirty="0"/>
              <a:t>, dass Familienunternehmen durch die Schaffung von Arbeitsplätzen und ihr soziales Engagement einer ungleichen Vermögensverteilung vorbeugen.</a:t>
            </a:r>
          </a:p>
        </p:txBody>
      </p:sp>
      <p:sp>
        <p:nvSpPr>
          <p:cNvPr id="30" name="Text Placeholder 2">
            <a:extLst>
              <a:ext uri="{FF2B5EF4-FFF2-40B4-BE49-F238E27FC236}">
                <a16:creationId xmlns:a16="http://schemas.microsoft.com/office/drawing/2014/main" id="{707BE671-F2AD-8A6B-51DD-1995270A83E0}"/>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11: Soziale Ungleichheit generell und die ungleiche Verteilung von Privatvermögen sind auch in Deutschland wichtige Themen. Was glauben Sie, welche Rolle Familienunternehmen dabei spielen? </a:t>
            </a:r>
          </a:p>
          <a:p>
            <a:pPr lvl="1">
              <a:lnSpc>
                <a:spcPct val="100000"/>
              </a:lnSpc>
            </a:pPr>
            <a:r>
              <a:rPr lang="de-DE" sz="1050"/>
              <a:t>Basis: alle Befragten, N = 2.000 (skalierte Abfrage, Schieberegler 0 - 10), 2021: N = 1.001 / 2023: N = 1.055</a:t>
            </a:r>
          </a:p>
        </p:txBody>
      </p:sp>
      <p:sp>
        <p:nvSpPr>
          <p:cNvPr id="33" name="Slide Number Placeholder 32">
            <a:extLst>
              <a:ext uri="{FF2B5EF4-FFF2-40B4-BE49-F238E27FC236}">
                <a16:creationId xmlns:a16="http://schemas.microsoft.com/office/drawing/2014/main" id="{A59DF800-CF9D-09A0-A020-35B694D4D616}"/>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27</a:t>
            </a:fld>
            <a:endParaRPr lang="en-US"/>
          </a:p>
        </p:txBody>
      </p:sp>
      <p:sp>
        <p:nvSpPr>
          <p:cNvPr id="2" name="Rectangle 12">
            <a:extLst>
              <a:ext uri="{FF2B5EF4-FFF2-40B4-BE49-F238E27FC236}">
                <a16:creationId xmlns:a16="http://schemas.microsoft.com/office/drawing/2014/main" id="{AA340ACC-7C93-5EE6-3404-BDA7544FE254}"/>
              </a:ext>
            </a:extLst>
          </p:cNvPr>
          <p:cNvSpPr/>
          <p:nvPr/>
        </p:nvSpPr>
        <p:spPr bwMode="gray">
          <a:xfrm>
            <a:off x="9411476" y="904875"/>
            <a:ext cx="2079642" cy="4449830"/>
          </a:xfrm>
          <a:prstGeom prst="rect">
            <a:avLst/>
          </a:prstGeom>
          <a:solidFill>
            <a:srgbClr val="DFE3E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err="1">
              <a:solidFill>
                <a:schemeClr val="bg1"/>
              </a:solidFill>
            </a:endParaRPr>
          </a:p>
        </p:txBody>
      </p:sp>
      <p:graphicFrame>
        <p:nvGraphicFramePr>
          <p:cNvPr id="3" name="GRAPH_01">
            <a:extLst>
              <a:ext uri="{FF2B5EF4-FFF2-40B4-BE49-F238E27FC236}">
                <a16:creationId xmlns:a16="http://schemas.microsoft.com/office/drawing/2014/main" id="{F187745F-21B6-1058-16C5-B5C066AE6BA0}"/>
              </a:ext>
            </a:extLst>
          </p:cNvPr>
          <p:cNvGraphicFramePr/>
          <p:nvPr>
            <p:extLst>
              <p:ext uri="{D42A27DB-BD31-4B8C-83A1-F6EECF244321}">
                <p14:modId xmlns:p14="http://schemas.microsoft.com/office/powerpoint/2010/main" val="3988905155"/>
              </p:ext>
            </p:extLst>
          </p:nvPr>
        </p:nvGraphicFramePr>
        <p:xfrm>
          <a:off x="5197600" y="1047751"/>
          <a:ext cx="6312885" cy="51244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GRAPH_01">
            <a:extLst>
              <a:ext uri="{FF2B5EF4-FFF2-40B4-BE49-F238E27FC236}">
                <a16:creationId xmlns:a16="http://schemas.microsoft.com/office/drawing/2014/main" id="{44BB2E88-C8BC-FD8F-E556-69D2F80917B2}"/>
              </a:ext>
            </a:extLst>
          </p:cNvPr>
          <p:cNvGraphicFramePr/>
          <p:nvPr>
            <p:extLst>
              <p:ext uri="{D42A27DB-BD31-4B8C-83A1-F6EECF244321}">
                <p14:modId xmlns:p14="http://schemas.microsoft.com/office/powerpoint/2010/main" val="3518509900"/>
              </p:ext>
            </p:extLst>
          </p:nvPr>
        </p:nvGraphicFramePr>
        <p:xfrm>
          <a:off x="5201782" y="4255741"/>
          <a:ext cx="6289336" cy="1715189"/>
        </p:xfrm>
        <a:graphic>
          <a:graphicData uri="http://schemas.openxmlformats.org/drawingml/2006/chart">
            <c:chart xmlns:c="http://schemas.openxmlformats.org/drawingml/2006/chart" xmlns:r="http://schemas.openxmlformats.org/officeDocument/2006/relationships" r:id="rId6"/>
          </a:graphicData>
        </a:graphic>
      </p:graphicFrame>
      <p:sp>
        <p:nvSpPr>
          <p:cNvPr id="10" name="Rechteck 10">
            <a:extLst>
              <a:ext uri="{FF2B5EF4-FFF2-40B4-BE49-F238E27FC236}">
                <a16:creationId xmlns:a16="http://schemas.microsoft.com/office/drawing/2014/main" id="{CCF2BC6F-9698-6C3F-FA00-C61B2986F123}"/>
              </a:ext>
            </a:extLst>
          </p:cNvPr>
          <p:cNvSpPr/>
          <p:nvPr/>
        </p:nvSpPr>
        <p:spPr bwMode="gray">
          <a:xfrm>
            <a:off x="9540887" y="1599776"/>
            <a:ext cx="1820820" cy="288147"/>
          </a:xfrm>
          <a:prstGeom prst="rect">
            <a:avLst/>
          </a:prstGeom>
        </p:spPr>
        <p:txBody>
          <a:bodyPr wrap="square" lIns="36000" tIns="36000" rIns="36000" bIns="36000">
            <a:spAutoFit/>
          </a:bodyPr>
          <a:lstStyle/>
          <a:p>
            <a:pPr algn="ctr"/>
            <a:r>
              <a:rPr lang="de-DE" sz="1400" b="1"/>
              <a:t>(Skalenpunkt 7 – 10)</a:t>
            </a:r>
          </a:p>
        </p:txBody>
      </p:sp>
      <p:sp>
        <p:nvSpPr>
          <p:cNvPr id="11" name="Textfeld 21">
            <a:extLst>
              <a:ext uri="{FF2B5EF4-FFF2-40B4-BE49-F238E27FC236}">
                <a16:creationId xmlns:a16="http://schemas.microsoft.com/office/drawing/2014/main" id="{F3E690AE-F8FB-E653-4977-ED36A30215B8}"/>
              </a:ext>
            </a:extLst>
          </p:cNvPr>
          <p:cNvSpPr txBox="1"/>
          <p:nvPr/>
        </p:nvSpPr>
        <p:spPr>
          <a:xfrm>
            <a:off x="4693112" y="4756737"/>
            <a:ext cx="397545" cy="584775"/>
          </a:xfrm>
          <a:prstGeom prst="rect">
            <a:avLst/>
          </a:prstGeom>
          <a:noFill/>
        </p:spPr>
        <p:txBody>
          <a:bodyPr wrap="none" lIns="0" tIns="0" rIns="0" bIns="0" rtlCol="0">
            <a:spAutoFit/>
          </a:bodyPr>
          <a:lstStyle/>
          <a:p>
            <a:pPr>
              <a:lnSpc>
                <a:spcPct val="100000"/>
              </a:lnSpc>
              <a:spcAft>
                <a:spcPts val="1200"/>
              </a:spcAft>
              <a:buSzPct val="100000"/>
            </a:pPr>
            <a:r>
              <a:rPr lang="de-DE" sz="1400"/>
              <a:t>2023</a:t>
            </a:r>
          </a:p>
          <a:p>
            <a:pPr>
              <a:lnSpc>
                <a:spcPct val="100000"/>
              </a:lnSpc>
              <a:spcAft>
                <a:spcPts val="1200"/>
              </a:spcAft>
              <a:buSzPct val="100000"/>
            </a:pPr>
            <a:r>
              <a:rPr lang="de-DE" sz="1400"/>
              <a:t>2021</a:t>
            </a:r>
          </a:p>
        </p:txBody>
      </p:sp>
      <p:sp>
        <p:nvSpPr>
          <p:cNvPr id="12" name="Textfeld 22">
            <a:extLst>
              <a:ext uri="{FF2B5EF4-FFF2-40B4-BE49-F238E27FC236}">
                <a16:creationId xmlns:a16="http://schemas.microsoft.com/office/drawing/2014/main" id="{B7341D59-4CDB-96F2-C0FE-387A51600607}"/>
              </a:ext>
            </a:extLst>
          </p:cNvPr>
          <p:cNvSpPr txBox="1"/>
          <p:nvPr/>
        </p:nvSpPr>
        <p:spPr>
          <a:xfrm>
            <a:off x="4697889" y="3685675"/>
            <a:ext cx="397545" cy="215444"/>
          </a:xfrm>
          <a:prstGeom prst="rect">
            <a:avLst/>
          </a:prstGeom>
          <a:noFill/>
        </p:spPr>
        <p:txBody>
          <a:bodyPr wrap="none" lIns="0" tIns="0" rIns="0" bIns="0" rtlCol="0">
            <a:spAutoFit/>
          </a:bodyPr>
          <a:lstStyle/>
          <a:p>
            <a:pPr>
              <a:lnSpc>
                <a:spcPct val="100000"/>
              </a:lnSpc>
              <a:spcAft>
                <a:spcPts val="600"/>
              </a:spcAft>
              <a:buSzPct val="100000"/>
            </a:pPr>
            <a:r>
              <a:rPr lang="de-DE" sz="1400"/>
              <a:t>2025</a:t>
            </a:r>
          </a:p>
        </p:txBody>
      </p:sp>
      <p:sp>
        <p:nvSpPr>
          <p:cNvPr id="13" name="Rectangle 12">
            <a:extLst>
              <a:ext uri="{FF2B5EF4-FFF2-40B4-BE49-F238E27FC236}">
                <a16:creationId xmlns:a16="http://schemas.microsoft.com/office/drawing/2014/main" id="{0F6F32FA-16F3-202B-3469-3C8AADDB1E2F}"/>
              </a:ext>
            </a:extLst>
          </p:cNvPr>
          <p:cNvSpPr/>
          <p:nvPr/>
        </p:nvSpPr>
        <p:spPr bwMode="gray">
          <a:xfrm>
            <a:off x="5173355" y="917575"/>
            <a:ext cx="1367626" cy="567332"/>
          </a:xfrm>
          <a:prstGeom prst="rect">
            <a:avLst/>
          </a:prstGeom>
          <a:solidFill>
            <a:srgbClr val="DFE3E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p>
            <a:pPr algn="r"/>
            <a:r>
              <a:rPr lang="en-US" sz="1200">
                <a:solidFill>
                  <a:schemeClr val="tx1"/>
                </a:solidFill>
              </a:rPr>
              <a:t>2025: 5,1</a:t>
            </a:r>
          </a:p>
          <a:p>
            <a:pPr algn="r"/>
            <a:r>
              <a:rPr lang="en-US" sz="1200">
                <a:solidFill>
                  <a:schemeClr val="tx1"/>
                </a:solidFill>
              </a:rPr>
              <a:t>2023: 5,8</a:t>
            </a:r>
          </a:p>
          <a:p>
            <a:pPr algn="r"/>
            <a:r>
              <a:rPr lang="en-US" sz="1200">
                <a:solidFill>
                  <a:schemeClr val="tx1"/>
                </a:solidFill>
              </a:rPr>
              <a:t>2021: 6,0</a:t>
            </a:r>
          </a:p>
        </p:txBody>
      </p:sp>
      <p:sp>
        <p:nvSpPr>
          <p:cNvPr id="14" name="Textfeld 24">
            <a:extLst>
              <a:ext uri="{FF2B5EF4-FFF2-40B4-BE49-F238E27FC236}">
                <a16:creationId xmlns:a16="http://schemas.microsoft.com/office/drawing/2014/main" id="{16F254E8-4960-315F-F158-2844429A59B7}"/>
              </a:ext>
            </a:extLst>
          </p:cNvPr>
          <p:cNvSpPr txBox="1"/>
          <p:nvPr/>
        </p:nvSpPr>
        <p:spPr>
          <a:xfrm>
            <a:off x="5403297" y="1231241"/>
            <a:ext cx="160300" cy="246221"/>
          </a:xfrm>
          <a:prstGeom prst="rect">
            <a:avLst/>
          </a:prstGeom>
          <a:noFill/>
        </p:spPr>
        <p:txBody>
          <a:bodyPr wrap="none" lIns="0" tIns="0" rIns="0" bIns="0" rtlCol="0">
            <a:spAutoFit/>
          </a:bodyPr>
          <a:lstStyle/>
          <a:p>
            <a:pPr>
              <a:lnSpc>
                <a:spcPct val="100000"/>
              </a:lnSpc>
              <a:spcAft>
                <a:spcPts val="600"/>
              </a:spcAft>
              <a:buSzPct val="100000"/>
            </a:pPr>
            <a:r>
              <a:rPr lang="de-DE" sz="1600"/>
              <a:t>Ø</a:t>
            </a:r>
          </a:p>
        </p:txBody>
      </p:sp>
      <p:sp>
        <p:nvSpPr>
          <p:cNvPr id="15" name="Textfeld 15">
            <a:extLst>
              <a:ext uri="{FF2B5EF4-FFF2-40B4-BE49-F238E27FC236}">
                <a16:creationId xmlns:a16="http://schemas.microsoft.com/office/drawing/2014/main" id="{3EDFF88E-377A-7752-7F3F-7E34A29F44D8}"/>
              </a:ext>
            </a:extLst>
          </p:cNvPr>
          <p:cNvSpPr txBox="1"/>
          <p:nvPr/>
        </p:nvSpPr>
        <p:spPr>
          <a:xfrm>
            <a:off x="5203941" y="2116451"/>
            <a:ext cx="1607121" cy="769441"/>
          </a:xfrm>
          <a:prstGeom prst="rect">
            <a:avLst/>
          </a:prstGeom>
          <a:noFill/>
        </p:spPr>
        <p:txBody>
          <a:bodyPr wrap="square" lIns="36000" tIns="0" rIns="0" bIns="0">
            <a:spAutoFit/>
          </a:bodyPr>
          <a:lstStyle/>
          <a:p>
            <a:r>
              <a:rPr lang="de-DE" sz="1000" dirty="0"/>
              <a:t>„Familienunternehmen verstärken durch die Familiendynastien</a:t>
            </a:r>
            <a:br>
              <a:rPr lang="de-DE" sz="1000" dirty="0"/>
            </a:br>
            <a:r>
              <a:rPr lang="de-DE" sz="1000" dirty="0"/>
              <a:t>eine ungleiche Vermögensverteilung.“</a:t>
            </a:r>
          </a:p>
        </p:txBody>
      </p:sp>
      <p:sp>
        <p:nvSpPr>
          <p:cNvPr id="16" name="Textfeld 17">
            <a:extLst>
              <a:ext uri="{FF2B5EF4-FFF2-40B4-BE49-F238E27FC236}">
                <a16:creationId xmlns:a16="http://schemas.microsoft.com/office/drawing/2014/main" id="{84C9BD94-564F-CC5C-0DEF-1A23C8B4D3A3}"/>
              </a:ext>
            </a:extLst>
          </p:cNvPr>
          <p:cNvSpPr txBox="1"/>
          <p:nvPr/>
        </p:nvSpPr>
        <p:spPr>
          <a:xfrm>
            <a:off x="9611271" y="2089193"/>
            <a:ext cx="1680053" cy="769441"/>
          </a:xfrm>
          <a:prstGeom prst="rect">
            <a:avLst/>
          </a:prstGeom>
          <a:noFill/>
        </p:spPr>
        <p:txBody>
          <a:bodyPr wrap="square" lIns="0" tIns="0" rIns="0" bIns="0">
            <a:spAutoFit/>
          </a:bodyPr>
          <a:lstStyle/>
          <a:p>
            <a:r>
              <a:rPr lang="de-DE" sz="1000" dirty="0"/>
              <a:t>„Familienunternehmen beugen mit Arbeitsplätzen und sozialem Engagement einer ungleichen Vermögensverteilung vor.“</a:t>
            </a:r>
          </a:p>
        </p:txBody>
      </p:sp>
      <p:cxnSp>
        <p:nvCxnSpPr>
          <p:cNvPr id="17" name="Gerade Verbindung mit Pfeil 19">
            <a:extLst>
              <a:ext uri="{FF2B5EF4-FFF2-40B4-BE49-F238E27FC236}">
                <a16:creationId xmlns:a16="http://schemas.microsoft.com/office/drawing/2014/main" id="{05BB4105-3465-C1DD-46D7-1448C4BC8F3B}"/>
              </a:ext>
            </a:extLst>
          </p:cNvPr>
          <p:cNvCxnSpPr>
            <a:cxnSpLocks/>
          </p:cNvCxnSpPr>
          <p:nvPr/>
        </p:nvCxnSpPr>
        <p:spPr>
          <a:xfrm>
            <a:off x="5252260" y="5687446"/>
            <a:ext cx="6200818" cy="0"/>
          </a:xfrm>
          <a:prstGeom prst="straightConnector1">
            <a:avLst/>
          </a:prstGeom>
          <a:ln w="19050" cap="sq">
            <a:solidFill>
              <a:schemeClr val="tx2"/>
            </a:solidFill>
            <a:headEnd type="triangle"/>
            <a:tailEnd type="triangle"/>
          </a:ln>
        </p:spPr>
        <p:style>
          <a:lnRef idx="1">
            <a:schemeClr val="accent1"/>
          </a:lnRef>
          <a:fillRef idx="0">
            <a:schemeClr val="accent1"/>
          </a:fillRef>
          <a:effectRef idx="0">
            <a:schemeClr val="dk1"/>
          </a:effectRef>
          <a:fontRef idx="minor">
            <a:schemeClr val="lt1"/>
          </a:fontRef>
        </p:style>
      </p:cxnSp>
      <p:graphicFrame>
        <p:nvGraphicFramePr>
          <p:cNvPr id="18" name="Tabelle 29">
            <a:extLst>
              <a:ext uri="{FF2B5EF4-FFF2-40B4-BE49-F238E27FC236}">
                <a16:creationId xmlns:a16="http://schemas.microsoft.com/office/drawing/2014/main" id="{376BA2EB-2052-B9A7-DCBF-F312F1DEF408}"/>
              </a:ext>
            </a:extLst>
          </p:cNvPr>
          <p:cNvGraphicFramePr>
            <a:graphicFrameLocks noGrp="1"/>
          </p:cNvGraphicFramePr>
          <p:nvPr>
            <p:extLst>
              <p:ext uri="{D42A27DB-BD31-4B8C-83A1-F6EECF244321}">
                <p14:modId xmlns:p14="http://schemas.microsoft.com/office/powerpoint/2010/main" val="249547064"/>
              </p:ext>
            </p:extLst>
          </p:nvPr>
        </p:nvGraphicFramePr>
        <p:xfrm>
          <a:off x="5173355" y="5400865"/>
          <a:ext cx="6279724" cy="243840"/>
        </p:xfrm>
        <a:graphic>
          <a:graphicData uri="http://schemas.openxmlformats.org/drawingml/2006/table">
            <a:tbl>
              <a:tblPr firstRow="1" bandRow="1">
                <a:tableStyleId>{5C22544A-7EE6-4342-B048-85BDC9FD1C3A}</a:tableStyleId>
              </a:tblPr>
              <a:tblGrid>
                <a:gridCol w="570884">
                  <a:extLst>
                    <a:ext uri="{9D8B030D-6E8A-4147-A177-3AD203B41FA5}">
                      <a16:colId xmlns:a16="http://schemas.microsoft.com/office/drawing/2014/main" val="2053728077"/>
                    </a:ext>
                  </a:extLst>
                </a:gridCol>
                <a:gridCol w="570884">
                  <a:extLst>
                    <a:ext uri="{9D8B030D-6E8A-4147-A177-3AD203B41FA5}">
                      <a16:colId xmlns:a16="http://schemas.microsoft.com/office/drawing/2014/main" val="222671718"/>
                    </a:ext>
                  </a:extLst>
                </a:gridCol>
                <a:gridCol w="570884">
                  <a:extLst>
                    <a:ext uri="{9D8B030D-6E8A-4147-A177-3AD203B41FA5}">
                      <a16:colId xmlns:a16="http://schemas.microsoft.com/office/drawing/2014/main" val="4233771789"/>
                    </a:ext>
                  </a:extLst>
                </a:gridCol>
                <a:gridCol w="570884">
                  <a:extLst>
                    <a:ext uri="{9D8B030D-6E8A-4147-A177-3AD203B41FA5}">
                      <a16:colId xmlns:a16="http://schemas.microsoft.com/office/drawing/2014/main" val="4216906223"/>
                    </a:ext>
                  </a:extLst>
                </a:gridCol>
                <a:gridCol w="570884">
                  <a:extLst>
                    <a:ext uri="{9D8B030D-6E8A-4147-A177-3AD203B41FA5}">
                      <a16:colId xmlns:a16="http://schemas.microsoft.com/office/drawing/2014/main" val="1256831859"/>
                    </a:ext>
                  </a:extLst>
                </a:gridCol>
                <a:gridCol w="570884">
                  <a:extLst>
                    <a:ext uri="{9D8B030D-6E8A-4147-A177-3AD203B41FA5}">
                      <a16:colId xmlns:a16="http://schemas.microsoft.com/office/drawing/2014/main" val="2467609390"/>
                    </a:ext>
                  </a:extLst>
                </a:gridCol>
                <a:gridCol w="570884">
                  <a:extLst>
                    <a:ext uri="{9D8B030D-6E8A-4147-A177-3AD203B41FA5}">
                      <a16:colId xmlns:a16="http://schemas.microsoft.com/office/drawing/2014/main" val="613463409"/>
                    </a:ext>
                  </a:extLst>
                </a:gridCol>
                <a:gridCol w="570884">
                  <a:extLst>
                    <a:ext uri="{9D8B030D-6E8A-4147-A177-3AD203B41FA5}">
                      <a16:colId xmlns:a16="http://schemas.microsoft.com/office/drawing/2014/main" val="825135641"/>
                    </a:ext>
                  </a:extLst>
                </a:gridCol>
                <a:gridCol w="570884">
                  <a:extLst>
                    <a:ext uri="{9D8B030D-6E8A-4147-A177-3AD203B41FA5}">
                      <a16:colId xmlns:a16="http://schemas.microsoft.com/office/drawing/2014/main" val="1957072173"/>
                    </a:ext>
                  </a:extLst>
                </a:gridCol>
                <a:gridCol w="570884">
                  <a:extLst>
                    <a:ext uri="{9D8B030D-6E8A-4147-A177-3AD203B41FA5}">
                      <a16:colId xmlns:a16="http://schemas.microsoft.com/office/drawing/2014/main" val="3088628638"/>
                    </a:ext>
                  </a:extLst>
                </a:gridCol>
                <a:gridCol w="570884">
                  <a:extLst>
                    <a:ext uri="{9D8B030D-6E8A-4147-A177-3AD203B41FA5}">
                      <a16:colId xmlns:a16="http://schemas.microsoft.com/office/drawing/2014/main" val="4049741293"/>
                    </a:ext>
                  </a:extLst>
                </a:gridCol>
              </a:tblGrid>
              <a:tr h="185312">
                <a:tc>
                  <a:txBody>
                    <a:bodyPr/>
                    <a:lstStyle/>
                    <a:p>
                      <a:pPr algn="ctr"/>
                      <a:r>
                        <a:rPr lang="de-DE" sz="1000" b="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3803369"/>
                  </a:ext>
                </a:extLst>
              </a:tr>
            </a:tbl>
          </a:graphicData>
        </a:graphic>
      </p:graphicFrame>
      <p:pic>
        <p:nvPicPr>
          <p:cNvPr id="19" name="Graphic 18">
            <a:extLst>
              <a:ext uri="{FF2B5EF4-FFF2-40B4-BE49-F238E27FC236}">
                <a16:creationId xmlns:a16="http://schemas.microsoft.com/office/drawing/2014/main" id="{F173F161-D2AD-CEE9-124E-A780C4E92A5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35297" y="1061407"/>
            <a:ext cx="432000" cy="432000"/>
          </a:xfrm>
          <a:prstGeom prst="rect">
            <a:avLst/>
          </a:prstGeom>
        </p:spPr>
      </p:pic>
      <p:sp>
        <p:nvSpPr>
          <p:cNvPr id="20" name="Footer Placeholder 19">
            <a:extLst>
              <a:ext uri="{FF2B5EF4-FFF2-40B4-BE49-F238E27FC236}">
                <a16:creationId xmlns:a16="http://schemas.microsoft.com/office/drawing/2014/main" id="{D3C1A022-C7D6-0E28-A0A3-8DD2153CE3C6}"/>
              </a:ext>
            </a:extLst>
          </p:cNvPr>
          <p:cNvSpPr>
            <a:spLocks noGrp="1"/>
          </p:cNvSpPr>
          <p:nvPr>
            <p:ph type="ftr" sz="quarter" idx="3"/>
          </p:nvPr>
        </p:nvSpPr>
        <p:spPr/>
        <p:txBody>
          <a:bodyPr/>
          <a:lstStyle/>
          <a:p>
            <a:r>
              <a:rPr lang="en-US"/>
              <a:t>Juni 2025</a:t>
            </a:r>
          </a:p>
        </p:txBody>
      </p:sp>
      <p:grpSp>
        <p:nvGrpSpPr>
          <p:cNvPr id="21" name="Group 20">
            <a:extLst>
              <a:ext uri="{FF2B5EF4-FFF2-40B4-BE49-F238E27FC236}">
                <a16:creationId xmlns:a16="http://schemas.microsoft.com/office/drawing/2014/main" id="{12BAE51F-DA13-40C0-DEB8-72E5CBA22556}"/>
              </a:ext>
            </a:extLst>
          </p:cNvPr>
          <p:cNvGrpSpPr>
            <a:grpSpLocks noChangeAspect="1"/>
          </p:cNvGrpSpPr>
          <p:nvPr/>
        </p:nvGrpSpPr>
        <p:grpSpPr>
          <a:xfrm>
            <a:off x="11478027" y="0"/>
            <a:ext cx="324000" cy="324000"/>
            <a:chOff x="10872022" y="0"/>
            <a:chExt cx="403200" cy="403200"/>
          </a:xfrm>
        </p:grpSpPr>
        <p:sp>
          <p:nvSpPr>
            <p:cNvPr id="22" name="Rectangle 21">
              <a:hlinkClick r:id="" action="ppaction://hlinkshowjump?jump=nextslide"/>
              <a:extLst>
                <a:ext uri="{FF2B5EF4-FFF2-40B4-BE49-F238E27FC236}">
                  <a16:creationId xmlns:a16="http://schemas.microsoft.com/office/drawing/2014/main" id="{E73DB46B-CA78-FB96-55F5-50DFB797391B}"/>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descr="Down arrow">
              <a:hlinkClick r:id="" action="ppaction://hlinkshowjump?jump=nextslide"/>
              <a:extLst>
                <a:ext uri="{FF2B5EF4-FFF2-40B4-BE49-F238E27FC236}">
                  <a16:creationId xmlns:a16="http://schemas.microsoft.com/office/drawing/2014/main" id="{2C2E966F-B4B2-64DB-1894-7B9C80C4F6BC}"/>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B2E4814D-831C-9831-E0CE-9C1D69B19C1C}"/>
              </a:ext>
            </a:extLst>
          </p:cNvPr>
          <p:cNvGrpSpPr>
            <a:grpSpLocks noChangeAspect="1"/>
          </p:cNvGrpSpPr>
          <p:nvPr/>
        </p:nvGrpSpPr>
        <p:grpSpPr>
          <a:xfrm>
            <a:off x="11084594" y="0"/>
            <a:ext cx="324000" cy="324000"/>
            <a:chOff x="10354522" y="0"/>
            <a:chExt cx="403200" cy="403200"/>
          </a:xfrm>
        </p:grpSpPr>
        <p:sp>
          <p:nvSpPr>
            <p:cNvPr id="26" name="Rectangle 25">
              <a:hlinkClick r:id="" action="ppaction://hlinkshowjump?jump=previousslide"/>
              <a:extLst>
                <a:ext uri="{FF2B5EF4-FFF2-40B4-BE49-F238E27FC236}">
                  <a16:creationId xmlns:a16="http://schemas.microsoft.com/office/drawing/2014/main" id="{90F6AC05-FBC2-3A4F-7EE9-4FAF9BAD8962}"/>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29" name="Straight Arrow Connector 28" descr="Down arrow">
              <a:hlinkClick r:id="" action="ppaction://hlinkshowjump?jump=previousslide"/>
              <a:extLst>
                <a:ext uri="{FF2B5EF4-FFF2-40B4-BE49-F238E27FC236}">
                  <a16:creationId xmlns:a16="http://schemas.microsoft.com/office/drawing/2014/main" id="{6BA14FFC-6F84-0F0A-B5C1-80A3AA121CA3}"/>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E87FE40D-FF90-93F2-6BB0-EBF750122837}"/>
              </a:ext>
            </a:extLst>
          </p:cNvPr>
          <p:cNvGrpSpPr/>
          <p:nvPr/>
        </p:nvGrpSpPr>
        <p:grpSpPr>
          <a:xfrm>
            <a:off x="10520652" y="0"/>
            <a:ext cx="324000" cy="323385"/>
            <a:chOff x="10520652" y="0"/>
            <a:chExt cx="324000" cy="323385"/>
          </a:xfrm>
        </p:grpSpPr>
        <p:sp>
          <p:nvSpPr>
            <p:cNvPr id="8" name="Google Shape;487;p76">
              <a:hlinkClick r:id="rId9" action="ppaction://hlinksldjump"/>
              <a:extLst>
                <a:ext uri="{FF2B5EF4-FFF2-40B4-BE49-F238E27FC236}">
                  <a16:creationId xmlns:a16="http://schemas.microsoft.com/office/drawing/2014/main" id="{7E0D2F24-BE86-44C4-089A-5C3EE0899CBC}"/>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 name="Group 8">
              <a:extLst>
                <a:ext uri="{FF2B5EF4-FFF2-40B4-BE49-F238E27FC236}">
                  <a16:creationId xmlns:a16="http://schemas.microsoft.com/office/drawing/2014/main" id="{ED49896E-DA44-492A-01B2-2093A25139D0}"/>
                </a:ext>
              </a:extLst>
            </p:cNvPr>
            <p:cNvGrpSpPr/>
            <p:nvPr/>
          </p:nvGrpSpPr>
          <p:grpSpPr>
            <a:xfrm>
              <a:off x="10578492" y="81049"/>
              <a:ext cx="208319" cy="161287"/>
              <a:chOff x="10578492" y="81049"/>
              <a:chExt cx="208319" cy="161287"/>
            </a:xfrm>
          </p:grpSpPr>
          <p:sp>
            <p:nvSpPr>
              <p:cNvPr id="38" name="Google Shape;190;p3">
                <a:hlinkClick r:id="rId9" action="ppaction://hlinksldjump"/>
                <a:extLst>
                  <a:ext uri="{FF2B5EF4-FFF2-40B4-BE49-F238E27FC236}">
                    <a16:creationId xmlns:a16="http://schemas.microsoft.com/office/drawing/2014/main" id="{EB7A93EE-B3FF-920E-0C07-2FDEC77C7C10}"/>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9" name="Google Shape;191;p3">
                <a:hlinkClick r:id="rId9" action="ppaction://hlinksldjump"/>
                <a:extLst>
                  <a:ext uri="{FF2B5EF4-FFF2-40B4-BE49-F238E27FC236}">
                    <a16:creationId xmlns:a16="http://schemas.microsoft.com/office/drawing/2014/main" id="{42C02D70-2653-15FD-0A46-6C984D41CDF8}"/>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40" name="Google Shape;192;p3">
                <a:hlinkClick r:id="rId9" action="ppaction://hlinksldjump"/>
                <a:extLst>
                  <a:ext uri="{FF2B5EF4-FFF2-40B4-BE49-F238E27FC236}">
                    <a16:creationId xmlns:a16="http://schemas.microsoft.com/office/drawing/2014/main" id="{E290435F-B7C0-B581-A0C3-E712947CDF46}"/>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3212404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CE753-3060-42F9-B1B1-87EDE439D223}"/>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699A6C58-ABB7-55C7-CE40-3BBDF7291863}"/>
              </a:ext>
            </a:extLst>
          </p:cNvPr>
          <p:cNvGraphicFramePr>
            <a:graphicFrameLocks noChangeAspect="1"/>
          </p:cNvGraphicFramePr>
          <p:nvPr>
            <p:custDataLst>
              <p:tags r:id="rId1"/>
            </p:custDataLst>
            <p:extLst>
              <p:ext uri="{D42A27DB-BD31-4B8C-83A1-F6EECF244321}">
                <p14:modId xmlns:p14="http://schemas.microsoft.com/office/powerpoint/2010/main" val="3858102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10" name="think-cell data - do not delete" hidden="1">
                        <a:extLst>
                          <a:ext uri="{FF2B5EF4-FFF2-40B4-BE49-F238E27FC236}">
                            <a16:creationId xmlns:a16="http://schemas.microsoft.com/office/drawing/2014/main" id="{699A6C58-ABB7-55C7-CE40-3BBDF72918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Content Placeholder 16">
            <a:extLst>
              <a:ext uri="{FF2B5EF4-FFF2-40B4-BE49-F238E27FC236}">
                <a16:creationId xmlns:a16="http://schemas.microsoft.com/office/drawing/2014/main" id="{63909A92-A131-2245-7E4B-DD84DC3D745B}"/>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9" name="Rectangle 8">
            <a:extLst>
              <a:ext uri="{FF2B5EF4-FFF2-40B4-BE49-F238E27FC236}">
                <a16:creationId xmlns:a16="http://schemas.microsoft.com/office/drawing/2014/main" id="{8D1B8AF9-D497-67EA-EBE5-2EFFF341A306}"/>
              </a:ext>
            </a:extLst>
          </p:cNvPr>
          <p:cNvSpPr/>
          <p:nvPr/>
        </p:nvSpPr>
        <p:spPr>
          <a:xfrm>
            <a:off x="4412874" y="2587211"/>
            <a:ext cx="7381458" cy="486669"/>
          </a:xfrm>
          <a:prstGeom prst="rect">
            <a:avLst/>
          </a:prstGeom>
          <a:solidFill>
            <a:srgbClr val="DFE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F4F06B7B-7540-5077-2926-49C2D9058953}"/>
              </a:ext>
            </a:extLst>
          </p:cNvPr>
          <p:cNvSpPr>
            <a:spLocks noGrp="1"/>
          </p:cNvSpPr>
          <p:nvPr>
            <p:ph type="title"/>
          </p:nvPr>
        </p:nvSpPr>
        <p:spPr>
          <a:xfrm>
            <a:off x="397667" y="402336"/>
            <a:ext cx="3729833" cy="900000"/>
          </a:xfrm>
        </p:spPr>
        <p:txBody>
          <a:bodyPr vert="horz"/>
          <a:lstStyle/>
          <a:p>
            <a:r>
              <a:rPr lang="de-DE"/>
              <a:t>Welche Rolle spielen Familienunternehmen bei der Vermögens-verteilung?</a:t>
            </a:r>
          </a:p>
        </p:txBody>
      </p:sp>
      <p:sp>
        <p:nvSpPr>
          <p:cNvPr id="24" name="Title 4">
            <a:extLst>
              <a:ext uri="{FF2B5EF4-FFF2-40B4-BE49-F238E27FC236}">
                <a16:creationId xmlns:a16="http://schemas.microsoft.com/office/drawing/2014/main" id="{B5E5E7FC-4E96-E9AC-BA05-30B293BC0DF6}"/>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Wahrnehmung von Familienunternehmen</a:t>
            </a:r>
          </a:p>
        </p:txBody>
      </p:sp>
      <p:sp>
        <p:nvSpPr>
          <p:cNvPr id="28" name="Text Placeholder 2">
            <a:extLst>
              <a:ext uri="{FF2B5EF4-FFF2-40B4-BE49-F238E27FC236}">
                <a16:creationId xmlns:a16="http://schemas.microsoft.com/office/drawing/2014/main" id="{E2688E95-1454-A63B-B067-4E136E3321CF}"/>
              </a:ext>
            </a:extLst>
          </p:cNvPr>
          <p:cNvSpPr txBox="1">
            <a:spLocks/>
          </p:cNvSpPr>
          <p:nvPr/>
        </p:nvSpPr>
        <p:spPr>
          <a:xfrm>
            <a:off x="397668" y="2149634"/>
            <a:ext cx="3729832" cy="2441258"/>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Einfluss auf die Vermögensverteilung</a:t>
            </a:r>
          </a:p>
          <a:p>
            <a:pPr lvl="1">
              <a:lnSpc>
                <a:spcPct val="100000"/>
              </a:lnSpc>
            </a:pPr>
            <a:r>
              <a:rPr lang="de-DE"/>
              <a:t>Wenn, dann sind eher ältere Menschen der Ansicht, dass Familienunternehmen durch die Schaffung von Arbeitsplätzen und ihr soziales Engagement dazu beitragen, einer ungleichen Vermögensverteilung entgegenzuwirken.</a:t>
            </a:r>
          </a:p>
        </p:txBody>
      </p:sp>
      <p:sp>
        <p:nvSpPr>
          <p:cNvPr id="30" name="Text Placeholder 2">
            <a:extLst>
              <a:ext uri="{FF2B5EF4-FFF2-40B4-BE49-F238E27FC236}">
                <a16:creationId xmlns:a16="http://schemas.microsoft.com/office/drawing/2014/main" id="{421CB869-F354-FEFF-6869-1CB84DF2F7EF}"/>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11: Soziale Ungleichheit generell und die ungleiche Verteilung von Privatvermögen sind auch in Deutschland wichtige Themen. Was glauben Sie, welche Rolle Familienunternehmen dabei spielen? </a:t>
            </a:r>
          </a:p>
          <a:p>
            <a:pPr lvl="1">
              <a:lnSpc>
                <a:spcPct val="100000"/>
              </a:lnSpc>
            </a:pPr>
            <a:r>
              <a:rPr lang="de-DE" sz="1050"/>
              <a:t>Basis: alle Befragten, N = 2.000 (skalierte Abfrage, Schieberegler 0 - 10)</a:t>
            </a:r>
          </a:p>
        </p:txBody>
      </p:sp>
      <p:sp>
        <p:nvSpPr>
          <p:cNvPr id="33" name="Slide Number Placeholder 32">
            <a:extLst>
              <a:ext uri="{FF2B5EF4-FFF2-40B4-BE49-F238E27FC236}">
                <a16:creationId xmlns:a16="http://schemas.microsoft.com/office/drawing/2014/main" id="{3A0564CA-7B0E-3542-C227-0F36D50C8127}"/>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28</a:t>
            </a:fld>
            <a:endParaRPr lang="en-US"/>
          </a:p>
        </p:txBody>
      </p:sp>
      <p:sp>
        <p:nvSpPr>
          <p:cNvPr id="2" name="Textfeld 16">
            <a:extLst>
              <a:ext uri="{FF2B5EF4-FFF2-40B4-BE49-F238E27FC236}">
                <a16:creationId xmlns:a16="http://schemas.microsoft.com/office/drawing/2014/main" id="{8BEDCE03-C47E-1CC7-2711-5CE7239502D6}"/>
              </a:ext>
            </a:extLst>
          </p:cNvPr>
          <p:cNvSpPr txBox="1"/>
          <p:nvPr/>
        </p:nvSpPr>
        <p:spPr>
          <a:xfrm>
            <a:off x="5692064" y="942336"/>
            <a:ext cx="1538636" cy="861774"/>
          </a:xfrm>
          <a:prstGeom prst="rect">
            <a:avLst/>
          </a:prstGeom>
          <a:noFill/>
        </p:spPr>
        <p:txBody>
          <a:bodyPr wrap="square" anchor="b">
            <a:spAutoFit/>
          </a:bodyPr>
          <a:lstStyle/>
          <a:p>
            <a:r>
              <a:rPr lang="de-DE" sz="1000"/>
              <a:t>„Familienunternehmen verstärken durch die Familiendynastien</a:t>
            </a:r>
            <a:br>
              <a:rPr lang="de-DE" sz="1000"/>
            </a:br>
            <a:r>
              <a:rPr lang="de-DE" sz="1000"/>
              <a:t>eine ungleiche Vermögensverteilung.“</a:t>
            </a:r>
          </a:p>
        </p:txBody>
      </p:sp>
      <p:sp>
        <p:nvSpPr>
          <p:cNvPr id="3" name="Textfeld 18">
            <a:extLst>
              <a:ext uri="{FF2B5EF4-FFF2-40B4-BE49-F238E27FC236}">
                <a16:creationId xmlns:a16="http://schemas.microsoft.com/office/drawing/2014/main" id="{18DA91AF-F9CB-577E-83B1-8CC99A16C056}"/>
              </a:ext>
            </a:extLst>
          </p:cNvPr>
          <p:cNvSpPr txBox="1"/>
          <p:nvPr/>
        </p:nvSpPr>
        <p:spPr>
          <a:xfrm>
            <a:off x="10126183" y="927778"/>
            <a:ext cx="1680053" cy="861774"/>
          </a:xfrm>
          <a:prstGeom prst="rect">
            <a:avLst/>
          </a:prstGeom>
          <a:noFill/>
        </p:spPr>
        <p:txBody>
          <a:bodyPr wrap="square" anchor="b">
            <a:spAutoFit/>
          </a:bodyPr>
          <a:lstStyle/>
          <a:p>
            <a:r>
              <a:rPr lang="de-DE" sz="1000"/>
              <a:t>„Familienunternehmen beugen mit Arbeitsplätzen und sozialem Engagement einer ungleichen Vermögensverteilung vor.“</a:t>
            </a:r>
          </a:p>
        </p:txBody>
      </p:sp>
      <p:graphicFrame>
        <p:nvGraphicFramePr>
          <p:cNvPr id="4" name="GRAPH_01">
            <a:extLst>
              <a:ext uri="{FF2B5EF4-FFF2-40B4-BE49-F238E27FC236}">
                <a16:creationId xmlns:a16="http://schemas.microsoft.com/office/drawing/2014/main" id="{5ED756DD-CC7F-A458-1280-64D91268D160}"/>
              </a:ext>
            </a:extLst>
          </p:cNvPr>
          <p:cNvGraphicFramePr/>
          <p:nvPr>
            <p:extLst>
              <p:ext uri="{D42A27DB-BD31-4B8C-83A1-F6EECF244321}">
                <p14:modId xmlns:p14="http://schemas.microsoft.com/office/powerpoint/2010/main" val="3397829065"/>
              </p:ext>
            </p:extLst>
          </p:nvPr>
        </p:nvGraphicFramePr>
        <p:xfrm>
          <a:off x="4412874" y="2290852"/>
          <a:ext cx="7179051" cy="3551148"/>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Gerade Verbindung mit Pfeil 15">
            <a:extLst>
              <a:ext uri="{FF2B5EF4-FFF2-40B4-BE49-F238E27FC236}">
                <a16:creationId xmlns:a16="http://schemas.microsoft.com/office/drawing/2014/main" id="{7AB3A916-3F7E-91AF-A969-EB85250D4790}"/>
              </a:ext>
            </a:extLst>
          </p:cNvPr>
          <p:cNvCxnSpPr>
            <a:cxnSpLocks/>
          </p:cNvCxnSpPr>
          <p:nvPr/>
        </p:nvCxnSpPr>
        <p:spPr>
          <a:xfrm>
            <a:off x="5322014" y="2181435"/>
            <a:ext cx="6281499" cy="0"/>
          </a:xfrm>
          <a:prstGeom prst="straightConnector1">
            <a:avLst/>
          </a:prstGeom>
          <a:ln w="19050" cap="sq">
            <a:solidFill>
              <a:schemeClr val="tx2"/>
            </a:solidFill>
            <a:headEnd type="triangle"/>
            <a:tailEnd type="triangle"/>
          </a:ln>
        </p:spPr>
        <p:style>
          <a:lnRef idx="1">
            <a:schemeClr val="accent1"/>
          </a:lnRef>
          <a:fillRef idx="0">
            <a:schemeClr val="accent1"/>
          </a:fillRef>
          <a:effectRef idx="0">
            <a:schemeClr val="dk1"/>
          </a:effectRef>
          <a:fontRef idx="minor">
            <a:schemeClr val="lt1"/>
          </a:fontRef>
        </p:style>
      </p:cxnSp>
      <p:graphicFrame>
        <p:nvGraphicFramePr>
          <p:cNvPr id="7" name="Tabelle 29">
            <a:extLst>
              <a:ext uri="{FF2B5EF4-FFF2-40B4-BE49-F238E27FC236}">
                <a16:creationId xmlns:a16="http://schemas.microsoft.com/office/drawing/2014/main" id="{BDB92C30-DC0D-8034-F6E1-7F7D5EE18666}"/>
              </a:ext>
            </a:extLst>
          </p:cNvPr>
          <p:cNvGraphicFramePr>
            <a:graphicFrameLocks noGrp="1"/>
          </p:cNvGraphicFramePr>
          <p:nvPr>
            <p:extLst>
              <p:ext uri="{D42A27DB-BD31-4B8C-83A1-F6EECF244321}">
                <p14:modId xmlns:p14="http://schemas.microsoft.com/office/powerpoint/2010/main" val="830746593"/>
              </p:ext>
            </p:extLst>
          </p:nvPr>
        </p:nvGraphicFramePr>
        <p:xfrm>
          <a:off x="5322014" y="1828179"/>
          <a:ext cx="6384290" cy="243840"/>
        </p:xfrm>
        <a:graphic>
          <a:graphicData uri="http://schemas.openxmlformats.org/drawingml/2006/table">
            <a:tbl>
              <a:tblPr firstRow="1" bandRow="1">
                <a:tableStyleId>{5C22544A-7EE6-4342-B048-85BDC9FD1C3A}</a:tableStyleId>
              </a:tblPr>
              <a:tblGrid>
                <a:gridCol w="580390">
                  <a:extLst>
                    <a:ext uri="{9D8B030D-6E8A-4147-A177-3AD203B41FA5}">
                      <a16:colId xmlns:a16="http://schemas.microsoft.com/office/drawing/2014/main" val="2053728077"/>
                    </a:ext>
                  </a:extLst>
                </a:gridCol>
                <a:gridCol w="580390">
                  <a:extLst>
                    <a:ext uri="{9D8B030D-6E8A-4147-A177-3AD203B41FA5}">
                      <a16:colId xmlns:a16="http://schemas.microsoft.com/office/drawing/2014/main" val="222671718"/>
                    </a:ext>
                  </a:extLst>
                </a:gridCol>
                <a:gridCol w="580390">
                  <a:extLst>
                    <a:ext uri="{9D8B030D-6E8A-4147-A177-3AD203B41FA5}">
                      <a16:colId xmlns:a16="http://schemas.microsoft.com/office/drawing/2014/main" val="4233771789"/>
                    </a:ext>
                  </a:extLst>
                </a:gridCol>
                <a:gridCol w="580390">
                  <a:extLst>
                    <a:ext uri="{9D8B030D-6E8A-4147-A177-3AD203B41FA5}">
                      <a16:colId xmlns:a16="http://schemas.microsoft.com/office/drawing/2014/main" val="4216906223"/>
                    </a:ext>
                  </a:extLst>
                </a:gridCol>
                <a:gridCol w="580390">
                  <a:extLst>
                    <a:ext uri="{9D8B030D-6E8A-4147-A177-3AD203B41FA5}">
                      <a16:colId xmlns:a16="http://schemas.microsoft.com/office/drawing/2014/main" val="1256831859"/>
                    </a:ext>
                  </a:extLst>
                </a:gridCol>
                <a:gridCol w="580390">
                  <a:extLst>
                    <a:ext uri="{9D8B030D-6E8A-4147-A177-3AD203B41FA5}">
                      <a16:colId xmlns:a16="http://schemas.microsoft.com/office/drawing/2014/main" val="2467609390"/>
                    </a:ext>
                  </a:extLst>
                </a:gridCol>
                <a:gridCol w="580390">
                  <a:extLst>
                    <a:ext uri="{9D8B030D-6E8A-4147-A177-3AD203B41FA5}">
                      <a16:colId xmlns:a16="http://schemas.microsoft.com/office/drawing/2014/main" val="613463409"/>
                    </a:ext>
                  </a:extLst>
                </a:gridCol>
                <a:gridCol w="580390">
                  <a:extLst>
                    <a:ext uri="{9D8B030D-6E8A-4147-A177-3AD203B41FA5}">
                      <a16:colId xmlns:a16="http://schemas.microsoft.com/office/drawing/2014/main" val="825135641"/>
                    </a:ext>
                  </a:extLst>
                </a:gridCol>
                <a:gridCol w="580390">
                  <a:extLst>
                    <a:ext uri="{9D8B030D-6E8A-4147-A177-3AD203B41FA5}">
                      <a16:colId xmlns:a16="http://schemas.microsoft.com/office/drawing/2014/main" val="1957072173"/>
                    </a:ext>
                  </a:extLst>
                </a:gridCol>
                <a:gridCol w="580390">
                  <a:extLst>
                    <a:ext uri="{9D8B030D-6E8A-4147-A177-3AD203B41FA5}">
                      <a16:colId xmlns:a16="http://schemas.microsoft.com/office/drawing/2014/main" val="3088628638"/>
                    </a:ext>
                  </a:extLst>
                </a:gridCol>
                <a:gridCol w="580390">
                  <a:extLst>
                    <a:ext uri="{9D8B030D-6E8A-4147-A177-3AD203B41FA5}">
                      <a16:colId xmlns:a16="http://schemas.microsoft.com/office/drawing/2014/main" val="4049741293"/>
                    </a:ext>
                  </a:extLst>
                </a:gridCol>
              </a:tblGrid>
              <a:tr h="185312">
                <a:tc>
                  <a:txBody>
                    <a:bodyPr/>
                    <a:lstStyle/>
                    <a:p>
                      <a:pPr algn="ctr"/>
                      <a:r>
                        <a:rPr lang="de-DE" sz="1000" b="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0">
                          <a:solidFill>
                            <a:schemeClr val="tx1"/>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3803369"/>
                  </a:ext>
                </a:extLst>
              </a:tr>
            </a:tbl>
          </a:graphicData>
        </a:graphic>
      </p:graphicFrame>
      <p:sp>
        <p:nvSpPr>
          <p:cNvPr id="11" name="Footer Placeholder 10">
            <a:extLst>
              <a:ext uri="{FF2B5EF4-FFF2-40B4-BE49-F238E27FC236}">
                <a16:creationId xmlns:a16="http://schemas.microsoft.com/office/drawing/2014/main" id="{3D75EF43-86AA-34A1-46FA-6CD2A6C13659}"/>
              </a:ext>
            </a:extLst>
          </p:cNvPr>
          <p:cNvSpPr>
            <a:spLocks noGrp="1"/>
          </p:cNvSpPr>
          <p:nvPr>
            <p:ph type="ftr" sz="quarter" idx="3"/>
          </p:nvPr>
        </p:nvSpPr>
        <p:spPr/>
        <p:txBody>
          <a:bodyPr/>
          <a:lstStyle/>
          <a:p>
            <a:r>
              <a:rPr lang="en-US"/>
              <a:t>Juni 2025</a:t>
            </a:r>
          </a:p>
        </p:txBody>
      </p:sp>
      <p:grpSp>
        <p:nvGrpSpPr>
          <p:cNvPr id="12" name="Group 11">
            <a:extLst>
              <a:ext uri="{FF2B5EF4-FFF2-40B4-BE49-F238E27FC236}">
                <a16:creationId xmlns:a16="http://schemas.microsoft.com/office/drawing/2014/main" id="{F3FA37E1-E4A4-05D7-72D3-8A1E1962FDE1}"/>
              </a:ext>
            </a:extLst>
          </p:cNvPr>
          <p:cNvGrpSpPr>
            <a:grpSpLocks noChangeAspect="1"/>
          </p:cNvGrpSpPr>
          <p:nvPr/>
        </p:nvGrpSpPr>
        <p:grpSpPr>
          <a:xfrm>
            <a:off x="11478027" y="0"/>
            <a:ext cx="324000" cy="324000"/>
            <a:chOff x="10872022" y="0"/>
            <a:chExt cx="403200" cy="403200"/>
          </a:xfrm>
        </p:grpSpPr>
        <p:sp>
          <p:nvSpPr>
            <p:cNvPr id="13" name="Rectangle 12">
              <a:hlinkClick r:id="" action="ppaction://hlinkshowjump?jump=nextslide"/>
              <a:extLst>
                <a:ext uri="{FF2B5EF4-FFF2-40B4-BE49-F238E27FC236}">
                  <a16:creationId xmlns:a16="http://schemas.microsoft.com/office/drawing/2014/main" id="{6E52D607-0721-0554-34CE-04A4862D14B6}"/>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descr="Down arrow">
              <a:hlinkClick r:id="" action="ppaction://hlinkshowjump?jump=nextslide"/>
              <a:extLst>
                <a:ext uri="{FF2B5EF4-FFF2-40B4-BE49-F238E27FC236}">
                  <a16:creationId xmlns:a16="http://schemas.microsoft.com/office/drawing/2014/main" id="{A5F94E5D-0131-0216-E9CE-A6196FD2FEE0}"/>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A25D6CBE-61B2-B529-6D9E-69F2FE2708E5}"/>
              </a:ext>
            </a:extLst>
          </p:cNvPr>
          <p:cNvGrpSpPr>
            <a:grpSpLocks noChangeAspect="1"/>
          </p:cNvGrpSpPr>
          <p:nvPr/>
        </p:nvGrpSpPr>
        <p:grpSpPr>
          <a:xfrm>
            <a:off x="11084594" y="0"/>
            <a:ext cx="324000" cy="324000"/>
            <a:chOff x="10354522" y="0"/>
            <a:chExt cx="403200" cy="403200"/>
          </a:xfrm>
        </p:grpSpPr>
        <p:sp>
          <p:nvSpPr>
            <p:cNvPr id="16" name="Rectangle 15">
              <a:hlinkClick r:id="" action="ppaction://hlinkshowjump?jump=previousslide"/>
              <a:extLst>
                <a:ext uri="{FF2B5EF4-FFF2-40B4-BE49-F238E27FC236}">
                  <a16:creationId xmlns:a16="http://schemas.microsoft.com/office/drawing/2014/main" id="{76F9A8E5-74AD-8FF3-CA4F-7E67167B503F}"/>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7" name="Straight Arrow Connector 16" descr="Down arrow">
              <a:hlinkClick r:id="" action="ppaction://hlinkshowjump?jump=previousslide"/>
              <a:extLst>
                <a:ext uri="{FF2B5EF4-FFF2-40B4-BE49-F238E27FC236}">
                  <a16:creationId xmlns:a16="http://schemas.microsoft.com/office/drawing/2014/main" id="{BFE5F771-1826-EC6F-A63C-8387E43F2C8C}"/>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44B9D81F-C7CB-0F23-F5ED-6FA35768A750}"/>
              </a:ext>
            </a:extLst>
          </p:cNvPr>
          <p:cNvGrpSpPr/>
          <p:nvPr/>
        </p:nvGrpSpPr>
        <p:grpSpPr>
          <a:xfrm>
            <a:off x="10520652" y="0"/>
            <a:ext cx="324000" cy="323385"/>
            <a:chOff x="10520652" y="0"/>
            <a:chExt cx="324000" cy="323385"/>
          </a:xfrm>
        </p:grpSpPr>
        <p:sp>
          <p:nvSpPr>
            <p:cNvPr id="25" name="Google Shape;487;p76">
              <a:hlinkClick r:id="rId6" action="ppaction://hlinksldjump"/>
              <a:extLst>
                <a:ext uri="{FF2B5EF4-FFF2-40B4-BE49-F238E27FC236}">
                  <a16:creationId xmlns:a16="http://schemas.microsoft.com/office/drawing/2014/main" id="{E5BCCFED-E122-C77A-AD29-50A5A6484C59}"/>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6" name="Group 25">
              <a:extLst>
                <a:ext uri="{FF2B5EF4-FFF2-40B4-BE49-F238E27FC236}">
                  <a16:creationId xmlns:a16="http://schemas.microsoft.com/office/drawing/2014/main" id="{BC2564E1-9DDD-209B-64E7-A37608538F46}"/>
                </a:ext>
              </a:extLst>
            </p:cNvPr>
            <p:cNvGrpSpPr/>
            <p:nvPr/>
          </p:nvGrpSpPr>
          <p:grpSpPr>
            <a:xfrm>
              <a:off x="10578492" y="81049"/>
              <a:ext cx="208319" cy="161287"/>
              <a:chOff x="10578492" y="81049"/>
              <a:chExt cx="208319" cy="161287"/>
            </a:xfrm>
          </p:grpSpPr>
          <p:sp>
            <p:nvSpPr>
              <p:cNvPr id="29" name="Google Shape;190;p3">
                <a:hlinkClick r:id="rId6" action="ppaction://hlinksldjump"/>
                <a:extLst>
                  <a:ext uri="{FF2B5EF4-FFF2-40B4-BE49-F238E27FC236}">
                    <a16:creationId xmlns:a16="http://schemas.microsoft.com/office/drawing/2014/main" id="{F49F37C5-0002-3D85-17ED-95B9D4EB3A47}"/>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1" name="Google Shape;191;p3">
                <a:hlinkClick r:id="rId6" action="ppaction://hlinksldjump"/>
                <a:extLst>
                  <a:ext uri="{FF2B5EF4-FFF2-40B4-BE49-F238E27FC236}">
                    <a16:creationId xmlns:a16="http://schemas.microsoft.com/office/drawing/2014/main" id="{DC093057-48BE-B955-518F-C8C280136504}"/>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2" name="Google Shape;192;p3">
                <a:hlinkClick r:id="rId6" action="ppaction://hlinksldjump"/>
                <a:extLst>
                  <a:ext uri="{FF2B5EF4-FFF2-40B4-BE49-F238E27FC236}">
                    <a16:creationId xmlns:a16="http://schemas.microsoft.com/office/drawing/2014/main" id="{48C20D91-3F63-D4B6-DDEE-7C240464C7C3}"/>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721945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A28FD-A1FD-D3F6-07A9-7D5ABFF47997}"/>
            </a:ext>
          </a:extLst>
        </p:cNvPr>
        <p:cNvGrpSpPr/>
        <p:nvPr/>
      </p:nvGrpSpPr>
      <p:grpSpPr>
        <a:xfrm>
          <a:off x="0" y="0"/>
          <a:ext cx="0" cy="0"/>
          <a:chOff x="0" y="0"/>
          <a:chExt cx="0" cy="0"/>
        </a:xfrm>
      </p:grpSpPr>
      <p:graphicFrame>
        <p:nvGraphicFramePr>
          <p:cNvPr id="22" name="think-cell data - do not delete" hidden="1">
            <a:extLst>
              <a:ext uri="{FF2B5EF4-FFF2-40B4-BE49-F238E27FC236}">
                <a16:creationId xmlns:a16="http://schemas.microsoft.com/office/drawing/2014/main" id="{34916AF6-CB41-3352-1AF8-3B262FB6305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2" name="think-cell data - do not delete" hidden="1">
                        <a:extLst>
                          <a:ext uri="{FF2B5EF4-FFF2-40B4-BE49-F238E27FC236}">
                            <a16:creationId xmlns:a16="http://schemas.microsoft.com/office/drawing/2014/main" id="{34916AF6-CB41-3352-1AF8-3B262FB630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Content Placeholder 16">
            <a:extLst>
              <a:ext uri="{FF2B5EF4-FFF2-40B4-BE49-F238E27FC236}">
                <a16:creationId xmlns:a16="http://schemas.microsoft.com/office/drawing/2014/main" id="{72149E96-6C21-8A2A-881C-38B399B8C92A}"/>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20" name="Rectangle 19">
            <a:extLst>
              <a:ext uri="{FF2B5EF4-FFF2-40B4-BE49-F238E27FC236}">
                <a16:creationId xmlns:a16="http://schemas.microsoft.com/office/drawing/2014/main" id="{4AA7A60A-9DCC-F05B-0669-A5F361FA8DDF}"/>
              </a:ext>
            </a:extLst>
          </p:cNvPr>
          <p:cNvSpPr/>
          <p:nvPr/>
        </p:nvSpPr>
        <p:spPr>
          <a:xfrm>
            <a:off x="4393822" y="5249810"/>
            <a:ext cx="7416000" cy="424800"/>
          </a:xfrm>
          <a:prstGeom prst="rect">
            <a:avLst/>
          </a:prstGeom>
          <a:solidFill>
            <a:srgbClr val="DFE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37E3EA8-2448-BE61-3F72-14E90CEAA2E5}"/>
              </a:ext>
            </a:extLst>
          </p:cNvPr>
          <p:cNvSpPr>
            <a:spLocks noGrp="1"/>
          </p:cNvSpPr>
          <p:nvPr>
            <p:ph type="title"/>
          </p:nvPr>
        </p:nvSpPr>
        <p:spPr>
          <a:xfrm>
            <a:off x="397667" y="402336"/>
            <a:ext cx="3729833" cy="900000"/>
          </a:xfrm>
        </p:spPr>
        <p:txBody>
          <a:bodyPr vert="horz"/>
          <a:lstStyle/>
          <a:p>
            <a:r>
              <a:rPr lang="de-DE"/>
              <a:t>Welche politischen Herausforderungen gibt es?</a:t>
            </a:r>
          </a:p>
        </p:txBody>
      </p:sp>
      <p:sp>
        <p:nvSpPr>
          <p:cNvPr id="24" name="Title 4">
            <a:extLst>
              <a:ext uri="{FF2B5EF4-FFF2-40B4-BE49-F238E27FC236}">
                <a16:creationId xmlns:a16="http://schemas.microsoft.com/office/drawing/2014/main" id="{9F19938B-4518-4A03-10FA-A8EF432AB372}"/>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Politische Herausforderungen</a:t>
            </a:r>
          </a:p>
        </p:txBody>
      </p:sp>
      <p:sp>
        <p:nvSpPr>
          <p:cNvPr id="28" name="Text Placeholder 2">
            <a:extLst>
              <a:ext uri="{FF2B5EF4-FFF2-40B4-BE49-F238E27FC236}">
                <a16:creationId xmlns:a16="http://schemas.microsoft.com/office/drawing/2014/main" id="{781D5FDF-7B8F-0FD9-78F0-FA2C433654B6}"/>
              </a:ext>
            </a:extLst>
          </p:cNvPr>
          <p:cNvSpPr txBox="1">
            <a:spLocks/>
          </p:cNvSpPr>
          <p:nvPr/>
        </p:nvSpPr>
        <p:spPr>
          <a:xfrm>
            <a:off x="397668" y="2149634"/>
            <a:ext cx="3729832" cy="2441258"/>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Politische Herausforderungen</a:t>
            </a:r>
          </a:p>
          <a:p>
            <a:pPr lvl="1">
              <a:lnSpc>
                <a:spcPct val="100000"/>
              </a:lnSpc>
            </a:pPr>
            <a:r>
              <a:rPr lang="de-DE"/>
              <a:t>Die größte Herausforderung für Familienunternehmen sind die hohen bürokratischen Auflagen, wie z. B. EU-Regelungen oder Dokumentationspflichten.</a:t>
            </a:r>
          </a:p>
        </p:txBody>
      </p:sp>
      <p:sp>
        <p:nvSpPr>
          <p:cNvPr id="30" name="Text Placeholder 2">
            <a:extLst>
              <a:ext uri="{FF2B5EF4-FFF2-40B4-BE49-F238E27FC236}">
                <a16:creationId xmlns:a16="http://schemas.microsoft.com/office/drawing/2014/main" id="{42A8CA4D-F4AB-271D-DE17-5E9272EF0FEF}"/>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12: Welche der folgenden politischen Rahmenbedingungen stellen aus Ihrer Sicht aktuell die größten Herausforderungen für Familienunternehmen dar?</a:t>
            </a:r>
          </a:p>
          <a:p>
            <a:pPr lvl="1">
              <a:lnSpc>
                <a:spcPct val="100000"/>
              </a:lnSpc>
            </a:pPr>
            <a:r>
              <a:rPr lang="de-DE" sz="1050"/>
              <a:t>Basis: alle Befragten, N = 2.000 (Mehrfachnennung)</a:t>
            </a:r>
          </a:p>
        </p:txBody>
      </p:sp>
      <p:sp>
        <p:nvSpPr>
          <p:cNvPr id="33" name="Slide Number Placeholder 32">
            <a:extLst>
              <a:ext uri="{FF2B5EF4-FFF2-40B4-BE49-F238E27FC236}">
                <a16:creationId xmlns:a16="http://schemas.microsoft.com/office/drawing/2014/main" id="{21DCBEEF-2611-4054-8844-7195C2D2E3BE}"/>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29</a:t>
            </a:fld>
            <a:endParaRPr lang="en-US"/>
          </a:p>
        </p:txBody>
      </p:sp>
      <p:graphicFrame>
        <p:nvGraphicFramePr>
          <p:cNvPr id="2" name="GRAPH_01">
            <a:extLst>
              <a:ext uri="{FF2B5EF4-FFF2-40B4-BE49-F238E27FC236}">
                <a16:creationId xmlns:a16="http://schemas.microsoft.com/office/drawing/2014/main" id="{35210684-6603-2E0F-ABBC-A3D4392E675F}"/>
              </a:ext>
            </a:extLst>
          </p:cNvPr>
          <p:cNvGraphicFramePr/>
          <p:nvPr>
            <p:extLst>
              <p:ext uri="{D42A27DB-BD31-4B8C-83A1-F6EECF244321}">
                <p14:modId xmlns:p14="http://schemas.microsoft.com/office/powerpoint/2010/main" val="928856373"/>
              </p:ext>
            </p:extLst>
          </p:nvPr>
        </p:nvGraphicFramePr>
        <p:xfrm>
          <a:off x="4900707" y="1492250"/>
          <a:ext cx="6875463" cy="4183641"/>
        </p:xfrm>
        <a:graphic>
          <a:graphicData uri="http://schemas.openxmlformats.org/drawingml/2006/chart">
            <c:chart xmlns:c="http://schemas.openxmlformats.org/drawingml/2006/chart" xmlns:r="http://schemas.openxmlformats.org/officeDocument/2006/relationships" r:id="rId5"/>
          </a:graphicData>
        </a:graphic>
      </p:graphicFrame>
      <p:sp>
        <p:nvSpPr>
          <p:cNvPr id="4" name="Footer Placeholder 3">
            <a:extLst>
              <a:ext uri="{FF2B5EF4-FFF2-40B4-BE49-F238E27FC236}">
                <a16:creationId xmlns:a16="http://schemas.microsoft.com/office/drawing/2014/main" id="{F7B45660-C3A9-ED0D-58AA-4894BA99493C}"/>
              </a:ext>
            </a:extLst>
          </p:cNvPr>
          <p:cNvSpPr>
            <a:spLocks noGrp="1"/>
          </p:cNvSpPr>
          <p:nvPr>
            <p:ph type="ftr" sz="quarter" idx="3"/>
          </p:nvPr>
        </p:nvSpPr>
        <p:spPr/>
        <p:txBody>
          <a:bodyPr/>
          <a:lstStyle/>
          <a:p>
            <a:r>
              <a:rPr lang="en-US"/>
              <a:t>Juni 2025</a:t>
            </a:r>
          </a:p>
        </p:txBody>
      </p:sp>
      <p:grpSp>
        <p:nvGrpSpPr>
          <p:cNvPr id="7" name="Group 6">
            <a:extLst>
              <a:ext uri="{FF2B5EF4-FFF2-40B4-BE49-F238E27FC236}">
                <a16:creationId xmlns:a16="http://schemas.microsoft.com/office/drawing/2014/main" id="{3038A1CB-888D-DDA2-934E-54F0C1697783}"/>
              </a:ext>
            </a:extLst>
          </p:cNvPr>
          <p:cNvGrpSpPr>
            <a:grpSpLocks noChangeAspect="1"/>
          </p:cNvGrpSpPr>
          <p:nvPr/>
        </p:nvGrpSpPr>
        <p:grpSpPr>
          <a:xfrm>
            <a:off x="11478027" y="0"/>
            <a:ext cx="324000" cy="324000"/>
            <a:chOff x="10872022" y="0"/>
            <a:chExt cx="403200" cy="403200"/>
          </a:xfrm>
        </p:grpSpPr>
        <p:sp>
          <p:nvSpPr>
            <p:cNvPr id="8" name="Rectangle 7">
              <a:hlinkClick r:id="" action="ppaction://hlinkshowjump?jump=nextslide"/>
              <a:extLst>
                <a:ext uri="{FF2B5EF4-FFF2-40B4-BE49-F238E27FC236}">
                  <a16:creationId xmlns:a16="http://schemas.microsoft.com/office/drawing/2014/main" id="{B0101F98-5801-0D04-4BA3-94A0F3CDBFA6}"/>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descr="Down arrow">
              <a:hlinkClick r:id="" action="ppaction://hlinkshowjump?jump=nextslide"/>
              <a:extLst>
                <a:ext uri="{FF2B5EF4-FFF2-40B4-BE49-F238E27FC236}">
                  <a16:creationId xmlns:a16="http://schemas.microsoft.com/office/drawing/2014/main" id="{CAB1A7B0-75C9-296A-D965-9928AE4022E8}"/>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4851A14C-9730-0DE7-F123-9EB1C1664F85}"/>
              </a:ext>
            </a:extLst>
          </p:cNvPr>
          <p:cNvGrpSpPr>
            <a:grpSpLocks noChangeAspect="1"/>
          </p:cNvGrpSpPr>
          <p:nvPr/>
        </p:nvGrpSpPr>
        <p:grpSpPr>
          <a:xfrm>
            <a:off x="11084594" y="0"/>
            <a:ext cx="324000" cy="324000"/>
            <a:chOff x="10354522" y="0"/>
            <a:chExt cx="403200" cy="403200"/>
          </a:xfrm>
        </p:grpSpPr>
        <p:sp>
          <p:nvSpPr>
            <p:cNvPr id="11" name="Rectangle 10">
              <a:hlinkClick r:id="" action="ppaction://hlinkshowjump?jump=previousslide"/>
              <a:extLst>
                <a:ext uri="{FF2B5EF4-FFF2-40B4-BE49-F238E27FC236}">
                  <a16:creationId xmlns:a16="http://schemas.microsoft.com/office/drawing/2014/main" id="{759B2BBB-F732-143F-757D-5B1A78DE454D}"/>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2" name="Straight Arrow Connector 11" descr="Down arrow">
              <a:hlinkClick r:id="" action="ppaction://hlinkshowjump?jump=previousslide"/>
              <a:extLst>
                <a:ext uri="{FF2B5EF4-FFF2-40B4-BE49-F238E27FC236}">
                  <a16:creationId xmlns:a16="http://schemas.microsoft.com/office/drawing/2014/main" id="{7FFFC7C1-4192-05D3-116A-856D0EEAFBE1}"/>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aphicFrame>
        <p:nvGraphicFramePr>
          <p:cNvPr id="19" name="TABLE_01">
            <a:extLst>
              <a:ext uri="{FF2B5EF4-FFF2-40B4-BE49-F238E27FC236}">
                <a16:creationId xmlns:a16="http://schemas.microsoft.com/office/drawing/2014/main" id="{CB30907E-AF29-822C-A01B-375AAE821EA1}"/>
              </a:ext>
            </a:extLst>
          </p:cNvPr>
          <p:cNvGraphicFramePr>
            <a:graphicFrameLocks noGrp="1"/>
          </p:cNvGraphicFramePr>
          <p:nvPr>
            <p:extLst>
              <p:ext uri="{D42A27DB-BD31-4B8C-83A1-F6EECF244321}">
                <p14:modId xmlns:p14="http://schemas.microsoft.com/office/powerpoint/2010/main" val="2615725804"/>
              </p:ext>
            </p:extLst>
          </p:nvPr>
        </p:nvGraphicFramePr>
        <p:xfrm>
          <a:off x="4357962" y="793626"/>
          <a:ext cx="3096000" cy="4881416"/>
        </p:xfrm>
        <a:graphic>
          <a:graphicData uri="http://schemas.openxmlformats.org/drawingml/2006/table">
            <a:tbl>
              <a:tblPr>
                <a:tableStyleId>{2D5ABB26-0587-4C30-8999-92F81FD0307C}</a:tableStyleId>
              </a:tblPr>
              <a:tblGrid>
                <a:gridCol w="3096000">
                  <a:extLst>
                    <a:ext uri="{9D8B030D-6E8A-4147-A177-3AD203B41FA5}">
                      <a16:colId xmlns:a16="http://schemas.microsoft.com/office/drawing/2014/main" val="20000"/>
                    </a:ext>
                  </a:extLst>
                </a:gridCol>
              </a:tblGrid>
              <a:tr h="171217">
                <a:tc>
                  <a:txBody>
                    <a:bodyPr/>
                    <a:lstStyle/>
                    <a:p>
                      <a:pPr algn="l" fontAlgn="b"/>
                      <a:endParaRPr lang="de-DE" sz="900" b="1" i="0" u="none" strike="noStrike" dirty="0">
                        <a:solidFill>
                          <a:srgbClr val="000000"/>
                        </a:solidFill>
                        <a:effectLst/>
                        <a:latin typeface="+mn-lt"/>
                      </a:endParaRPr>
                    </a:p>
                  </a:txBody>
                  <a:tcPr marL="9525" marR="9525" marT="9525"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8192">
                <a:tc>
                  <a:txBody>
                    <a:bodyPr/>
                    <a:lstStyle/>
                    <a:p>
                      <a:pPr algn="l" fontAlgn="b"/>
                      <a:endParaRPr lang="de-DE" sz="900" b="1" i="0" u="none" strike="noStrike" dirty="0">
                        <a:solidFill>
                          <a:srgbClr val="000000"/>
                        </a:solidFill>
                        <a:effectLst/>
                        <a:latin typeface="+mn-lt"/>
                      </a:endParaRPr>
                    </a:p>
                  </a:txBody>
                  <a:tcPr marL="9525" marR="9525" marT="9525" marB="0" anchor="b">
                    <a:lnL w="190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6007">
                <a:tc>
                  <a:txBody>
                    <a:bodyPr/>
                    <a:lstStyle/>
                    <a:p>
                      <a:pPr algn="r" fontAlgn="ctr"/>
                      <a:endParaRPr lang="de-DE" sz="800" b="0" i="0" u="none" strike="noStrike">
                        <a:solidFill>
                          <a:schemeClr val="tx1"/>
                        </a:solidFill>
                        <a:effectLst/>
                        <a:latin typeface="+mn-lt"/>
                      </a:endParaRP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7600">
                <a:tc>
                  <a:txBody>
                    <a:bodyPr/>
                    <a:lstStyle/>
                    <a:p>
                      <a:pPr algn="r" fontAlgn="t"/>
                      <a:r>
                        <a:rPr lang="de-DE" sz="1000" b="0" i="0" u="none" strike="noStrike" dirty="0">
                          <a:solidFill>
                            <a:srgbClr val="000000"/>
                          </a:solidFill>
                          <a:effectLst/>
                          <a:latin typeface="+mn-lt"/>
                        </a:rPr>
                        <a:t>hohe bürokratische Auflagen (z. B. EU-Regelungen, Dokumentationspflichten)</a:t>
                      </a:r>
                    </a:p>
                  </a:txBody>
                  <a:tcPr marL="0" marR="3600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7600">
                <a:tc>
                  <a:txBody>
                    <a:bodyPr/>
                    <a:lstStyle/>
                    <a:p>
                      <a:pPr algn="r" fontAlgn="t"/>
                      <a:r>
                        <a:rPr lang="de-DE" sz="1000" b="0" i="0" u="none" strike="noStrike">
                          <a:solidFill>
                            <a:srgbClr val="000000"/>
                          </a:solidFill>
                          <a:effectLst/>
                          <a:latin typeface="+mn-lt"/>
                        </a:rPr>
                        <a:t>hohe Steuerlast und Abgabenbelastung</a:t>
                      </a: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4158629"/>
                  </a:ext>
                </a:extLst>
              </a:tr>
              <a:tr h="417600">
                <a:tc>
                  <a:txBody>
                    <a:bodyPr/>
                    <a:lstStyle/>
                    <a:p>
                      <a:pPr algn="r" fontAlgn="t"/>
                      <a:r>
                        <a:rPr lang="de-DE" sz="1000" b="0" i="0" u="none" strike="noStrike" dirty="0">
                          <a:solidFill>
                            <a:srgbClr val="000000"/>
                          </a:solidFill>
                          <a:effectLst/>
                          <a:latin typeface="+mn-lt"/>
                        </a:rPr>
                        <a:t>lange Genehmigungsprozesse (z. B. bei</a:t>
                      </a:r>
                      <a:br>
                        <a:rPr lang="de-DE" sz="1000" b="0" i="0" u="none" strike="noStrike" dirty="0">
                          <a:solidFill>
                            <a:srgbClr val="000000"/>
                          </a:solidFill>
                          <a:effectLst/>
                          <a:latin typeface="+mn-lt"/>
                        </a:rPr>
                      </a:br>
                      <a:r>
                        <a:rPr lang="de-DE" sz="1000" b="0" i="0" u="none" strike="noStrike" dirty="0">
                          <a:solidFill>
                            <a:srgbClr val="000000"/>
                          </a:solidFill>
                          <a:effectLst/>
                          <a:latin typeface="+mn-lt"/>
                        </a:rPr>
                        <a:t>Bauanträgen, Investitionsvorhaben)</a:t>
                      </a: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5015204"/>
                  </a:ext>
                </a:extLst>
              </a:tr>
              <a:tr h="417600">
                <a:tc>
                  <a:txBody>
                    <a:bodyPr/>
                    <a:lstStyle/>
                    <a:p>
                      <a:pPr algn="r" fontAlgn="t"/>
                      <a:r>
                        <a:rPr lang="de-DE" sz="1000" b="0" i="0" u="none" strike="noStrike">
                          <a:solidFill>
                            <a:srgbClr val="000000"/>
                          </a:solidFill>
                          <a:effectLst/>
                          <a:latin typeface="+mn-lt"/>
                        </a:rPr>
                        <a:t>Fachkräftemangel aufgrund fehlender Ausbildungsinitiativen oder Zuwanderungshemmnisse</a:t>
                      </a: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7921"/>
                  </a:ext>
                </a:extLst>
              </a:tr>
              <a:tr h="417600">
                <a:tc>
                  <a:txBody>
                    <a:bodyPr/>
                    <a:lstStyle/>
                    <a:p>
                      <a:pPr algn="r" fontAlgn="t"/>
                      <a:r>
                        <a:rPr lang="de-DE" sz="1000" b="0" i="0" u="none" strike="noStrike">
                          <a:solidFill>
                            <a:srgbClr val="000000"/>
                          </a:solidFill>
                          <a:effectLst/>
                          <a:latin typeface="+mn-lt"/>
                        </a:rPr>
                        <a:t>strenge bzw. unflexible Umwelt- und Klimaschutzvorgaben</a:t>
                      </a: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2334545"/>
                  </a:ext>
                </a:extLst>
              </a:tr>
              <a:tr h="417600">
                <a:tc>
                  <a:txBody>
                    <a:bodyPr/>
                    <a:lstStyle/>
                    <a:p>
                      <a:pPr algn="r" fontAlgn="t"/>
                      <a:r>
                        <a:rPr lang="de-DE" sz="1000" b="0" i="0" u="none" strike="noStrike">
                          <a:solidFill>
                            <a:srgbClr val="000000"/>
                          </a:solidFill>
                          <a:effectLst/>
                          <a:latin typeface="+mn-lt"/>
                        </a:rPr>
                        <a:t>fehlende politische Planungs- und Rechtssicherheit</a:t>
                      </a: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2974423"/>
                  </a:ext>
                </a:extLst>
              </a:tr>
              <a:tr h="417600">
                <a:tc>
                  <a:txBody>
                    <a:bodyPr/>
                    <a:lstStyle/>
                    <a:p>
                      <a:pPr algn="r" fontAlgn="t"/>
                      <a:r>
                        <a:rPr lang="de-DE" sz="1000" b="0" i="0" u="none" strike="noStrike">
                          <a:solidFill>
                            <a:srgbClr val="000000"/>
                          </a:solidFill>
                          <a:effectLst/>
                          <a:latin typeface="+mn-lt"/>
                        </a:rPr>
                        <a:t>geopolitische Risiken (z. B. Kriege, Sanktionen, Handelskriege)</a:t>
                      </a: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9747005"/>
                  </a:ext>
                </a:extLst>
              </a:tr>
              <a:tr h="417600">
                <a:tc>
                  <a:txBody>
                    <a:bodyPr/>
                    <a:lstStyle/>
                    <a:p>
                      <a:pPr algn="r" fontAlgn="t"/>
                      <a:r>
                        <a:rPr lang="de-DE" sz="1000" b="0" i="0" u="none" strike="noStrike">
                          <a:solidFill>
                            <a:srgbClr val="000000"/>
                          </a:solidFill>
                          <a:effectLst/>
                          <a:latin typeface="+mn-lt"/>
                        </a:rPr>
                        <a:t>unzureichende Infrastruktur (z. B. Verkehr, Glasfaserausbau etc.)</a:t>
                      </a: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6244822"/>
                  </a:ext>
                </a:extLst>
              </a:tr>
              <a:tr h="417600">
                <a:tc>
                  <a:txBody>
                    <a:bodyPr/>
                    <a:lstStyle/>
                    <a:p>
                      <a:pPr algn="r" fontAlgn="t"/>
                      <a:r>
                        <a:rPr lang="de-DE" sz="1000" b="0" i="0" u="none" strike="noStrike">
                          <a:solidFill>
                            <a:srgbClr val="000000"/>
                          </a:solidFill>
                          <a:effectLst/>
                          <a:latin typeface="+mn-lt"/>
                        </a:rPr>
                        <a:t>häufige Arbeitskämpfe / Streiks mit wirtschaftlichen Auswirkungen</a:t>
                      </a: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651718"/>
                  </a:ext>
                </a:extLst>
              </a:tr>
              <a:tr h="417600">
                <a:tc>
                  <a:txBody>
                    <a:bodyPr/>
                    <a:lstStyle/>
                    <a:p>
                      <a:pPr algn="r" fontAlgn="t"/>
                      <a:r>
                        <a:rPr lang="de-DE" sz="1000" b="0" i="0" u="none" strike="noStrike" dirty="0">
                          <a:solidFill>
                            <a:srgbClr val="000000"/>
                          </a:solidFill>
                          <a:effectLst/>
                          <a:latin typeface="+mn-lt"/>
                        </a:rPr>
                        <a:t>nichts davon</a:t>
                      </a: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4116496"/>
                  </a:ext>
                </a:extLst>
              </a:tr>
            </a:tbl>
          </a:graphicData>
        </a:graphic>
      </p:graphicFrame>
      <p:grpSp>
        <p:nvGrpSpPr>
          <p:cNvPr id="3" name="Group 2">
            <a:extLst>
              <a:ext uri="{FF2B5EF4-FFF2-40B4-BE49-F238E27FC236}">
                <a16:creationId xmlns:a16="http://schemas.microsoft.com/office/drawing/2014/main" id="{A276D5BB-BAC5-086B-5499-32EF6AA745D3}"/>
              </a:ext>
            </a:extLst>
          </p:cNvPr>
          <p:cNvGrpSpPr/>
          <p:nvPr/>
        </p:nvGrpSpPr>
        <p:grpSpPr>
          <a:xfrm>
            <a:off x="10520652" y="0"/>
            <a:ext cx="324000" cy="323385"/>
            <a:chOff x="10520652" y="0"/>
            <a:chExt cx="324000" cy="323385"/>
          </a:xfrm>
        </p:grpSpPr>
        <p:sp>
          <p:nvSpPr>
            <p:cNvPr id="6" name="Google Shape;487;p76">
              <a:hlinkClick r:id="rId6" action="ppaction://hlinksldjump"/>
              <a:extLst>
                <a:ext uri="{FF2B5EF4-FFF2-40B4-BE49-F238E27FC236}">
                  <a16:creationId xmlns:a16="http://schemas.microsoft.com/office/drawing/2014/main" id="{3A244647-2972-8794-4120-F9C8E3D045C0}"/>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1" name="Group 20">
              <a:extLst>
                <a:ext uri="{FF2B5EF4-FFF2-40B4-BE49-F238E27FC236}">
                  <a16:creationId xmlns:a16="http://schemas.microsoft.com/office/drawing/2014/main" id="{39B8843F-1659-B917-BDD1-7568570B1CED}"/>
                </a:ext>
              </a:extLst>
            </p:cNvPr>
            <p:cNvGrpSpPr/>
            <p:nvPr/>
          </p:nvGrpSpPr>
          <p:grpSpPr>
            <a:xfrm>
              <a:off x="10578492" y="81049"/>
              <a:ext cx="208319" cy="161287"/>
              <a:chOff x="10578492" y="81049"/>
              <a:chExt cx="208319" cy="161287"/>
            </a:xfrm>
          </p:grpSpPr>
          <p:sp>
            <p:nvSpPr>
              <p:cNvPr id="23" name="Google Shape;190;p3">
                <a:hlinkClick r:id="rId6" action="ppaction://hlinksldjump"/>
                <a:extLst>
                  <a:ext uri="{FF2B5EF4-FFF2-40B4-BE49-F238E27FC236}">
                    <a16:creationId xmlns:a16="http://schemas.microsoft.com/office/drawing/2014/main" id="{D2AD3CBF-094D-43CA-8204-9E3E1B0373A4}"/>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5" name="Google Shape;191;p3">
                <a:hlinkClick r:id="rId6" action="ppaction://hlinksldjump"/>
                <a:extLst>
                  <a:ext uri="{FF2B5EF4-FFF2-40B4-BE49-F238E27FC236}">
                    <a16:creationId xmlns:a16="http://schemas.microsoft.com/office/drawing/2014/main" id="{BDF92F4F-7525-E0B2-2118-670559653837}"/>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6" name="Google Shape;192;p3">
                <a:hlinkClick r:id="rId6" action="ppaction://hlinksldjump"/>
                <a:extLst>
                  <a:ext uri="{FF2B5EF4-FFF2-40B4-BE49-F238E27FC236}">
                    <a16:creationId xmlns:a16="http://schemas.microsoft.com/office/drawing/2014/main" id="{BAC8F339-CE94-9233-981B-5676290251A1}"/>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348711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C4F20-A502-2AD1-A4DE-7D493B78B07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AC9550-7F62-0FB7-84F2-2EE6BFF6E4DC}"/>
              </a:ext>
            </a:extLst>
          </p:cNvPr>
          <p:cNvSpPr>
            <a:spLocks noGrp="1"/>
          </p:cNvSpPr>
          <p:nvPr>
            <p:ph type="title"/>
          </p:nvPr>
        </p:nvSpPr>
        <p:spPr>
          <a:xfrm>
            <a:off x="397667" y="402336"/>
            <a:ext cx="11412000" cy="900000"/>
          </a:xfrm>
        </p:spPr>
        <p:txBody>
          <a:bodyPr/>
          <a:lstStyle/>
          <a:p>
            <a:r>
              <a:rPr lang="de-DE" noProof="0"/>
              <a:t>Zusammenfassung (1/2)</a:t>
            </a:r>
          </a:p>
        </p:txBody>
      </p:sp>
      <p:sp>
        <p:nvSpPr>
          <p:cNvPr id="26" name="Slide Number Placeholder 25">
            <a:extLst>
              <a:ext uri="{FF2B5EF4-FFF2-40B4-BE49-F238E27FC236}">
                <a16:creationId xmlns:a16="http://schemas.microsoft.com/office/drawing/2014/main" id="{6A9A6611-5DFB-19DE-F2E3-8C99958E5612}"/>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3</a:t>
            </a:fld>
            <a:endParaRPr lang="en-US"/>
          </a:p>
        </p:txBody>
      </p:sp>
      <p:sp>
        <p:nvSpPr>
          <p:cNvPr id="3" name="Rectangle 2">
            <a:hlinkClick r:id="rId2" action="ppaction://hlinksldjump"/>
            <a:extLst>
              <a:ext uri="{FF2B5EF4-FFF2-40B4-BE49-F238E27FC236}">
                <a16:creationId xmlns:a16="http://schemas.microsoft.com/office/drawing/2014/main" id="{B07E24F1-B7A1-C587-DCFA-1DA5E1BF40B2}"/>
              </a:ext>
            </a:extLst>
          </p:cNvPr>
          <p:cNvSpPr/>
          <p:nvPr/>
        </p:nvSpPr>
        <p:spPr>
          <a:xfrm>
            <a:off x="4236847" y="4518994"/>
            <a:ext cx="3726000" cy="1416367"/>
          </a:xfrm>
          <a:prstGeom prst="rect">
            <a:avLst/>
          </a:prstGeom>
          <a:solidFill>
            <a:srgbClr val="FFE8D4"/>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lstStyle/>
          <a:p>
            <a:pPr marL="0" lvl="1">
              <a:spcBef>
                <a:spcPts val="600"/>
              </a:spcBef>
              <a:defRPr/>
            </a:pPr>
            <a:r>
              <a:rPr lang="de-DE" sz="1200">
                <a:solidFill>
                  <a:schemeClr val="tx1"/>
                </a:solidFill>
                <a:latin typeface="+mj-lt"/>
              </a:rPr>
              <a:t>Besonders für Berufstätige gelten Familienunternehmen als attraktiv, während </a:t>
            </a:r>
            <a:br>
              <a:rPr lang="de-DE" sz="1200">
                <a:solidFill>
                  <a:schemeClr val="tx1"/>
                </a:solidFill>
                <a:latin typeface="+mj-lt"/>
              </a:rPr>
            </a:br>
            <a:r>
              <a:rPr lang="de-DE" sz="1200">
                <a:solidFill>
                  <a:schemeClr val="tx1"/>
                </a:solidFill>
                <a:latin typeface="+mj-lt"/>
              </a:rPr>
              <a:t>sich Auszubildende zusätzlich auch von </a:t>
            </a:r>
            <a:br>
              <a:rPr lang="de-DE" sz="1200">
                <a:solidFill>
                  <a:schemeClr val="tx1"/>
                </a:solidFill>
                <a:latin typeface="+mj-lt"/>
              </a:rPr>
            </a:br>
            <a:r>
              <a:rPr lang="de-DE" sz="1200">
                <a:solidFill>
                  <a:schemeClr val="tx1"/>
                </a:solidFill>
                <a:latin typeface="+mj-lt"/>
              </a:rPr>
              <a:t>Start-ups angezogen fühlen. </a:t>
            </a:r>
          </a:p>
        </p:txBody>
      </p:sp>
      <p:cxnSp>
        <p:nvCxnSpPr>
          <p:cNvPr id="4" name="Straight Arrow Connector 3" descr="Down arrow">
            <a:hlinkClick r:id="rId2" action="ppaction://hlinksldjump"/>
            <a:extLst>
              <a:ext uri="{FF2B5EF4-FFF2-40B4-BE49-F238E27FC236}">
                <a16:creationId xmlns:a16="http://schemas.microsoft.com/office/drawing/2014/main" id="{44068016-FFFD-D255-4A71-2927BCF788DB}"/>
              </a:ext>
            </a:extLst>
          </p:cNvPr>
          <p:cNvCxnSpPr>
            <a:cxnSpLocks/>
          </p:cNvCxnSpPr>
          <p:nvPr/>
        </p:nvCxnSpPr>
        <p:spPr>
          <a:xfrm rot="16200000" flipV="1">
            <a:off x="7700744" y="5559065"/>
            <a:ext cx="0" cy="324000"/>
          </a:xfrm>
          <a:prstGeom prst="straightConnector1">
            <a:avLst/>
          </a:prstGeom>
          <a:ln w="38100" cap="sq">
            <a:solidFill>
              <a:schemeClr val="tx2"/>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sp>
        <p:nvSpPr>
          <p:cNvPr id="6" name="Rectangle 5">
            <a:hlinkClick r:id="rId3" action="ppaction://hlinksldjump"/>
            <a:extLst>
              <a:ext uri="{FF2B5EF4-FFF2-40B4-BE49-F238E27FC236}">
                <a16:creationId xmlns:a16="http://schemas.microsoft.com/office/drawing/2014/main" id="{ECAEC674-028A-CF14-1B73-7F4810468AA1}"/>
              </a:ext>
            </a:extLst>
          </p:cNvPr>
          <p:cNvSpPr/>
          <p:nvPr/>
        </p:nvSpPr>
        <p:spPr>
          <a:xfrm>
            <a:off x="8076027" y="3487738"/>
            <a:ext cx="3726000" cy="2447623"/>
          </a:xfrm>
          <a:prstGeom prst="rect">
            <a:avLst/>
          </a:prstGeom>
          <a:solidFill>
            <a:srgbClr val="EEEFF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lstStyle/>
          <a:p>
            <a:pPr marL="0" marR="0" lvl="1" fontAlgn="auto">
              <a:spcBef>
                <a:spcPts val="600"/>
              </a:spcBef>
              <a:spcAft>
                <a:spcPts val="0"/>
              </a:spcAft>
              <a:buClrTx/>
              <a:buSzTx/>
              <a:tabLst/>
              <a:defRPr/>
            </a:pPr>
            <a:r>
              <a:rPr lang="de-DE" sz="1200">
                <a:solidFill>
                  <a:schemeClr val="tx1"/>
                </a:solidFill>
                <a:latin typeface="+mj-lt"/>
              </a:rPr>
              <a:t>Eine besondere Stärke der Familienunternehmen liegt im Bereich </a:t>
            </a:r>
            <a:r>
              <a:rPr lang="de-DE" sz="1200" b="1">
                <a:solidFill>
                  <a:schemeClr val="tx1"/>
                </a:solidFill>
                <a:latin typeface="+mj-lt"/>
              </a:rPr>
              <a:t>Nachhaltigkeit und Umweltorientierung</a:t>
            </a:r>
            <a:r>
              <a:rPr lang="de-DE" sz="1200">
                <a:solidFill>
                  <a:schemeClr val="tx1"/>
                </a:solidFill>
                <a:latin typeface="+mj-lt"/>
              </a:rPr>
              <a:t>. Ihr Engagement wird vor allem durch die </a:t>
            </a:r>
            <a:r>
              <a:rPr lang="de-DE" sz="1200" b="1">
                <a:solidFill>
                  <a:schemeClr val="tx1"/>
                </a:solidFill>
                <a:latin typeface="+mj-lt"/>
              </a:rPr>
              <a:t>Regionalität der Produkte</a:t>
            </a:r>
            <a:r>
              <a:rPr lang="de-DE" sz="1200">
                <a:solidFill>
                  <a:schemeClr val="tx1"/>
                </a:solidFill>
                <a:latin typeface="+mj-lt"/>
              </a:rPr>
              <a:t> und deren Erzeugung wahrgenommen. Aber auch in Bezug auf Ressourcenschonung, Langlebigkeit der Produkte und Produktionsbedingungen können sich Familienunternehmen gegenüber anderen Unternehmenstypen behaupten. </a:t>
            </a:r>
          </a:p>
        </p:txBody>
      </p:sp>
      <p:cxnSp>
        <p:nvCxnSpPr>
          <p:cNvPr id="7" name="Straight Arrow Connector 6" descr="Down arrow">
            <a:hlinkClick r:id="rId3" action="ppaction://hlinksldjump"/>
            <a:extLst>
              <a:ext uri="{FF2B5EF4-FFF2-40B4-BE49-F238E27FC236}">
                <a16:creationId xmlns:a16="http://schemas.microsoft.com/office/drawing/2014/main" id="{2E388C6E-8908-C6DF-918F-884253937594}"/>
              </a:ext>
            </a:extLst>
          </p:cNvPr>
          <p:cNvCxnSpPr>
            <a:cxnSpLocks/>
          </p:cNvCxnSpPr>
          <p:nvPr/>
        </p:nvCxnSpPr>
        <p:spPr>
          <a:xfrm rot="16200000" flipV="1">
            <a:off x="11543771" y="5559065"/>
            <a:ext cx="0" cy="324000"/>
          </a:xfrm>
          <a:prstGeom prst="straightConnector1">
            <a:avLst/>
          </a:prstGeom>
          <a:ln w="38100" cap="sq">
            <a:solidFill>
              <a:schemeClr val="tx2"/>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sp>
        <p:nvSpPr>
          <p:cNvPr id="8" name="Rectangle 7">
            <a:hlinkClick r:id="rId4" action="ppaction://hlinksldjump"/>
            <a:extLst>
              <a:ext uri="{FF2B5EF4-FFF2-40B4-BE49-F238E27FC236}">
                <a16:creationId xmlns:a16="http://schemas.microsoft.com/office/drawing/2014/main" id="{E9E3A7AD-7099-66BD-9D9F-6F3103890FA1}"/>
              </a:ext>
            </a:extLst>
          </p:cNvPr>
          <p:cNvSpPr/>
          <p:nvPr/>
        </p:nvSpPr>
        <p:spPr>
          <a:xfrm>
            <a:off x="8076027" y="1953897"/>
            <a:ext cx="3726000" cy="1416366"/>
          </a:xfrm>
          <a:prstGeom prst="rect">
            <a:avLst/>
          </a:prstGeom>
          <a:solidFill>
            <a:srgbClr val="FFAA7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lstStyle/>
          <a:p>
            <a:pPr marL="0" marR="0" lvl="1" indent="0" algn="l" defTabSz="914400" rtl="0" eaLnBrk="1" fontAlgn="auto" latinLnBrk="0" hangingPunct="1">
              <a:spcBef>
                <a:spcPts val="60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Georgia"/>
                <a:ea typeface="+mn-ea"/>
                <a:cs typeface="+mn-cs"/>
              </a:rPr>
              <a:t>Für rund ein Drittel der Deutschen wäre ein Familienunternehmen der Wunsch-Arbeitgeber, während sich nur 15 % für einen Konzern entscheiden würden.</a:t>
            </a:r>
          </a:p>
        </p:txBody>
      </p:sp>
      <p:sp>
        <p:nvSpPr>
          <p:cNvPr id="9" name="Rectangle 8">
            <a:hlinkClick r:id="rId5" action="ppaction://hlinksldjump"/>
            <a:extLst>
              <a:ext uri="{FF2B5EF4-FFF2-40B4-BE49-F238E27FC236}">
                <a16:creationId xmlns:a16="http://schemas.microsoft.com/office/drawing/2014/main" id="{DF4BB9DD-00C6-938E-A022-7D1F942DCF19}"/>
              </a:ext>
            </a:extLst>
          </p:cNvPr>
          <p:cNvSpPr/>
          <p:nvPr/>
        </p:nvSpPr>
        <p:spPr>
          <a:xfrm>
            <a:off x="397667" y="1953897"/>
            <a:ext cx="3726000" cy="1416366"/>
          </a:xfrm>
          <a:prstGeom prst="rect">
            <a:avLst/>
          </a:prstGeom>
          <a:solidFill>
            <a:srgbClr val="FFCDA8"/>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lstStyle/>
          <a:p>
            <a:pPr marL="0" lvl="1">
              <a:spcBef>
                <a:spcPts val="600"/>
              </a:spcBef>
              <a:defRPr/>
            </a:pPr>
            <a:r>
              <a:rPr lang="de-DE" sz="1200" b="1">
                <a:solidFill>
                  <a:schemeClr val="tx1"/>
                </a:solidFill>
                <a:latin typeface="+mj-lt"/>
              </a:rPr>
              <a:t>Familienunternehmen</a:t>
            </a:r>
            <a:r>
              <a:rPr lang="de-DE" sz="1200">
                <a:solidFill>
                  <a:schemeClr val="tx1"/>
                </a:solidFill>
                <a:latin typeface="+mj-lt"/>
              </a:rPr>
              <a:t> schneiden aus Sicht der deutschen Bevölkerung </a:t>
            </a:r>
            <a:r>
              <a:rPr lang="de-DE" sz="1200" b="1">
                <a:solidFill>
                  <a:schemeClr val="tx1"/>
                </a:solidFill>
                <a:latin typeface="+mj-lt"/>
              </a:rPr>
              <a:t>als Arbeitgeber </a:t>
            </a:r>
            <a:r>
              <a:rPr lang="de-DE" sz="1200">
                <a:solidFill>
                  <a:schemeClr val="tx1"/>
                </a:solidFill>
                <a:latin typeface="+mj-lt"/>
              </a:rPr>
              <a:t>insgesamt am besten ab.</a:t>
            </a:r>
            <a:endParaRPr lang="en-GB" sz="1200">
              <a:solidFill>
                <a:schemeClr val="tx1"/>
              </a:solidFill>
              <a:latin typeface="+mj-lt"/>
            </a:endParaRPr>
          </a:p>
        </p:txBody>
      </p:sp>
      <p:sp>
        <p:nvSpPr>
          <p:cNvPr id="11" name="Rectangle 10">
            <a:extLst>
              <a:ext uri="{FF2B5EF4-FFF2-40B4-BE49-F238E27FC236}">
                <a16:creationId xmlns:a16="http://schemas.microsoft.com/office/drawing/2014/main" id="{B11FFC89-4F56-EE89-FF95-9361E9298C54}"/>
              </a:ext>
            </a:extLst>
          </p:cNvPr>
          <p:cNvSpPr/>
          <p:nvPr/>
        </p:nvSpPr>
        <p:spPr>
          <a:xfrm>
            <a:off x="397667" y="3487738"/>
            <a:ext cx="3726000" cy="2447623"/>
          </a:xfrm>
          <a:prstGeom prst="rect">
            <a:avLst/>
          </a:prstGeom>
          <a:solidFill>
            <a:srgbClr val="DFE3E6"/>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72000" bIns="72000" rtlCol="0" anchor="t"/>
          <a:lstStyle/>
          <a:p>
            <a:pPr marL="0" marR="0" lvl="1" indent="0" algn="l" defTabSz="914400" rtl="0" eaLnBrk="1" fontAlgn="auto" latinLnBrk="0" hangingPunct="1">
              <a:spcBef>
                <a:spcPts val="60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Georgia"/>
                <a:ea typeface="+mn-ea"/>
                <a:cs typeface="+mn-cs"/>
              </a:rPr>
              <a:t>Die </a:t>
            </a:r>
            <a:r>
              <a:rPr kumimoji="0" lang="de-DE" sz="1200" b="1" i="0" u="none" strike="noStrike" kern="1200" cap="none" spc="0" normalizeH="0" baseline="0" noProof="0">
                <a:ln>
                  <a:noFill/>
                </a:ln>
                <a:solidFill>
                  <a:srgbClr val="000000"/>
                </a:solidFill>
                <a:effectLst/>
                <a:uLnTx/>
                <a:uFillTx/>
                <a:latin typeface="Georgia"/>
                <a:ea typeface="+mn-ea"/>
                <a:cs typeface="+mn-cs"/>
              </a:rPr>
              <a:t>regionale Verwurzelung</a:t>
            </a:r>
            <a:r>
              <a:rPr kumimoji="0" lang="de-DE" sz="1200" b="0" i="0" u="none" strike="noStrike" kern="1200" cap="none" spc="0" normalizeH="0" baseline="0" noProof="0">
                <a:ln>
                  <a:noFill/>
                </a:ln>
                <a:solidFill>
                  <a:srgbClr val="000000"/>
                </a:solidFill>
                <a:effectLst/>
                <a:uLnTx/>
                <a:uFillTx/>
                <a:latin typeface="Georgia"/>
                <a:ea typeface="+mn-ea"/>
                <a:cs typeface="+mn-cs"/>
              </a:rPr>
              <a:t> bleibt ein </a:t>
            </a:r>
            <a:br>
              <a:rPr kumimoji="0" lang="de-DE" sz="1200" b="0" i="0" u="none" strike="noStrike" kern="1200" cap="none" spc="0" normalizeH="0" baseline="0" noProof="0">
                <a:ln>
                  <a:noFill/>
                </a:ln>
                <a:solidFill>
                  <a:srgbClr val="000000"/>
                </a:solidFill>
                <a:effectLst/>
                <a:uLnTx/>
                <a:uFillTx/>
                <a:latin typeface="Georgia"/>
                <a:ea typeface="+mn-ea"/>
                <a:cs typeface="+mn-cs"/>
              </a:rPr>
            </a:br>
            <a:r>
              <a:rPr kumimoji="0" lang="de-DE" sz="1200" b="0" i="0" u="none" strike="noStrike" kern="1200" cap="none" spc="0" normalizeH="0" baseline="0" noProof="0">
                <a:ln>
                  <a:noFill/>
                </a:ln>
                <a:solidFill>
                  <a:srgbClr val="000000"/>
                </a:solidFill>
                <a:effectLst/>
                <a:uLnTx/>
                <a:uFillTx/>
                <a:latin typeface="Georgia"/>
                <a:ea typeface="+mn-ea"/>
                <a:cs typeface="+mn-cs"/>
              </a:rPr>
              <a:t>zentrales Differenzierungsmerkmal von Familien-unternehmen. Konzerne dominieren in Bezug </a:t>
            </a:r>
            <a:br>
              <a:rPr kumimoji="0" lang="de-DE" sz="1200" b="0" i="0" u="none" strike="noStrike" kern="1200" cap="none" spc="0" normalizeH="0" baseline="0" noProof="0">
                <a:ln>
                  <a:noFill/>
                </a:ln>
                <a:solidFill>
                  <a:srgbClr val="000000"/>
                </a:solidFill>
                <a:effectLst/>
                <a:uLnTx/>
                <a:uFillTx/>
                <a:latin typeface="Georgia"/>
                <a:ea typeface="+mn-ea"/>
                <a:cs typeface="+mn-cs"/>
              </a:rPr>
            </a:br>
            <a:r>
              <a:rPr kumimoji="0" lang="de-DE" sz="1200" b="0" i="0" u="none" strike="noStrike" kern="1200" cap="none" spc="0" normalizeH="0" baseline="0" noProof="0">
                <a:ln>
                  <a:noFill/>
                </a:ln>
                <a:solidFill>
                  <a:srgbClr val="000000"/>
                </a:solidFill>
                <a:effectLst/>
                <a:uLnTx/>
                <a:uFillTx/>
                <a:latin typeface="Georgia"/>
                <a:ea typeface="+mn-ea"/>
                <a:cs typeface="+mn-cs"/>
              </a:rPr>
              <a:t>auf Bekanntheit sowie internationale Karrierechancen und Einsatzmöglichkeiten. Öffentlichen Einrichtungen punkten insbesondere durch die Sicherheit von Arbeitsplätzen.</a:t>
            </a:r>
            <a:endParaRPr kumimoji="0" lang="en-GB" sz="1200" b="0" i="0" u="none" strike="noStrike" kern="1200" cap="none" spc="0" normalizeH="0" baseline="0" noProof="0">
              <a:ln>
                <a:noFill/>
              </a:ln>
              <a:solidFill>
                <a:srgbClr val="000000"/>
              </a:solidFill>
              <a:effectLst/>
              <a:uLnTx/>
              <a:uFillTx/>
              <a:latin typeface="Georgia"/>
              <a:ea typeface="+mn-ea"/>
              <a:cs typeface="+mn-cs"/>
            </a:endParaRPr>
          </a:p>
        </p:txBody>
      </p:sp>
      <p:sp>
        <p:nvSpPr>
          <p:cNvPr id="13" name="Rectangle 12">
            <a:hlinkClick r:id="rId6" action="ppaction://hlinksldjump"/>
            <a:extLst>
              <a:ext uri="{FF2B5EF4-FFF2-40B4-BE49-F238E27FC236}">
                <a16:creationId xmlns:a16="http://schemas.microsoft.com/office/drawing/2014/main" id="{E771CE17-26C8-7BB0-F71E-79FCDA36FCED}"/>
              </a:ext>
            </a:extLst>
          </p:cNvPr>
          <p:cNvSpPr/>
          <p:nvPr/>
        </p:nvSpPr>
        <p:spPr>
          <a:xfrm>
            <a:off x="4236847" y="1953897"/>
            <a:ext cx="3726000" cy="2454275"/>
          </a:xfrm>
          <a:prstGeom prst="rect">
            <a:avLst/>
          </a:prstGeom>
          <a:solidFill>
            <a:srgbClr val="B5BCC4"/>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lstStyle/>
          <a:p>
            <a:pPr marL="0" lvl="1" indent="0">
              <a:spcBef>
                <a:spcPts val="600"/>
              </a:spcBef>
              <a:buFontTx/>
              <a:buNone/>
              <a:defRPr/>
            </a:pPr>
            <a:r>
              <a:rPr lang="de-DE" sz="1200">
                <a:solidFill>
                  <a:schemeClr val="tx1"/>
                </a:solidFill>
                <a:latin typeface="+mj-lt"/>
              </a:rPr>
              <a:t>Wenn es um </a:t>
            </a:r>
            <a:r>
              <a:rPr lang="de-DE" sz="1200" b="1">
                <a:solidFill>
                  <a:schemeClr val="tx1"/>
                </a:solidFill>
                <a:latin typeface="+mj-lt"/>
              </a:rPr>
              <a:t>Produkt- und Serviceleistungen</a:t>
            </a:r>
            <a:r>
              <a:rPr lang="de-DE" sz="1200">
                <a:solidFill>
                  <a:schemeClr val="tx1"/>
                </a:solidFill>
                <a:latin typeface="+mj-lt"/>
              </a:rPr>
              <a:t> geht, schneiden Familienunternehmen ebenfalls </a:t>
            </a:r>
            <a:br>
              <a:rPr lang="de-DE" sz="1200">
                <a:solidFill>
                  <a:schemeClr val="tx1"/>
                </a:solidFill>
                <a:latin typeface="+mj-lt"/>
              </a:rPr>
            </a:br>
            <a:r>
              <a:rPr lang="de-DE" sz="1200">
                <a:solidFill>
                  <a:schemeClr val="tx1"/>
                </a:solidFill>
                <a:latin typeface="+mj-lt"/>
              </a:rPr>
              <a:t>am besten ab. Sie werden insbesondere für die </a:t>
            </a:r>
            <a:r>
              <a:rPr lang="de-DE" sz="1200" b="1">
                <a:solidFill>
                  <a:schemeClr val="tx1"/>
                </a:solidFill>
                <a:latin typeface="+mj-lt"/>
              </a:rPr>
              <a:t>Regionalität und Qualität</a:t>
            </a:r>
            <a:r>
              <a:rPr lang="de-DE" sz="1200">
                <a:solidFill>
                  <a:schemeClr val="tx1"/>
                </a:solidFill>
                <a:latin typeface="+mj-lt"/>
              </a:rPr>
              <a:t> ihrer Produkte </a:t>
            </a:r>
            <a:br>
              <a:rPr lang="de-DE" sz="1200">
                <a:solidFill>
                  <a:schemeClr val="tx1"/>
                </a:solidFill>
                <a:latin typeface="+mj-lt"/>
              </a:rPr>
            </a:br>
            <a:r>
              <a:rPr lang="de-DE" sz="1200">
                <a:solidFill>
                  <a:schemeClr val="tx1"/>
                </a:solidFill>
                <a:latin typeface="+mj-lt"/>
              </a:rPr>
              <a:t>sowie ihren persönlichen Service geschätzt. </a:t>
            </a:r>
            <a:br>
              <a:rPr lang="de-DE" sz="1200">
                <a:solidFill>
                  <a:schemeClr val="tx1"/>
                </a:solidFill>
                <a:latin typeface="+mj-lt"/>
              </a:rPr>
            </a:br>
            <a:r>
              <a:rPr lang="de-DE" sz="1200">
                <a:solidFill>
                  <a:schemeClr val="tx1"/>
                </a:solidFill>
                <a:latin typeface="+mj-lt"/>
              </a:rPr>
              <a:t>Start-ups profilieren sich durch ihre Kreativität und Innovationskraft, während Konzerne mit einer großen </a:t>
            </a:r>
            <a:r>
              <a:rPr lang="de-DE" sz="1200" b="1">
                <a:solidFill>
                  <a:schemeClr val="tx1"/>
                </a:solidFill>
                <a:latin typeface="+mj-lt"/>
              </a:rPr>
              <a:t>Produktvielfalt</a:t>
            </a:r>
            <a:r>
              <a:rPr lang="de-DE" sz="1200">
                <a:solidFill>
                  <a:schemeClr val="tx1"/>
                </a:solidFill>
                <a:latin typeface="+mj-lt"/>
              </a:rPr>
              <a:t> überzeugen.</a:t>
            </a:r>
          </a:p>
        </p:txBody>
      </p:sp>
      <p:cxnSp>
        <p:nvCxnSpPr>
          <p:cNvPr id="14" name="Straight Arrow Connector 13" descr="Down arrow">
            <a:hlinkClick r:id="rId6" action="ppaction://hlinksldjump"/>
            <a:extLst>
              <a:ext uri="{FF2B5EF4-FFF2-40B4-BE49-F238E27FC236}">
                <a16:creationId xmlns:a16="http://schemas.microsoft.com/office/drawing/2014/main" id="{26B3B52F-B8A4-BE12-75EE-4B433D5C5D55}"/>
              </a:ext>
            </a:extLst>
          </p:cNvPr>
          <p:cNvCxnSpPr>
            <a:cxnSpLocks/>
          </p:cNvCxnSpPr>
          <p:nvPr/>
        </p:nvCxnSpPr>
        <p:spPr>
          <a:xfrm rot="16200000" flipV="1">
            <a:off x="7700744" y="4028400"/>
            <a:ext cx="0" cy="324000"/>
          </a:xfrm>
          <a:prstGeom prst="straightConnector1">
            <a:avLst/>
          </a:prstGeom>
          <a:ln w="38100" cap="sq">
            <a:solidFill>
              <a:schemeClr val="tx2"/>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descr="Down arrow">
            <a:hlinkClick r:id="rId5" action="ppaction://hlinksldjump"/>
            <a:extLst>
              <a:ext uri="{FF2B5EF4-FFF2-40B4-BE49-F238E27FC236}">
                <a16:creationId xmlns:a16="http://schemas.microsoft.com/office/drawing/2014/main" id="{65480462-316A-D209-B05D-2B3D227B5BE0}"/>
              </a:ext>
            </a:extLst>
          </p:cNvPr>
          <p:cNvCxnSpPr>
            <a:cxnSpLocks/>
          </p:cNvCxnSpPr>
          <p:nvPr/>
        </p:nvCxnSpPr>
        <p:spPr>
          <a:xfrm rot="16200000" flipV="1">
            <a:off x="3869244" y="2987014"/>
            <a:ext cx="0" cy="324000"/>
          </a:xfrm>
          <a:prstGeom prst="straightConnector1">
            <a:avLst/>
          </a:prstGeom>
          <a:ln w="38100" cap="sq">
            <a:solidFill>
              <a:schemeClr val="tx2"/>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descr="Down arrow">
            <a:extLst>
              <a:ext uri="{FF2B5EF4-FFF2-40B4-BE49-F238E27FC236}">
                <a16:creationId xmlns:a16="http://schemas.microsoft.com/office/drawing/2014/main" id="{D94ACADA-DF53-8119-3EAE-FB51F3E95BDB}"/>
              </a:ext>
            </a:extLst>
          </p:cNvPr>
          <p:cNvCxnSpPr>
            <a:cxnSpLocks/>
          </p:cNvCxnSpPr>
          <p:nvPr/>
        </p:nvCxnSpPr>
        <p:spPr>
          <a:xfrm rot="16200000" flipV="1">
            <a:off x="3855915" y="5559065"/>
            <a:ext cx="0" cy="324000"/>
          </a:xfrm>
          <a:prstGeom prst="straightConnector1">
            <a:avLst/>
          </a:prstGeom>
          <a:ln w="38100" cap="sq">
            <a:solidFill>
              <a:schemeClr val="tx2"/>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descr="Down arrow">
            <a:hlinkClick r:id="rId5" action="ppaction://hlinksldjump"/>
            <a:extLst>
              <a:ext uri="{FF2B5EF4-FFF2-40B4-BE49-F238E27FC236}">
                <a16:creationId xmlns:a16="http://schemas.microsoft.com/office/drawing/2014/main" id="{A439AB69-A7CA-83DA-65A9-1CF995D22780}"/>
              </a:ext>
            </a:extLst>
          </p:cNvPr>
          <p:cNvCxnSpPr>
            <a:cxnSpLocks/>
          </p:cNvCxnSpPr>
          <p:nvPr/>
        </p:nvCxnSpPr>
        <p:spPr>
          <a:xfrm rot="16200000" flipV="1">
            <a:off x="11543771" y="2987014"/>
            <a:ext cx="0" cy="324000"/>
          </a:xfrm>
          <a:prstGeom prst="straightConnector1">
            <a:avLst/>
          </a:prstGeom>
          <a:ln w="38100" cap="sq">
            <a:solidFill>
              <a:schemeClr val="tx2"/>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sp>
        <p:nvSpPr>
          <p:cNvPr id="19" name="Footer Placeholder 18">
            <a:extLst>
              <a:ext uri="{FF2B5EF4-FFF2-40B4-BE49-F238E27FC236}">
                <a16:creationId xmlns:a16="http://schemas.microsoft.com/office/drawing/2014/main" id="{0A628A80-1BD2-146B-59EB-6B7A2477E2A0}"/>
              </a:ext>
            </a:extLst>
          </p:cNvPr>
          <p:cNvSpPr>
            <a:spLocks noGrp="1"/>
          </p:cNvSpPr>
          <p:nvPr>
            <p:ph type="ftr" sz="quarter" idx="3"/>
          </p:nvPr>
        </p:nvSpPr>
        <p:spPr/>
        <p:txBody>
          <a:bodyPr/>
          <a:lstStyle/>
          <a:p>
            <a:r>
              <a:rPr lang="en-US"/>
              <a:t>Juni 2025</a:t>
            </a:r>
          </a:p>
        </p:txBody>
      </p:sp>
      <p:grpSp>
        <p:nvGrpSpPr>
          <p:cNvPr id="20" name="Group 19">
            <a:extLst>
              <a:ext uri="{FF2B5EF4-FFF2-40B4-BE49-F238E27FC236}">
                <a16:creationId xmlns:a16="http://schemas.microsoft.com/office/drawing/2014/main" id="{AC2CF165-1B09-6016-3D98-566D1880E4D8}"/>
              </a:ext>
            </a:extLst>
          </p:cNvPr>
          <p:cNvGrpSpPr>
            <a:grpSpLocks noChangeAspect="1"/>
          </p:cNvGrpSpPr>
          <p:nvPr/>
        </p:nvGrpSpPr>
        <p:grpSpPr>
          <a:xfrm>
            <a:off x="11478027" y="0"/>
            <a:ext cx="324000" cy="324000"/>
            <a:chOff x="10872022" y="0"/>
            <a:chExt cx="403200" cy="403200"/>
          </a:xfrm>
        </p:grpSpPr>
        <p:sp>
          <p:nvSpPr>
            <p:cNvPr id="22" name="Rectangle 21">
              <a:hlinkClick r:id="" action="ppaction://hlinkshowjump?jump=nextslide"/>
              <a:extLst>
                <a:ext uri="{FF2B5EF4-FFF2-40B4-BE49-F238E27FC236}">
                  <a16:creationId xmlns:a16="http://schemas.microsoft.com/office/drawing/2014/main" id="{C67706EC-E4B8-51EE-7CC1-4FD3F96040A8}"/>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descr="Down arrow">
              <a:hlinkClick r:id="" action="ppaction://hlinkshowjump?jump=nextslide"/>
              <a:extLst>
                <a:ext uri="{FF2B5EF4-FFF2-40B4-BE49-F238E27FC236}">
                  <a16:creationId xmlns:a16="http://schemas.microsoft.com/office/drawing/2014/main" id="{DE42869D-256F-771D-AC10-DE3560A2DB70}"/>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93134FE5-4589-6FF8-BCE6-BA06D85E6FA4}"/>
              </a:ext>
            </a:extLst>
          </p:cNvPr>
          <p:cNvGrpSpPr>
            <a:grpSpLocks noChangeAspect="1"/>
          </p:cNvGrpSpPr>
          <p:nvPr/>
        </p:nvGrpSpPr>
        <p:grpSpPr>
          <a:xfrm>
            <a:off x="11084594" y="0"/>
            <a:ext cx="324000" cy="324000"/>
            <a:chOff x="10354522" y="0"/>
            <a:chExt cx="403200" cy="403200"/>
          </a:xfrm>
        </p:grpSpPr>
        <p:sp>
          <p:nvSpPr>
            <p:cNvPr id="28" name="Rectangle 27">
              <a:hlinkClick r:id="" action="ppaction://hlinkshowjump?jump=previousslide"/>
              <a:extLst>
                <a:ext uri="{FF2B5EF4-FFF2-40B4-BE49-F238E27FC236}">
                  <a16:creationId xmlns:a16="http://schemas.microsoft.com/office/drawing/2014/main" id="{6F3826EC-BF2D-0DD6-8989-24ECB6D13951}"/>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29" name="Straight Arrow Connector 28" descr="Down arrow">
              <a:hlinkClick r:id="" action="ppaction://hlinkshowjump?jump=previousslide"/>
              <a:extLst>
                <a:ext uri="{FF2B5EF4-FFF2-40B4-BE49-F238E27FC236}">
                  <a16:creationId xmlns:a16="http://schemas.microsoft.com/office/drawing/2014/main" id="{F81CD2CC-ABA7-732D-EF6B-3A0DD3BF85E0}"/>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A54CE9F7-FAEA-F327-44B7-1EC2BAA0622D}"/>
              </a:ext>
            </a:extLst>
          </p:cNvPr>
          <p:cNvGrpSpPr/>
          <p:nvPr/>
        </p:nvGrpSpPr>
        <p:grpSpPr>
          <a:xfrm>
            <a:off x="10520652" y="0"/>
            <a:ext cx="324000" cy="323385"/>
            <a:chOff x="10520652" y="0"/>
            <a:chExt cx="324000" cy="323385"/>
          </a:xfrm>
        </p:grpSpPr>
        <p:sp>
          <p:nvSpPr>
            <p:cNvPr id="12" name="Google Shape;487;p76">
              <a:hlinkClick r:id="rId7" action="ppaction://hlinksldjump"/>
              <a:extLst>
                <a:ext uri="{FF2B5EF4-FFF2-40B4-BE49-F238E27FC236}">
                  <a16:creationId xmlns:a16="http://schemas.microsoft.com/office/drawing/2014/main" id="{C4DB0E48-58BE-19D3-E994-E03990B3A6F0}"/>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 name="Group 14">
              <a:extLst>
                <a:ext uri="{FF2B5EF4-FFF2-40B4-BE49-F238E27FC236}">
                  <a16:creationId xmlns:a16="http://schemas.microsoft.com/office/drawing/2014/main" id="{A7EB7886-D4DE-F459-AAEB-6CBF5A0515E6}"/>
                </a:ext>
              </a:extLst>
            </p:cNvPr>
            <p:cNvGrpSpPr/>
            <p:nvPr/>
          </p:nvGrpSpPr>
          <p:grpSpPr>
            <a:xfrm>
              <a:off x="10578492" y="81049"/>
              <a:ext cx="208319" cy="161287"/>
              <a:chOff x="10578492" y="81049"/>
              <a:chExt cx="208319" cy="161287"/>
            </a:xfrm>
          </p:grpSpPr>
          <p:sp>
            <p:nvSpPr>
              <p:cNvPr id="21" name="Google Shape;190;p3">
                <a:hlinkClick r:id="rId7" action="ppaction://hlinksldjump"/>
                <a:extLst>
                  <a:ext uri="{FF2B5EF4-FFF2-40B4-BE49-F238E27FC236}">
                    <a16:creationId xmlns:a16="http://schemas.microsoft.com/office/drawing/2014/main" id="{DC087F63-055E-7550-9874-9D00E2A8210E}"/>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3" name="Google Shape;191;p3">
                <a:hlinkClick r:id="rId7" action="ppaction://hlinksldjump"/>
                <a:extLst>
                  <a:ext uri="{FF2B5EF4-FFF2-40B4-BE49-F238E27FC236}">
                    <a16:creationId xmlns:a16="http://schemas.microsoft.com/office/drawing/2014/main" id="{418F4B11-6580-215F-A5E1-490DFE58E46C}"/>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4" name="Google Shape;192;p3">
                <a:hlinkClick r:id="rId7" action="ppaction://hlinksldjump"/>
                <a:extLst>
                  <a:ext uri="{FF2B5EF4-FFF2-40B4-BE49-F238E27FC236}">
                    <a16:creationId xmlns:a16="http://schemas.microsoft.com/office/drawing/2014/main" id="{C92A68BD-A54E-CB4D-8825-54321A17853E}"/>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718737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37666-260F-2004-9230-7D68023E2AD3}"/>
            </a:ext>
          </a:extLst>
        </p:cNvPr>
        <p:cNvGrpSpPr/>
        <p:nvPr/>
      </p:nvGrpSpPr>
      <p:grpSpPr>
        <a:xfrm>
          <a:off x="0" y="0"/>
          <a:ext cx="0" cy="0"/>
          <a:chOff x="0" y="0"/>
          <a:chExt cx="0" cy="0"/>
        </a:xfrm>
      </p:grpSpPr>
      <p:sp>
        <p:nvSpPr>
          <p:cNvPr id="27" name="Content Placeholder 16">
            <a:extLst>
              <a:ext uri="{FF2B5EF4-FFF2-40B4-BE49-F238E27FC236}">
                <a16:creationId xmlns:a16="http://schemas.microsoft.com/office/drawing/2014/main" id="{B3E696DD-9403-EA7A-4273-7EAD2FFA1E40}"/>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graphicFrame>
        <p:nvGraphicFramePr>
          <p:cNvPr id="3" name="TABLE_01">
            <a:extLst>
              <a:ext uri="{FF2B5EF4-FFF2-40B4-BE49-F238E27FC236}">
                <a16:creationId xmlns:a16="http://schemas.microsoft.com/office/drawing/2014/main" id="{0521A5A8-B06C-8B39-13E1-4FF099564D72}"/>
              </a:ext>
            </a:extLst>
          </p:cNvPr>
          <p:cNvGraphicFramePr>
            <a:graphicFrameLocks noGrp="1"/>
          </p:cNvGraphicFramePr>
          <p:nvPr>
            <p:extLst>
              <p:ext uri="{D42A27DB-BD31-4B8C-83A1-F6EECF244321}">
                <p14:modId xmlns:p14="http://schemas.microsoft.com/office/powerpoint/2010/main" val="1859506266"/>
              </p:ext>
            </p:extLst>
          </p:nvPr>
        </p:nvGraphicFramePr>
        <p:xfrm>
          <a:off x="4393822" y="793626"/>
          <a:ext cx="7416000" cy="4881416"/>
        </p:xfrm>
        <a:graphic>
          <a:graphicData uri="http://schemas.openxmlformats.org/drawingml/2006/table">
            <a:tbl>
              <a:tblPr>
                <a:tableStyleId>{2D5ABB26-0587-4C30-8999-92F81FD0307C}</a:tableStyleId>
              </a:tblPr>
              <a:tblGrid>
                <a:gridCol w="3096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4293984153"/>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720402520"/>
                    </a:ext>
                  </a:extLst>
                </a:gridCol>
                <a:gridCol w="720000">
                  <a:extLst>
                    <a:ext uri="{9D8B030D-6E8A-4147-A177-3AD203B41FA5}">
                      <a16:colId xmlns:a16="http://schemas.microsoft.com/office/drawing/2014/main" val="659266268"/>
                    </a:ext>
                  </a:extLst>
                </a:gridCol>
              </a:tblGrid>
              <a:tr h="171217">
                <a:tc>
                  <a:txBody>
                    <a:bodyPr/>
                    <a:lstStyle/>
                    <a:p>
                      <a:pPr algn="l" fontAlgn="b"/>
                      <a:endParaRPr lang="de-DE" sz="900" b="1" i="0" u="none" strike="noStrike">
                        <a:solidFill>
                          <a:srgbClr val="000000"/>
                        </a:solidFill>
                        <a:effectLst/>
                        <a:latin typeface="+mn-lt"/>
                      </a:endParaRPr>
                    </a:p>
                  </a:txBody>
                  <a:tcPr marL="9525" marR="9525" marT="9525" marB="0" anchor="b">
                    <a:lnL>
                      <a:noFill/>
                    </a:lnL>
                    <a:lnR w="12700" cap="flat" cmpd="sng" algn="ctr">
                      <a:solidFill>
                        <a:schemeClr val="accent4"/>
                      </a:solidFill>
                      <a:prstDash val="solid"/>
                      <a:round/>
                      <a:headEnd type="none" w="med" len="med"/>
                      <a:tailEnd type="none" w="med" len="med"/>
                    </a:lnR>
                    <a:lnT>
                      <a:noFill/>
                    </a:lnT>
                    <a:lnB>
                      <a:noFill/>
                    </a:lnB>
                    <a:lnTlToBr w="12700" cmpd="sng">
                      <a:noFill/>
                      <a:prstDash val="solid"/>
                    </a:lnTlToBr>
                    <a:lnBlToTr w="12700" cmpd="sng">
                      <a:noFill/>
                      <a:prstDash val="solid"/>
                    </a:lnBlToTr>
                  </a:tcPr>
                </a:tc>
                <a:tc rowSpan="2">
                  <a:txBody>
                    <a:bodyPr/>
                    <a:lstStyle/>
                    <a:p>
                      <a:pPr algn="ctr"/>
                      <a:r>
                        <a:rPr lang="de-DE" sz="1000" b="1" dirty="0">
                          <a:solidFill>
                            <a:schemeClr val="tx1"/>
                          </a:solidFill>
                          <a:latin typeface="+mn-lt"/>
                        </a:rPr>
                        <a:t>Total</a:t>
                      </a:r>
                    </a:p>
                  </a:txBody>
                  <a:tcPr marL="36000" marR="36000" marT="6874"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a:noFill/>
                    </a:lnT>
                    <a:lnB>
                      <a:noFill/>
                    </a:lnB>
                    <a:lnTlToBr w="12700" cmpd="sng">
                      <a:noFill/>
                      <a:prstDash val="solid"/>
                    </a:lnTlToBr>
                    <a:lnBlToTr w="12700" cmpd="sng">
                      <a:noFill/>
                      <a:prstDash val="solid"/>
                    </a:lnBlToTr>
                  </a:tcPr>
                </a:tc>
                <a:tc gridSpan="5">
                  <a:txBody>
                    <a:bodyPr/>
                    <a:lstStyle/>
                    <a:p>
                      <a:pPr algn="ctr" fontAlgn="b"/>
                      <a:r>
                        <a:rPr lang="de-DE" sz="1000" b="1" u="none" strike="noStrike" dirty="0">
                          <a:effectLst/>
                          <a:latin typeface="+mn-lt"/>
                        </a:rPr>
                        <a:t>Alter (Jahre)</a:t>
                      </a:r>
                      <a:endParaRPr lang="de-DE" sz="1000" b="1" i="0" u="none" strike="noStrike" dirty="0">
                        <a:solidFill>
                          <a:schemeClr val="tx1"/>
                        </a:solidFill>
                        <a:effectLst/>
                        <a:latin typeface="+mn-lt"/>
                        <a:cs typeface="Arial" panose="020B0604020202020204" pitchFamily="34" charset="0"/>
                      </a:endParaRPr>
                    </a:p>
                  </a:txBody>
                  <a:tcPr marL="36000" marR="36000" marT="6874" marB="0" anchor="b">
                    <a:lnL w="12700" cap="flat" cmpd="sng" algn="ctr">
                      <a:solidFill>
                        <a:schemeClr val="accent4"/>
                      </a:solidFill>
                      <a:prstDash val="solid"/>
                      <a:round/>
                      <a:headEnd type="none" w="med" len="med"/>
                      <a:tailEnd type="none" w="med" len="med"/>
                    </a:lnL>
                    <a:lnR w="762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de-DE" sz="1000" b="0" i="0" u="none" strike="noStrike">
                        <a:solidFill>
                          <a:srgbClr val="FFFFFF"/>
                        </a:solidFill>
                        <a:effectLst/>
                        <a:latin typeface="Georgia"/>
                      </a:endParaRPr>
                    </a:p>
                  </a:txBody>
                  <a:tcPr marL="6874" marR="6874" marT="6874" marB="0" anchor="ctr">
                    <a:lnL>
                      <a:noFill/>
                    </a:lnL>
                  </a:tcPr>
                </a:tc>
                <a:tc hMerge="1">
                  <a:txBody>
                    <a:bodyPr/>
                    <a:lstStyle/>
                    <a:p>
                      <a:pPr algn="ctr" fontAlgn="ctr"/>
                      <a:endParaRPr lang="de-DE" sz="1000" b="0" i="0" u="none" strike="noStrike">
                        <a:solidFill>
                          <a:srgbClr val="FFFFFF"/>
                        </a:solidFill>
                        <a:effectLst/>
                        <a:latin typeface="Georgia"/>
                      </a:endParaRPr>
                    </a:p>
                  </a:txBody>
                  <a:tcPr marL="6874" marR="6874" marT="6874"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de-DE" sz="900" b="1" i="0" u="none" strike="noStrike">
                        <a:solidFill>
                          <a:schemeClr val="tx1"/>
                        </a:solidFill>
                        <a:effectLst/>
                        <a:latin typeface="+mn-lt"/>
                        <a:cs typeface="Arial" panose="020B0604020202020204" pitchFamily="34" charset="0"/>
                      </a:endParaRPr>
                    </a:p>
                  </a:txBody>
                  <a:tcPr marL="36000" marR="36000" marT="6874" marB="0" anchor="b">
                    <a:lnL>
                      <a:noFill/>
                    </a:lnL>
                    <a:lnR w="76200" cap="flat" cmpd="sng" algn="ctr">
                      <a:noFill/>
                      <a:prstDash val="solid"/>
                      <a:round/>
                      <a:headEnd type="none" w="med" len="med"/>
                      <a:tailEnd type="none" w="med" len="med"/>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de-DE" sz="900" b="1" i="0" u="none" strike="noStrike">
                        <a:solidFill>
                          <a:schemeClr val="tx1"/>
                        </a:solidFill>
                        <a:effectLst/>
                        <a:latin typeface="+mn-lt"/>
                        <a:cs typeface="Arial" panose="020B0604020202020204" pitchFamily="34" charset="0"/>
                      </a:endParaRPr>
                    </a:p>
                  </a:txBody>
                  <a:tcPr marL="36000" marR="36000" marT="6874" marB="0" anchor="b">
                    <a:lnL>
                      <a:noFill/>
                    </a:lnL>
                    <a:lnR w="76200" cap="flat" cmpd="sng" algn="ctr">
                      <a:noFill/>
                      <a:prstDash val="solid"/>
                      <a:round/>
                      <a:headEnd type="none" w="med" len="med"/>
                      <a:tailEnd type="none" w="med" len="med"/>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8192">
                <a:tc>
                  <a:txBody>
                    <a:bodyPr/>
                    <a:lstStyle/>
                    <a:p>
                      <a:pPr algn="l" fontAlgn="b"/>
                      <a:endParaRPr lang="de-DE" sz="900" b="1" i="0" u="none" strike="noStrike">
                        <a:solidFill>
                          <a:srgbClr val="000000"/>
                        </a:solidFill>
                        <a:effectLst/>
                        <a:latin typeface="+mn-lt"/>
                      </a:endParaRPr>
                    </a:p>
                  </a:txBody>
                  <a:tcPr marL="9525" marR="9525" marT="9525" marB="0" anchor="b">
                    <a:lnL w="1905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de-DE" sz="1000" b="0" i="0" u="none" strike="noStrike">
                        <a:solidFill>
                          <a:srgbClr val="FFFFFF"/>
                        </a:solidFill>
                        <a:effectLst/>
                        <a:latin typeface="Georgia"/>
                      </a:endParaRPr>
                    </a:p>
                  </a:txBody>
                  <a:tcPr marL="6874" marR="6874" marT="0"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fontAlgn="b"/>
                      <a:r>
                        <a:rPr lang="de-DE" sz="1000" b="0" i="0" u="none" strike="noStrike" dirty="0">
                          <a:solidFill>
                            <a:srgbClr val="000000"/>
                          </a:solidFill>
                          <a:effectLst/>
                          <a:latin typeface="+mn-lt"/>
                        </a:rPr>
                        <a:t>18 – 29</a:t>
                      </a:r>
                    </a:p>
                  </a:txBody>
                  <a:tcPr marL="9525" marR="9525" marT="9525" marB="0" anchor="ctr">
                    <a:lnL w="12700" cap="flat" cmpd="sng" algn="ctr">
                      <a:solidFill>
                        <a:schemeClr val="accent4"/>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de-DE" sz="1000" b="0" i="0" u="none" strike="noStrike">
                          <a:solidFill>
                            <a:srgbClr val="000000"/>
                          </a:solidFill>
                          <a:effectLst/>
                          <a:latin typeface="+mn-lt"/>
                        </a:rPr>
                        <a:t>30 – 39</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de-DE" sz="1000" b="0" i="0" u="none" strike="noStrike">
                          <a:solidFill>
                            <a:schemeClr val="tx1"/>
                          </a:solidFill>
                          <a:effectLst/>
                          <a:latin typeface="+mn-lt"/>
                        </a:rPr>
                        <a:t>40 – 49</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de-DE" sz="1000" b="0" i="0" u="none" strike="noStrike">
                          <a:solidFill>
                            <a:srgbClr val="000000"/>
                          </a:solidFill>
                          <a:effectLst/>
                          <a:latin typeface="+mn-lt"/>
                        </a:rPr>
                        <a:t>50 – 59</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de-DE" sz="1000" b="0" i="0" u="none" strike="noStrike">
                          <a:solidFill>
                            <a:srgbClr val="000000"/>
                          </a:solidFill>
                          <a:effectLst/>
                          <a:latin typeface="+mn-lt"/>
                        </a:rPr>
                        <a:t>60+</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6007">
                <a:tc>
                  <a:txBody>
                    <a:bodyPr/>
                    <a:lstStyle/>
                    <a:p>
                      <a:pPr algn="r" fontAlgn="ctr"/>
                      <a:r>
                        <a:rPr lang="de-DE" sz="800" u="none" strike="noStrike" dirty="0">
                          <a:solidFill>
                            <a:schemeClr val="tx1"/>
                          </a:solidFill>
                          <a:effectLst/>
                          <a:latin typeface="+mn-lt"/>
                        </a:rPr>
                        <a:t>Basis</a:t>
                      </a:r>
                      <a:endParaRPr lang="de-DE" sz="800" b="0" i="0" u="none" strike="noStrike" dirty="0">
                        <a:solidFill>
                          <a:schemeClr val="tx1"/>
                        </a:solidFill>
                        <a:effectLst/>
                        <a:latin typeface="+mn-lt"/>
                      </a:endParaRP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FE3E6"/>
                    </a:solidFill>
                  </a:tcPr>
                </a:tc>
                <a:tc>
                  <a:txBody>
                    <a:bodyPr/>
                    <a:lstStyle/>
                    <a:p>
                      <a:pPr algn="ctr" fontAlgn="ctr"/>
                      <a:r>
                        <a:rPr lang="de-DE" sz="800" b="0" i="0" u="none" strike="noStrike">
                          <a:solidFill>
                            <a:schemeClr val="tx1"/>
                          </a:solidFill>
                          <a:effectLst/>
                          <a:latin typeface="+mn-lt"/>
                        </a:rPr>
                        <a:t>2.000</a:t>
                      </a:r>
                    </a:p>
                  </a:txBody>
                  <a:tcPr marL="3600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FE3E6"/>
                    </a:solidFill>
                  </a:tcPr>
                </a:tc>
                <a:tc>
                  <a:txBody>
                    <a:bodyPr/>
                    <a:lstStyle/>
                    <a:p>
                      <a:pPr algn="ctr" fontAlgn="t"/>
                      <a:r>
                        <a:rPr lang="de-DE" sz="800" b="0" i="0" u="none" strike="noStrike" kern="1200" dirty="0">
                          <a:solidFill>
                            <a:schemeClr val="tx1"/>
                          </a:solidFill>
                          <a:effectLst/>
                          <a:latin typeface="+mn-lt"/>
                          <a:ea typeface="+mn-ea"/>
                          <a:cs typeface="+mn-cs"/>
                        </a:rPr>
                        <a:t>314</a:t>
                      </a:r>
                    </a:p>
                  </a:txBody>
                  <a:tcPr marL="6350" marR="6350" marT="6350" marB="0" anchor="ctr">
                    <a:lnL w="12700" cap="flat" cmpd="sng" algn="ctr">
                      <a:solidFill>
                        <a:schemeClr val="accent4"/>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FE3E6"/>
                    </a:solidFill>
                  </a:tcPr>
                </a:tc>
                <a:tc>
                  <a:txBody>
                    <a:bodyPr/>
                    <a:lstStyle/>
                    <a:p>
                      <a:pPr algn="ctr" fontAlgn="t"/>
                      <a:r>
                        <a:rPr lang="de-DE" sz="800" b="0" i="0" u="none" strike="noStrike" kern="1200">
                          <a:solidFill>
                            <a:schemeClr val="tx1"/>
                          </a:solidFill>
                          <a:effectLst/>
                          <a:latin typeface="+mn-lt"/>
                          <a:ea typeface="+mn-ea"/>
                          <a:cs typeface="+mn-cs"/>
                        </a:rPr>
                        <a:t>316</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DFE3E6"/>
                    </a:solidFill>
                  </a:tcPr>
                </a:tc>
                <a:tc>
                  <a:txBody>
                    <a:bodyPr/>
                    <a:lstStyle/>
                    <a:p>
                      <a:pPr algn="ctr" fontAlgn="t"/>
                      <a:r>
                        <a:rPr lang="de-DE" sz="800" b="0" i="0" u="none" strike="noStrike" kern="1200">
                          <a:solidFill>
                            <a:schemeClr val="tx1"/>
                          </a:solidFill>
                          <a:effectLst/>
                          <a:latin typeface="+mn-lt"/>
                          <a:ea typeface="+mn-ea"/>
                          <a:cs typeface="+mn-cs"/>
                        </a:rPr>
                        <a:t>296</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DFE3E6"/>
                    </a:solidFill>
                  </a:tcPr>
                </a:tc>
                <a:tc>
                  <a:txBody>
                    <a:bodyPr/>
                    <a:lstStyle/>
                    <a:p>
                      <a:pPr algn="ctr" fontAlgn="t"/>
                      <a:r>
                        <a:rPr lang="de-DE" sz="800" b="0" i="0" u="none" strike="noStrike" kern="1200">
                          <a:solidFill>
                            <a:schemeClr val="tx1"/>
                          </a:solidFill>
                          <a:effectLst/>
                          <a:latin typeface="+mn-lt"/>
                          <a:ea typeface="+mn-ea"/>
                          <a:cs typeface="+mn-cs"/>
                        </a:rPr>
                        <a:t>352</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DFE3E6"/>
                    </a:solidFill>
                  </a:tcPr>
                </a:tc>
                <a:tc>
                  <a:txBody>
                    <a:bodyPr/>
                    <a:lstStyle/>
                    <a:p>
                      <a:pPr algn="ctr" fontAlgn="t"/>
                      <a:r>
                        <a:rPr lang="de-DE" sz="800" b="0" i="0" u="none" strike="noStrike" kern="1200">
                          <a:solidFill>
                            <a:schemeClr val="tx1"/>
                          </a:solidFill>
                          <a:effectLst/>
                          <a:latin typeface="+mn-lt"/>
                          <a:ea typeface="+mn-ea"/>
                          <a:cs typeface="+mn-cs"/>
                        </a:rPr>
                        <a:t>722</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10002"/>
                  </a:ext>
                </a:extLst>
              </a:tr>
              <a:tr h="417600">
                <a:tc>
                  <a:txBody>
                    <a:bodyPr/>
                    <a:lstStyle/>
                    <a:p>
                      <a:pPr algn="r" fontAlgn="t"/>
                      <a:r>
                        <a:rPr lang="de-DE" sz="1000" b="0" i="0" u="none" strike="noStrike" dirty="0">
                          <a:solidFill>
                            <a:srgbClr val="000000"/>
                          </a:solidFill>
                          <a:effectLst/>
                          <a:latin typeface="+mn-lt"/>
                        </a:rPr>
                        <a:t>hohe bürokratische Auflagen (z. B. EU-Regelungen, Dokumentationspflichten)</a:t>
                      </a:r>
                    </a:p>
                  </a:txBody>
                  <a:tcPr marL="36000" marR="72000" marT="0" marB="0" anchor="ctr">
                    <a:lnL>
                      <a:noFill/>
                    </a:lnL>
                    <a:lnR w="12700" cap="flat" cmpd="sng" algn="ctr">
                      <a:solidFill>
                        <a:schemeClr val="accent4"/>
                      </a:solidFill>
                      <a:prstDash val="solid"/>
                      <a:round/>
                      <a:headEnd type="none" w="med" len="med"/>
                      <a:tailEnd type="none" w="med" len="med"/>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1" i="0" u="none" strike="noStrike" dirty="0">
                          <a:solidFill>
                            <a:srgbClr val="000000"/>
                          </a:solidFill>
                          <a:effectLst/>
                          <a:latin typeface="+mn-lt"/>
                        </a:rPr>
                        <a:t>56 %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dirty="0">
                          <a:solidFill>
                            <a:srgbClr val="000000"/>
                          </a:solidFill>
                          <a:effectLst/>
                          <a:latin typeface="+mn-lt"/>
                        </a:rPr>
                        <a:t>36 %</a:t>
                      </a:r>
                    </a:p>
                  </a:txBody>
                  <a:tcPr marL="0" marR="144000" marT="0" marB="0" anchor="ctr">
                    <a:lnL w="12700" cap="flat" cmpd="sng" algn="ctr">
                      <a:solidFill>
                        <a:schemeClr val="accent4"/>
                      </a:solidFill>
                      <a:prstDash val="solid"/>
                      <a:round/>
                      <a:headEnd type="none" w="med" len="med"/>
                      <a:tailEnd type="none" w="med" len="med"/>
                    </a:lnL>
                    <a:lnR>
                      <a:noFill/>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39 %</a:t>
                      </a:r>
                    </a:p>
                  </a:txBody>
                  <a:tcPr marL="0" marR="144000" marT="0" marB="0" anchor="ctr">
                    <a:lnL>
                      <a:noFill/>
                    </a:lnL>
                    <a:lnR>
                      <a:noFill/>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49 %</a:t>
                      </a:r>
                    </a:p>
                  </a:txBody>
                  <a:tcPr marL="0" marR="144000" marT="0" marB="0" anchor="ctr">
                    <a:lnL>
                      <a:noFill/>
                    </a:lnL>
                    <a:lnR>
                      <a:noFill/>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58 %</a:t>
                      </a:r>
                    </a:p>
                  </a:txBody>
                  <a:tcPr marL="0" marR="144000" marT="0" marB="0" anchor="ctr">
                    <a:lnL>
                      <a:noFill/>
                    </a:lnL>
                    <a:lnR>
                      <a:noFill/>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74 %</a:t>
                      </a:r>
                    </a:p>
                  </a:txBody>
                  <a:tcPr marL="0" marR="144000" marT="0" marB="0" anchor="ctr">
                    <a:lnL>
                      <a:noFill/>
                    </a:lnL>
                    <a:lnR>
                      <a:noFill/>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7600">
                <a:tc>
                  <a:txBody>
                    <a:bodyPr/>
                    <a:lstStyle/>
                    <a:p>
                      <a:pPr algn="r" fontAlgn="t"/>
                      <a:r>
                        <a:rPr lang="de-DE" sz="1000" b="0" i="0" u="none" strike="noStrike" dirty="0">
                          <a:solidFill>
                            <a:srgbClr val="000000"/>
                          </a:solidFill>
                          <a:effectLst/>
                          <a:latin typeface="+mn-lt"/>
                        </a:rPr>
                        <a:t>hohe Steuerlast und Abgabenbelastung</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1" i="0" u="none" strike="noStrike">
                          <a:solidFill>
                            <a:srgbClr val="000000"/>
                          </a:solidFill>
                          <a:effectLst/>
                          <a:latin typeface="+mn-lt"/>
                        </a:rPr>
                        <a:t>50 %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33 %</a:t>
                      </a:r>
                    </a:p>
                  </a:txBody>
                  <a:tcPr marL="0" marR="144000" marT="0"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37 %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46 %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56 %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62 %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4158629"/>
                  </a:ext>
                </a:extLst>
              </a:tr>
              <a:tr h="417600">
                <a:tc>
                  <a:txBody>
                    <a:bodyPr/>
                    <a:lstStyle/>
                    <a:p>
                      <a:pPr algn="r" fontAlgn="t"/>
                      <a:r>
                        <a:rPr lang="de-DE" sz="1000" b="0" i="0" u="none" strike="noStrike" dirty="0">
                          <a:solidFill>
                            <a:srgbClr val="000000"/>
                          </a:solidFill>
                          <a:effectLst/>
                          <a:latin typeface="+mn-lt"/>
                        </a:rPr>
                        <a:t>lange Genehmigungsprozesse (z. B. bei Bauanträgen, Investitionsvorhaben)</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1" i="0" u="none" strike="noStrike" dirty="0">
                          <a:solidFill>
                            <a:srgbClr val="000000"/>
                          </a:solidFill>
                          <a:effectLst/>
                          <a:latin typeface="+mn-lt"/>
                        </a:rPr>
                        <a:t>49 %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dirty="0">
                          <a:solidFill>
                            <a:srgbClr val="000000"/>
                          </a:solidFill>
                          <a:effectLst/>
                          <a:latin typeface="+mn-lt"/>
                        </a:rPr>
                        <a:t>26 %</a:t>
                      </a:r>
                    </a:p>
                  </a:txBody>
                  <a:tcPr marL="0" marR="144000" marT="0"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35 %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39 %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50 %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68 %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5015204"/>
                  </a:ext>
                </a:extLst>
              </a:tr>
              <a:tr h="417600">
                <a:tc>
                  <a:txBody>
                    <a:bodyPr/>
                    <a:lstStyle/>
                    <a:p>
                      <a:pPr algn="r" fontAlgn="t"/>
                      <a:r>
                        <a:rPr lang="de-DE" sz="1000" b="0" i="0" u="none" strike="noStrike" dirty="0">
                          <a:solidFill>
                            <a:srgbClr val="000000"/>
                          </a:solidFill>
                          <a:effectLst/>
                          <a:latin typeface="+mn-lt"/>
                        </a:rPr>
                        <a:t>Fachkräftemangel aufgrund fehlender Ausbildungsinitiativen oder Zuwanderungshemmnisse</a:t>
                      </a:r>
                    </a:p>
                  </a:txBody>
                  <a:tcPr marL="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1" i="0" u="none" strike="noStrike">
                          <a:solidFill>
                            <a:srgbClr val="000000"/>
                          </a:solidFill>
                          <a:effectLst/>
                          <a:latin typeface="+mn-lt"/>
                        </a:rPr>
                        <a:t>46 %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31 %</a:t>
                      </a:r>
                    </a:p>
                  </a:txBody>
                  <a:tcPr marL="0" marR="144000" marT="0"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36 %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40 %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51 %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57 %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7921"/>
                  </a:ext>
                </a:extLst>
              </a:tr>
              <a:tr h="417600">
                <a:tc>
                  <a:txBody>
                    <a:bodyPr/>
                    <a:lstStyle/>
                    <a:p>
                      <a:pPr algn="r" fontAlgn="t"/>
                      <a:r>
                        <a:rPr lang="de-DE" sz="1000" b="0" i="0" u="none" strike="noStrike" dirty="0">
                          <a:solidFill>
                            <a:srgbClr val="000000"/>
                          </a:solidFill>
                          <a:effectLst/>
                          <a:latin typeface="+mn-lt"/>
                        </a:rPr>
                        <a:t>strenge bzw. unflexible Umwelt- und Klimaschutzvorgaben</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1" i="0" u="none" strike="noStrike" dirty="0">
                          <a:solidFill>
                            <a:srgbClr val="000000"/>
                          </a:solidFill>
                          <a:effectLst/>
                          <a:latin typeface="+mn-lt"/>
                        </a:rPr>
                        <a:t>31 %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dirty="0">
                          <a:solidFill>
                            <a:srgbClr val="000000"/>
                          </a:solidFill>
                          <a:effectLst/>
                          <a:latin typeface="+mn-lt"/>
                        </a:rPr>
                        <a:t>21 %</a:t>
                      </a:r>
                    </a:p>
                  </a:txBody>
                  <a:tcPr marL="0" marR="144000" marT="0"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24 %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24 %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35 %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40 %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2334545"/>
                  </a:ext>
                </a:extLst>
              </a:tr>
              <a:tr h="417600">
                <a:tc>
                  <a:txBody>
                    <a:bodyPr/>
                    <a:lstStyle/>
                    <a:p>
                      <a:pPr algn="r" fontAlgn="t"/>
                      <a:r>
                        <a:rPr lang="de-DE" sz="1000" b="0" i="0" u="none" strike="noStrike" dirty="0">
                          <a:solidFill>
                            <a:srgbClr val="000000"/>
                          </a:solidFill>
                          <a:effectLst/>
                          <a:latin typeface="+mn-lt"/>
                        </a:rPr>
                        <a:t>fehlende politische Planungs- und Rechtssicherheit</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1" i="0" u="none" strike="noStrike">
                          <a:solidFill>
                            <a:srgbClr val="000000"/>
                          </a:solidFill>
                          <a:effectLst/>
                          <a:latin typeface="+mn-lt"/>
                        </a:rPr>
                        <a:t>30 %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20 %</a:t>
                      </a:r>
                    </a:p>
                  </a:txBody>
                  <a:tcPr marL="0" marR="144000" marT="0"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26 %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25 %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32 %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36 %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2974423"/>
                  </a:ext>
                </a:extLst>
              </a:tr>
              <a:tr h="417600">
                <a:tc>
                  <a:txBody>
                    <a:bodyPr/>
                    <a:lstStyle/>
                    <a:p>
                      <a:pPr algn="r" fontAlgn="t"/>
                      <a:r>
                        <a:rPr lang="de-DE" sz="1000" b="0" i="0" u="none" strike="noStrike" dirty="0">
                          <a:solidFill>
                            <a:srgbClr val="000000"/>
                          </a:solidFill>
                          <a:effectLst/>
                          <a:latin typeface="+mn-lt"/>
                        </a:rPr>
                        <a:t>geopolitische Risiken (z. B. Kriege, Sanktionen, Handelskriege)</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1" i="0" u="none" strike="noStrike" dirty="0">
                          <a:solidFill>
                            <a:srgbClr val="000000"/>
                          </a:solidFill>
                          <a:effectLst/>
                          <a:latin typeface="+mn-lt"/>
                        </a:rPr>
                        <a:t>29 %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dirty="0">
                          <a:solidFill>
                            <a:srgbClr val="000000"/>
                          </a:solidFill>
                          <a:effectLst/>
                          <a:latin typeface="+mn-lt"/>
                        </a:rPr>
                        <a:t>26 %</a:t>
                      </a:r>
                    </a:p>
                  </a:txBody>
                  <a:tcPr marL="0" marR="144000" marT="0"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28 %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26 %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26 %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32 %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9747005"/>
                  </a:ext>
                </a:extLst>
              </a:tr>
              <a:tr h="417600">
                <a:tc>
                  <a:txBody>
                    <a:bodyPr/>
                    <a:lstStyle/>
                    <a:p>
                      <a:pPr algn="r" fontAlgn="t"/>
                      <a:r>
                        <a:rPr lang="de-DE" sz="1000" b="0" i="0" u="none" strike="noStrike" dirty="0">
                          <a:solidFill>
                            <a:srgbClr val="000000"/>
                          </a:solidFill>
                          <a:effectLst/>
                          <a:latin typeface="+mn-lt"/>
                        </a:rPr>
                        <a:t>unzureichende Infrastruktur (z. B. Verkehr, Glasfaserausbau etc.)</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1" i="0" u="none" strike="noStrike" dirty="0">
                          <a:solidFill>
                            <a:srgbClr val="000000"/>
                          </a:solidFill>
                          <a:effectLst/>
                          <a:latin typeface="+mn-lt"/>
                        </a:rPr>
                        <a:t>26 %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dirty="0">
                          <a:solidFill>
                            <a:srgbClr val="000000"/>
                          </a:solidFill>
                          <a:effectLst/>
                          <a:latin typeface="+mn-lt"/>
                        </a:rPr>
                        <a:t>20 %</a:t>
                      </a:r>
                    </a:p>
                  </a:txBody>
                  <a:tcPr marL="0" marR="144000" marT="0"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24 %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23 %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24 %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32 %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6244822"/>
                  </a:ext>
                </a:extLst>
              </a:tr>
              <a:tr h="417600">
                <a:tc>
                  <a:txBody>
                    <a:bodyPr/>
                    <a:lstStyle/>
                    <a:p>
                      <a:pPr algn="r" fontAlgn="t"/>
                      <a:r>
                        <a:rPr lang="de-DE" sz="1000" b="0" i="0" u="none" strike="noStrike" dirty="0">
                          <a:solidFill>
                            <a:srgbClr val="000000"/>
                          </a:solidFill>
                          <a:effectLst/>
                          <a:latin typeface="+mn-lt"/>
                        </a:rPr>
                        <a:t>häufige Arbeitskämpfe / Streiks mit wirtschaftlichen Auswirkungen</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1" i="0" u="none" strike="noStrike" dirty="0">
                          <a:solidFill>
                            <a:srgbClr val="000000"/>
                          </a:solidFill>
                          <a:effectLst/>
                          <a:latin typeface="+mn-lt"/>
                        </a:rPr>
                        <a:t>18 %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dirty="0">
                          <a:solidFill>
                            <a:srgbClr val="000000"/>
                          </a:solidFill>
                          <a:effectLst/>
                          <a:latin typeface="+mn-lt"/>
                        </a:rPr>
                        <a:t>19 %</a:t>
                      </a:r>
                    </a:p>
                  </a:txBody>
                  <a:tcPr marL="0" marR="144000" marT="0"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24 %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16 %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15 %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16 %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651718"/>
                  </a:ext>
                </a:extLst>
              </a:tr>
              <a:tr h="417600">
                <a:tc>
                  <a:txBody>
                    <a:bodyPr/>
                    <a:lstStyle/>
                    <a:p>
                      <a:pPr algn="r" fontAlgn="t"/>
                      <a:r>
                        <a:rPr lang="de-DE" sz="1000" b="0" i="0" u="none" strike="noStrike" dirty="0">
                          <a:solidFill>
                            <a:srgbClr val="000000"/>
                          </a:solidFill>
                          <a:effectLst/>
                          <a:latin typeface="+mn-lt"/>
                        </a:rPr>
                        <a:t>nichts davon</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1000" b="1" i="0" u="none" strike="noStrike" dirty="0">
                          <a:solidFill>
                            <a:srgbClr val="000000"/>
                          </a:solidFill>
                          <a:effectLst/>
                          <a:latin typeface="+mn-lt"/>
                        </a:rPr>
                        <a:t>5 %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1000" b="0" i="0" u="none" strike="noStrike" dirty="0">
                          <a:solidFill>
                            <a:srgbClr val="000000"/>
                          </a:solidFill>
                          <a:effectLst/>
                          <a:latin typeface="+mn-lt"/>
                        </a:rPr>
                        <a:t>3 %</a:t>
                      </a:r>
                    </a:p>
                  </a:txBody>
                  <a:tcPr marL="0" marR="144000" marT="0"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1000" b="0" i="0" u="none" strike="noStrike">
                          <a:solidFill>
                            <a:srgbClr val="000000"/>
                          </a:solidFill>
                          <a:effectLst/>
                          <a:latin typeface="+mn-lt"/>
                        </a:rPr>
                        <a:t>5 %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1000" b="0" i="0" u="none" strike="noStrike">
                          <a:solidFill>
                            <a:srgbClr val="000000"/>
                          </a:solidFill>
                          <a:effectLst/>
                          <a:latin typeface="+mn-lt"/>
                        </a:rPr>
                        <a:t>6 %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1000" b="0" i="0" u="none" strike="noStrike">
                          <a:solidFill>
                            <a:srgbClr val="000000"/>
                          </a:solidFill>
                          <a:effectLst/>
                          <a:latin typeface="+mn-lt"/>
                        </a:rPr>
                        <a:t>8 %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1000" b="0" i="0" u="none" strike="noStrike" dirty="0">
                          <a:solidFill>
                            <a:srgbClr val="000000"/>
                          </a:solidFill>
                          <a:effectLst/>
                          <a:latin typeface="+mn-lt"/>
                        </a:rPr>
                        <a:t>5 %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1464116496"/>
                  </a:ext>
                </a:extLst>
              </a:tr>
            </a:tbl>
          </a:graphicData>
        </a:graphic>
      </p:graphicFrame>
      <p:sp>
        <p:nvSpPr>
          <p:cNvPr id="5" name="Title 4">
            <a:extLst>
              <a:ext uri="{FF2B5EF4-FFF2-40B4-BE49-F238E27FC236}">
                <a16:creationId xmlns:a16="http://schemas.microsoft.com/office/drawing/2014/main" id="{58AED0A9-F4B9-DF89-98DF-76495818EF83}"/>
              </a:ext>
            </a:extLst>
          </p:cNvPr>
          <p:cNvSpPr>
            <a:spLocks noGrp="1"/>
          </p:cNvSpPr>
          <p:nvPr>
            <p:ph type="title"/>
          </p:nvPr>
        </p:nvSpPr>
        <p:spPr>
          <a:xfrm>
            <a:off x="397667" y="402336"/>
            <a:ext cx="3729833" cy="900000"/>
          </a:xfrm>
        </p:spPr>
        <p:txBody>
          <a:bodyPr/>
          <a:lstStyle/>
          <a:p>
            <a:r>
              <a:rPr lang="de-DE"/>
              <a:t>Welche politischen Herausforderungen gibt es?</a:t>
            </a:r>
          </a:p>
        </p:txBody>
      </p:sp>
      <p:sp>
        <p:nvSpPr>
          <p:cNvPr id="24" name="Title 4">
            <a:extLst>
              <a:ext uri="{FF2B5EF4-FFF2-40B4-BE49-F238E27FC236}">
                <a16:creationId xmlns:a16="http://schemas.microsoft.com/office/drawing/2014/main" id="{F02FB70B-DB3F-E4D7-AEBC-D32627CF95DA}"/>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Politische Herausforderungen</a:t>
            </a:r>
          </a:p>
        </p:txBody>
      </p:sp>
      <p:sp>
        <p:nvSpPr>
          <p:cNvPr id="28" name="Text Placeholder 2">
            <a:extLst>
              <a:ext uri="{FF2B5EF4-FFF2-40B4-BE49-F238E27FC236}">
                <a16:creationId xmlns:a16="http://schemas.microsoft.com/office/drawing/2014/main" id="{FC765421-81F4-84EE-DA18-3603F62A73D8}"/>
              </a:ext>
            </a:extLst>
          </p:cNvPr>
          <p:cNvSpPr txBox="1">
            <a:spLocks/>
          </p:cNvSpPr>
          <p:nvPr/>
        </p:nvSpPr>
        <p:spPr>
          <a:xfrm>
            <a:off x="397668" y="2149634"/>
            <a:ext cx="3729832" cy="2441258"/>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Politische Herausforderungen</a:t>
            </a:r>
          </a:p>
          <a:p>
            <a:pPr lvl="1">
              <a:lnSpc>
                <a:spcPct val="100000"/>
              </a:lnSpc>
            </a:pPr>
            <a:r>
              <a:rPr lang="de-DE"/>
              <a:t>Viele politische Rahmenbedingungen werden insbesondere von älteren Menschen als Herausforderung für Familienunternehmen angesehen.</a:t>
            </a:r>
          </a:p>
        </p:txBody>
      </p:sp>
      <p:sp>
        <p:nvSpPr>
          <p:cNvPr id="30" name="Text Placeholder 2">
            <a:extLst>
              <a:ext uri="{FF2B5EF4-FFF2-40B4-BE49-F238E27FC236}">
                <a16:creationId xmlns:a16="http://schemas.microsoft.com/office/drawing/2014/main" id="{2B402455-EE30-4C9A-389C-713932DBE3D4}"/>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12: Welche der folgenden politischen Rahmenbedingungen stellen aus Ihrer Sicht aktuell die größten Herausforderungen für Familienunternehmen dar?</a:t>
            </a:r>
          </a:p>
          <a:p>
            <a:pPr lvl="1">
              <a:lnSpc>
                <a:spcPct val="100000"/>
              </a:lnSpc>
            </a:pPr>
            <a:r>
              <a:rPr lang="de-DE" sz="1050"/>
              <a:t>Basis: alle Befragten, N = 2.000 (Mehrfachnennung)</a:t>
            </a:r>
          </a:p>
        </p:txBody>
      </p:sp>
      <p:sp>
        <p:nvSpPr>
          <p:cNvPr id="33" name="Slide Number Placeholder 32">
            <a:extLst>
              <a:ext uri="{FF2B5EF4-FFF2-40B4-BE49-F238E27FC236}">
                <a16:creationId xmlns:a16="http://schemas.microsoft.com/office/drawing/2014/main" id="{13D502D0-BF72-6874-7B7E-0ECD66FAC104}"/>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30</a:t>
            </a:fld>
            <a:endParaRPr lang="en-US"/>
          </a:p>
        </p:txBody>
      </p:sp>
      <p:sp>
        <p:nvSpPr>
          <p:cNvPr id="4" name="Footer Placeholder 3">
            <a:extLst>
              <a:ext uri="{FF2B5EF4-FFF2-40B4-BE49-F238E27FC236}">
                <a16:creationId xmlns:a16="http://schemas.microsoft.com/office/drawing/2014/main" id="{9C35FD8E-B85B-DC11-229A-E6A0C4A0D653}"/>
              </a:ext>
            </a:extLst>
          </p:cNvPr>
          <p:cNvSpPr>
            <a:spLocks noGrp="1"/>
          </p:cNvSpPr>
          <p:nvPr>
            <p:ph type="ftr" sz="quarter" idx="3"/>
          </p:nvPr>
        </p:nvSpPr>
        <p:spPr/>
        <p:txBody>
          <a:bodyPr/>
          <a:lstStyle/>
          <a:p>
            <a:r>
              <a:rPr lang="en-US"/>
              <a:t>Juni 2025</a:t>
            </a:r>
          </a:p>
        </p:txBody>
      </p:sp>
      <p:grpSp>
        <p:nvGrpSpPr>
          <p:cNvPr id="6" name="Group 5">
            <a:extLst>
              <a:ext uri="{FF2B5EF4-FFF2-40B4-BE49-F238E27FC236}">
                <a16:creationId xmlns:a16="http://schemas.microsoft.com/office/drawing/2014/main" id="{340AA455-003A-ED38-DE2B-9001EE6049EA}"/>
              </a:ext>
            </a:extLst>
          </p:cNvPr>
          <p:cNvGrpSpPr>
            <a:grpSpLocks noChangeAspect="1"/>
          </p:cNvGrpSpPr>
          <p:nvPr/>
        </p:nvGrpSpPr>
        <p:grpSpPr>
          <a:xfrm>
            <a:off x="11478027" y="0"/>
            <a:ext cx="324000" cy="324000"/>
            <a:chOff x="10872022" y="0"/>
            <a:chExt cx="403200" cy="403200"/>
          </a:xfrm>
        </p:grpSpPr>
        <p:sp>
          <p:nvSpPr>
            <p:cNvPr id="7" name="Rectangle 6">
              <a:hlinkClick r:id="" action="ppaction://hlinkshowjump?jump=nextslide"/>
              <a:extLst>
                <a:ext uri="{FF2B5EF4-FFF2-40B4-BE49-F238E27FC236}">
                  <a16:creationId xmlns:a16="http://schemas.microsoft.com/office/drawing/2014/main" id="{7930D550-8E0D-5302-F97B-F828A4B3E804}"/>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descr="Down arrow">
              <a:hlinkClick r:id="" action="ppaction://hlinkshowjump?jump=nextslide"/>
              <a:extLst>
                <a:ext uri="{FF2B5EF4-FFF2-40B4-BE49-F238E27FC236}">
                  <a16:creationId xmlns:a16="http://schemas.microsoft.com/office/drawing/2014/main" id="{6DD3ECC6-29C5-280D-252B-9E17731BFB72}"/>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6760D2BC-2A03-12E8-5221-1E53C23DD088}"/>
              </a:ext>
            </a:extLst>
          </p:cNvPr>
          <p:cNvGrpSpPr>
            <a:grpSpLocks noChangeAspect="1"/>
          </p:cNvGrpSpPr>
          <p:nvPr/>
        </p:nvGrpSpPr>
        <p:grpSpPr>
          <a:xfrm>
            <a:off x="11084594" y="0"/>
            <a:ext cx="324000" cy="324000"/>
            <a:chOff x="10354522" y="0"/>
            <a:chExt cx="403200" cy="403200"/>
          </a:xfrm>
        </p:grpSpPr>
        <p:sp>
          <p:nvSpPr>
            <p:cNvPr id="10" name="Rectangle 9">
              <a:hlinkClick r:id="" action="ppaction://hlinkshowjump?jump=previousslide"/>
              <a:extLst>
                <a:ext uri="{FF2B5EF4-FFF2-40B4-BE49-F238E27FC236}">
                  <a16:creationId xmlns:a16="http://schemas.microsoft.com/office/drawing/2014/main" id="{D3DE12B6-B987-8FBB-C6F3-896849C1055E}"/>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1" name="Straight Arrow Connector 10" descr="Down arrow">
              <a:hlinkClick r:id="" action="ppaction://hlinkshowjump?jump=previousslide"/>
              <a:extLst>
                <a:ext uri="{FF2B5EF4-FFF2-40B4-BE49-F238E27FC236}">
                  <a16:creationId xmlns:a16="http://schemas.microsoft.com/office/drawing/2014/main" id="{FA487769-72FC-DB77-1FB0-CB23ADF43E70}"/>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BCF92CD9-C7EA-3519-3BB9-10D968FAEC14}"/>
              </a:ext>
            </a:extLst>
          </p:cNvPr>
          <p:cNvGrpSpPr/>
          <p:nvPr/>
        </p:nvGrpSpPr>
        <p:grpSpPr>
          <a:xfrm>
            <a:off x="10520652" y="0"/>
            <a:ext cx="324000" cy="323385"/>
            <a:chOff x="10520652" y="0"/>
            <a:chExt cx="324000" cy="323385"/>
          </a:xfrm>
        </p:grpSpPr>
        <p:sp>
          <p:nvSpPr>
            <p:cNvPr id="18" name="Google Shape;487;p76">
              <a:hlinkClick r:id="rId2" action="ppaction://hlinksldjump"/>
              <a:extLst>
                <a:ext uri="{FF2B5EF4-FFF2-40B4-BE49-F238E27FC236}">
                  <a16:creationId xmlns:a16="http://schemas.microsoft.com/office/drawing/2014/main" id="{4209446A-FBC1-0EB7-2E01-68634B7691AF}"/>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9" name="Group 18">
              <a:extLst>
                <a:ext uri="{FF2B5EF4-FFF2-40B4-BE49-F238E27FC236}">
                  <a16:creationId xmlns:a16="http://schemas.microsoft.com/office/drawing/2014/main" id="{5CFA84A9-7EF4-2726-92E8-045DCAD9D25B}"/>
                </a:ext>
              </a:extLst>
            </p:cNvPr>
            <p:cNvGrpSpPr/>
            <p:nvPr/>
          </p:nvGrpSpPr>
          <p:grpSpPr>
            <a:xfrm>
              <a:off x="10578492" y="81049"/>
              <a:ext cx="208319" cy="161287"/>
              <a:chOff x="10578492" y="81049"/>
              <a:chExt cx="208319" cy="161287"/>
            </a:xfrm>
          </p:grpSpPr>
          <p:sp>
            <p:nvSpPr>
              <p:cNvPr id="20" name="Google Shape;190;p3">
                <a:hlinkClick r:id="rId2" action="ppaction://hlinksldjump"/>
                <a:extLst>
                  <a:ext uri="{FF2B5EF4-FFF2-40B4-BE49-F238E27FC236}">
                    <a16:creationId xmlns:a16="http://schemas.microsoft.com/office/drawing/2014/main" id="{0A400AEA-694D-DE6C-ED8D-EF8F21790B62}"/>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1" name="Google Shape;191;p3">
                <a:hlinkClick r:id="rId2" action="ppaction://hlinksldjump"/>
                <a:extLst>
                  <a:ext uri="{FF2B5EF4-FFF2-40B4-BE49-F238E27FC236}">
                    <a16:creationId xmlns:a16="http://schemas.microsoft.com/office/drawing/2014/main" id="{86867EF8-6571-C3A2-4220-5FE4238CEA01}"/>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2" name="Google Shape;192;p3">
                <a:hlinkClick r:id="rId2" action="ppaction://hlinksldjump"/>
                <a:extLst>
                  <a:ext uri="{FF2B5EF4-FFF2-40B4-BE49-F238E27FC236}">
                    <a16:creationId xmlns:a16="http://schemas.microsoft.com/office/drawing/2014/main" id="{FE63EA40-4425-A82E-AF01-E8E7C1A284DC}"/>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45025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2234B-F97F-C274-346F-B6B46F68AF9E}"/>
            </a:ext>
          </a:extLst>
        </p:cNvPr>
        <p:cNvGrpSpPr/>
        <p:nvPr/>
      </p:nvGrpSpPr>
      <p:grpSpPr>
        <a:xfrm>
          <a:off x="0" y="0"/>
          <a:ext cx="0" cy="0"/>
          <a:chOff x="0" y="0"/>
          <a:chExt cx="0" cy="0"/>
        </a:xfrm>
      </p:grpSpPr>
      <p:graphicFrame>
        <p:nvGraphicFramePr>
          <p:cNvPr id="22" name="think-cell data - do not delete" hidden="1">
            <a:extLst>
              <a:ext uri="{FF2B5EF4-FFF2-40B4-BE49-F238E27FC236}">
                <a16:creationId xmlns:a16="http://schemas.microsoft.com/office/drawing/2014/main" id="{D2BCB9A6-DBCE-4660-66FA-CA549AFD67DC}"/>
              </a:ext>
            </a:extLst>
          </p:cNvPr>
          <p:cNvGraphicFramePr>
            <a:graphicFrameLocks noChangeAspect="1"/>
          </p:cNvGraphicFramePr>
          <p:nvPr>
            <p:custDataLst>
              <p:tags r:id="rId1"/>
            </p:custDataLst>
            <p:extLst>
              <p:ext uri="{D42A27DB-BD31-4B8C-83A1-F6EECF244321}">
                <p14:modId xmlns:p14="http://schemas.microsoft.com/office/powerpoint/2010/main" val="4142487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2" name="think-cell data - do not delete" hidden="1">
                        <a:extLst>
                          <a:ext uri="{FF2B5EF4-FFF2-40B4-BE49-F238E27FC236}">
                            <a16:creationId xmlns:a16="http://schemas.microsoft.com/office/drawing/2014/main" id="{D2BCB9A6-DBCE-4660-66FA-CA549AFD67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Content Placeholder 16">
            <a:extLst>
              <a:ext uri="{FF2B5EF4-FFF2-40B4-BE49-F238E27FC236}">
                <a16:creationId xmlns:a16="http://schemas.microsoft.com/office/drawing/2014/main" id="{30DB2A11-2DC9-0C09-F521-E7AB6D3BB630}"/>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20" name="Rectangle 19">
            <a:extLst>
              <a:ext uri="{FF2B5EF4-FFF2-40B4-BE49-F238E27FC236}">
                <a16:creationId xmlns:a16="http://schemas.microsoft.com/office/drawing/2014/main" id="{885B7645-40FD-FD68-A448-5C578A6B74C9}"/>
              </a:ext>
            </a:extLst>
          </p:cNvPr>
          <p:cNvSpPr/>
          <p:nvPr/>
        </p:nvSpPr>
        <p:spPr>
          <a:xfrm>
            <a:off x="4430017" y="5074168"/>
            <a:ext cx="7380000" cy="594000"/>
          </a:xfrm>
          <a:prstGeom prst="rect">
            <a:avLst/>
          </a:prstGeom>
          <a:solidFill>
            <a:srgbClr val="DFE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C41AC1A4-F37F-A5BC-2F90-75E970343453}"/>
              </a:ext>
            </a:extLst>
          </p:cNvPr>
          <p:cNvSpPr>
            <a:spLocks noGrp="1"/>
          </p:cNvSpPr>
          <p:nvPr>
            <p:ph type="title"/>
          </p:nvPr>
        </p:nvSpPr>
        <p:spPr>
          <a:xfrm>
            <a:off x="397667" y="402336"/>
            <a:ext cx="3729833" cy="900000"/>
          </a:xfrm>
        </p:spPr>
        <p:txBody>
          <a:bodyPr vert="horz"/>
          <a:lstStyle/>
          <a:p>
            <a:r>
              <a:rPr lang="de-DE"/>
              <a:t>Wie soll die Erbschaftsteuer ausgestaltet werden?</a:t>
            </a:r>
          </a:p>
        </p:txBody>
      </p:sp>
      <p:sp>
        <p:nvSpPr>
          <p:cNvPr id="24" name="Title 4">
            <a:extLst>
              <a:ext uri="{FF2B5EF4-FFF2-40B4-BE49-F238E27FC236}">
                <a16:creationId xmlns:a16="http://schemas.microsoft.com/office/drawing/2014/main" id="{A64A2005-F95A-2ABE-6F90-A9BACDB89152}"/>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Anpassungen der Erbschaftsteuer</a:t>
            </a:r>
          </a:p>
        </p:txBody>
      </p:sp>
      <p:sp>
        <p:nvSpPr>
          <p:cNvPr id="28" name="Text Placeholder 2">
            <a:extLst>
              <a:ext uri="{FF2B5EF4-FFF2-40B4-BE49-F238E27FC236}">
                <a16:creationId xmlns:a16="http://schemas.microsoft.com/office/drawing/2014/main" id="{30EC4F5B-3487-7F56-F98D-E3AE64DF4EFB}"/>
              </a:ext>
            </a:extLst>
          </p:cNvPr>
          <p:cNvSpPr txBox="1">
            <a:spLocks/>
          </p:cNvSpPr>
          <p:nvPr/>
        </p:nvSpPr>
        <p:spPr>
          <a:xfrm>
            <a:off x="397668" y="2149634"/>
            <a:ext cx="3729832" cy="2441258"/>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Anpassungen der Erbschaftsteuer (1/2)</a:t>
            </a:r>
          </a:p>
          <a:p>
            <a:pPr lvl="1">
              <a:lnSpc>
                <a:spcPct val="100000"/>
              </a:lnSpc>
            </a:pPr>
            <a:r>
              <a:rPr lang="de-DE"/>
              <a:t>Rund ein Drittel der Deutschen ist der Ansicht, dass Familienunternehmen insgesamt steuerlich entlastet werden sollten, um Investitionen und Standortbindung zu fördern. Mit einer Anpassung der Erbschaftsteuer sollte vor allem betrieblich gebundenes Vermögen stärker geschont werden als privates Kapitalvermögen.</a:t>
            </a:r>
          </a:p>
        </p:txBody>
      </p:sp>
      <p:sp>
        <p:nvSpPr>
          <p:cNvPr id="30" name="Text Placeholder 2">
            <a:extLst>
              <a:ext uri="{FF2B5EF4-FFF2-40B4-BE49-F238E27FC236}">
                <a16:creationId xmlns:a16="http://schemas.microsoft.com/office/drawing/2014/main" id="{5C520BDC-D63E-A96B-7C91-39A55E75297C}"/>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13: Die Ausgestaltung der bestehenden Erbschaftsteuer wird in der Politik immer wieder diskutiert – insbesondere im Hinblick auf Unternehmensnachfolgen. Wie stehen Sie zu möglichen Anpassungen der Erbschaftsteuer?</a:t>
            </a:r>
          </a:p>
          <a:p>
            <a:pPr lvl="1">
              <a:lnSpc>
                <a:spcPct val="100000"/>
              </a:lnSpc>
            </a:pPr>
            <a:r>
              <a:rPr lang="de-DE" sz="1050"/>
              <a:t>Basis: alle Befragten, N = 2.000 (Mehrfachnennung)</a:t>
            </a:r>
          </a:p>
        </p:txBody>
      </p:sp>
      <p:sp>
        <p:nvSpPr>
          <p:cNvPr id="33" name="Slide Number Placeholder 32">
            <a:extLst>
              <a:ext uri="{FF2B5EF4-FFF2-40B4-BE49-F238E27FC236}">
                <a16:creationId xmlns:a16="http://schemas.microsoft.com/office/drawing/2014/main" id="{708B724F-624B-284C-3A69-E4CC08068710}"/>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31</a:t>
            </a:fld>
            <a:endParaRPr lang="en-US"/>
          </a:p>
        </p:txBody>
      </p:sp>
      <p:graphicFrame>
        <p:nvGraphicFramePr>
          <p:cNvPr id="2" name="GRAPH_01">
            <a:extLst>
              <a:ext uri="{FF2B5EF4-FFF2-40B4-BE49-F238E27FC236}">
                <a16:creationId xmlns:a16="http://schemas.microsoft.com/office/drawing/2014/main" id="{9765E5AF-D25D-C566-27FE-36A09F63BDF0}"/>
              </a:ext>
            </a:extLst>
          </p:cNvPr>
          <p:cNvGraphicFramePr/>
          <p:nvPr>
            <p:extLst>
              <p:ext uri="{D42A27DB-BD31-4B8C-83A1-F6EECF244321}">
                <p14:modId xmlns:p14="http://schemas.microsoft.com/office/powerpoint/2010/main" val="3349534482"/>
              </p:ext>
            </p:extLst>
          </p:nvPr>
        </p:nvGraphicFramePr>
        <p:xfrm>
          <a:off x="4415740" y="1535653"/>
          <a:ext cx="7101890" cy="4119525"/>
        </p:xfrm>
        <a:graphic>
          <a:graphicData uri="http://schemas.openxmlformats.org/drawingml/2006/chart">
            <c:chart xmlns:c="http://schemas.openxmlformats.org/drawingml/2006/chart" xmlns:r="http://schemas.openxmlformats.org/officeDocument/2006/relationships" r:id="rId5"/>
          </a:graphicData>
        </a:graphic>
      </p:graphicFrame>
      <p:sp>
        <p:nvSpPr>
          <p:cNvPr id="6" name="Footer Placeholder 5">
            <a:extLst>
              <a:ext uri="{FF2B5EF4-FFF2-40B4-BE49-F238E27FC236}">
                <a16:creationId xmlns:a16="http://schemas.microsoft.com/office/drawing/2014/main" id="{CF4C8CD4-6EBC-DDE4-9925-0C7D3AE3A108}"/>
              </a:ext>
            </a:extLst>
          </p:cNvPr>
          <p:cNvSpPr>
            <a:spLocks noGrp="1"/>
          </p:cNvSpPr>
          <p:nvPr>
            <p:ph type="ftr" sz="quarter" idx="3"/>
          </p:nvPr>
        </p:nvSpPr>
        <p:spPr/>
        <p:txBody>
          <a:bodyPr/>
          <a:lstStyle/>
          <a:p>
            <a:r>
              <a:rPr lang="en-US"/>
              <a:t>Juni 2025</a:t>
            </a:r>
          </a:p>
        </p:txBody>
      </p:sp>
      <p:grpSp>
        <p:nvGrpSpPr>
          <p:cNvPr id="7" name="Group 6">
            <a:extLst>
              <a:ext uri="{FF2B5EF4-FFF2-40B4-BE49-F238E27FC236}">
                <a16:creationId xmlns:a16="http://schemas.microsoft.com/office/drawing/2014/main" id="{3FEB097A-9D85-C97F-43AF-BC9558499226}"/>
              </a:ext>
            </a:extLst>
          </p:cNvPr>
          <p:cNvGrpSpPr>
            <a:grpSpLocks noChangeAspect="1"/>
          </p:cNvGrpSpPr>
          <p:nvPr/>
        </p:nvGrpSpPr>
        <p:grpSpPr>
          <a:xfrm>
            <a:off x="11478027" y="0"/>
            <a:ext cx="324000" cy="324000"/>
            <a:chOff x="10872022" y="0"/>
            <a:chExt cx="403200" cy="403200"/>
          </a:xfrm>
        </p:grpSpPr>
        <p:sp>
          <p:nvSpPr>
            <p:cNvPr id="8" name="Rectangle 7">
              <a:hlinkClick r:id="" action="ppaction://hlinkshowjump?jump=nextslide"/>
              <a:extLst>
                <a:ext uri="{FF2B5EF4-FFF2-40B4-BE49-F238E27FC236}">
                  <a16:creationId xmlns:a16="http://schemas.microsoft.com/office/drawing/2014/main" id="{EE566968-094E-3E66-4ED4-172E288AC3BA}"/>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descr="Down arrow">
              <a:hlinkClick r:id="" action="ppaction://hlinkshowjump?jump=nextslide"/>
              <a:extLst>
                <a:ext uri="{FF2B5EF4-FFF2-40B4-BE49-F238E27FC236}">
                  <a16:creationId xmlns:a16="http://schemas.microsoft.com/office/drawing/2014/main" id="{390FE78E-387E-69F9-BFE3-DE411CD322B3}"/>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98993E57-39D8-CEC8-D815-839AAF7805FF}"/>
              </a:ext>
            </a:extLst>
          </p:cNvPr>
          <p:cNvGrpSpPr>
            <a:grpSpLocks noChangeAspect="1"/>
          </p:cNvGrpSpPr>
          <p:nvPr/>
        </p:nvGrpSpPr>
        <p:grpSpPr>
          <a:xfrm>
            <a:off x="11084594" y="0"/>
            <a:ext cx="324000" cy="324000"/>
            <a:chOff x="10354522" y="0"/>
            <a:chExt cx="403200" cy="403200"/>
          </a:xfrm>
        </p:grpSpPr>
        <p:sp>
          <p:nvSpPr>
            <p:cNvPr id="11" name="Rectangle 10">
              <a:hlinkClick r:id="" action="ppaction://hlinkshowjump?jump=previousslide"/>
              <a:extLst>
                <a:ext uri="{FF2B5EF4-FFF2-40B4-BE49-F238E27FC236}">
                  <a16:creationId xmlns:a16="http://schemas.microsoft.com/office/drawing/2014/main" id="{BE127C19-F0BD-C8A9-D6B1-7DB46922E252}"/>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2" name="Straight Arrow Connector 11" descr="Down arrow">
              <a:hlinkClick r:id="" action="ppaction://hlinkshowjump?jump=previousslide"/>
              <a:extLst>
                <a:ext uri="{FF2B5EF4-FFF2-40B4-BE49-F238E27FC236}">
                  <a16:creationId xmlns:a16="http://schemas.microsoft.com/office/drawing/2014/main" id="{FD7B4E9F-C65C-6936-3C0C-87D4AB12AFDB}"/>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aphicFrame>
        <p:nvGraphicFramePr>
          <p:cNvPr id="19" name="TABLE_01">
            <a:extLst>
              <a:ext uri="{FF2B5EF4-FFF2-40B4-BE49-F238E27FC236}">
                <a16:creationId xmlns:a16="http://schemas.microsoft.com/office/drawing/2014/main" id="{F6301660-1470-956F-1C38-2E8ADDAE8DB4}"/>
              </a:ext>
            </a:extLst>
          </p:cNvPr>
          <p:cNvGraphicFramePr>
            <a:graphicFrameLocks noGrp="1"/>
          </p:cNvGraphicFramePr>
          <p:nvPr>
            <p:extLst>
              <p:ext uri="{D42A27DB-BD31-4B8C-83A1-F6EECF244321}">
                <p14:modId xmlns:p14="http://schemas.microsoft.com/office/powerpoint/2010/main" val="3048513340"/>
              </p:ext>
            </p:extLst>
          </p:nvPr>
        </p:nvGraphicFramePr>
        <p:xfrm>
          <a:off x="4394157" y="841251"/>
          <a:ext cx="3492000" cy="4829167"/>
        </p:xfrm>
        <a:graphic>
          <a:graphicData uri="http://schemas.openxmlformats.org/drawingml/2006/table">
            <a:tbl>
              <a:tblPr>
                <a:tableStyleId>{2D5ABB26-0587-4C30-8999-92F81FD0307C}</a:tableStyleId>
              </a:tblPr>
              <a:tblGrid>
                <a:gridCol w="3492000">
                  <a:extLst>
                    <a:ext uri="{9D8B030D-6E8A-4147-A177-3AD203B41FA5}">
                      <a16:colId xmlns:a16="http://schemas.microsoft.com/office/drawing/2014/main" val="20000"/>
                    </a:ext>
                  </a:extLst>
                </a:gridCol>
              </a:tblGrid>
              <a:tr h="172800">
                <a:tc>
                  <a:txBody>
                    <a:bodyPr/>
                    <a:lstStyle/>
                    <a:p>
                      <a:pPr algn="l" fontAlgn="b"/>
                      <a:endParaRPr lang="de-DE" sz="900" b="1" i="0" u="none" strike="noStrike">
                        <a:solidFill>
                          <a:srgbClr val="000000"/>
                        </a:solidFill>
                        <a:effectLst/>
                        <a:latin typeface="+mn-lt"/>
                      </a:endParaRPr>
                    </a:p>
                  </a:txBody>
                  <a:tcPr marL="9525" marR="9525" marT="9525"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9600">
                <a:tc>
                  <a:txBody>
                    <a:bodyPr/>
                    <a:lstStyle/>
                    <a:p>
                      <a:pPr algn="l" fontAlgn="b"/>
                      <a:endParaRPr lang="de-DE" sz="900" b="1" i="0" u="none" strike="noStrike">
                        <a:solidFill>
                          <a:srgbClr val="000000"/>
                        </a:solidFill>
                        <a:effectLst/>
                        <a:latin typeface="+mn-lt"/>
                      </a:endParaRPr>
                    </a:p>
                  </a:txBody>
                  <a:tcPr marL="9525" marR="9525" marT="9525" marB="0" anchor="b">
                    <a:lnL w="190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3967">
                <a:tc>
                  <a:txBody>
                    <a:bodyPr/>
                    <a:lstStyle/>
                    <a:p>
                      <a:pPr algn="r" fontAlgn="ctr"/>
                      <a:endParaRPr lang="de-DE" sz="800" b="0" i="0" u="none" strike="noStrike">
                        <a:solidFill>
                          <a:schemeClr val="tx1"/>
                        </a:solidFill>
                        <a:effectLst/>
                        <a:latin typeface="+mn-lt"/>
                      </a:endParaRP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0400">
                <a:tc>
                  <a:txBody>
                    <a:bodyPr/>
                    <a:lstStyle/>
                    <a:p>
                      <a:pPr algn="r" fontAlgn="t"/>
                      <a:r>
                        <a:rPr lang="de-DE" sz="1000" b="0" i="0" u="none" strike="noStrike" dirty="0">
                          <a:solidFill>
                            <a:srgbClr val="000000"/>
                          </a:solidFill>
                          <a:effectLst/>
                          <a:latin typeface="+mn-lt"/>
                        </a:rPr>
                        <a:t>Familienunternehmen sollten insgesamt steuerlich entlastet werden, um Investitionen und Standortbindung zu fördern.</a:t>
                      </a:r>
                    </a:p>
                  </a:txBody>
                  <a:tcPr marL="0" marR="3600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90400">
                <a:tc>
                  <a:txBody>
                    <a:bodyPr/>
                    <a:lstStyle/>
                    <a:p>
                      <a:pPr algn="r" fontAlgn="t"/>
                      <a:r>
                        <a:rPr lang="de-DE" sz="1000" b="0" i="0" u="none" strike="noStrike">
                          <a:solidFill>
                            <a:srgbClr val="000000"/>
                          </a:solidFill>
                          <a:effectLst/>
                          <a:latin typeface="+mn-lt"/>
                        </a:rPr>
                        <a:t>Betrieblich gebundenes Vermögen </a:t>
                      </a:r>
                      <a:br>
                        <a:rPr lang="de-DE" sz="1000" b="0" i="0" u="none" strike="noStrike">
                          <a:solidFill>
                            <a:srgbClr val="000000"/>
                          </a:solidFill>
                          <a:effectLst/>
                          <a:latin typeface="+mn-lt"/>
                        </a:rPr>
                      </a:br>
                      <a:r>
                        <a:rPr lang="de-DE" sz="1000" b="0" i="0" u="none" strike="noStrike">
                          <a:solidFill>
                            <a:srgbClr val="000000"/>
                          </a:solidFill>
                          <a:effectLst/>
                          <a:latin typeface="+mn-lt"/>
                        </a:rPr>
                        <a:t>(z. B. Maschinen, Immobilien) sollte bei der Erbschaftsteuer stärker geschont werden als privates Kapitalvermögen.</a:t>
                      </a: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4158629"/>
                  </a:ext>
                </a:extLst>
              </a:tr>
              <a:tr h="590400">
                <a:tc>
                  <a:txBody>
                    <a:bodyPr/>
                    <a:lstStyle/>
                    <a:p>
                      <a:pPr algn="r" fontAlgn="t"/>
                      <a:r>
                        <a:rPr lang="de-DE" sz="1000" b="0" i="0" u="none" strike="noStrike">
                          <a:solidFill>
                            <a:srgbClr val="000000"/>
                          </a:solidFill>
                          <a:effectLst/>
                          <a:latin typeface="+mn-lt"/>
                        </a:rPr>
                        <a:t>Statt Erbschaften zu besteuern, sollte der Fokus stärker auf der Besteuerung von laufenden Unternehmensgewinnen liegen.</a:t>
                      </a: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5015204"/>
                  </a:ext>
                </a:extLst>
              </a:tr>
              <a:tr h="590400">
                <a:tc>
                  <a:txBody>
                    <a:bodyPr/>
                    <a:lstStyle/>
                    <a:p>
                      <a:pPr algn="r" fontAlgn="t"/>
                      <a:r>
                        <a:rPr lang="de-DE" sz="1000" b="0" i="0" u="none" strike="noStrike" dirty="0">
                          <a:solidFill>
                            <a:srgbClr val="000000"/>
                          </a:solidFill>
                          <a:effectLst/>
                          <a:latin typeface="+mn-lt"/>
                        </a:rPr>
                        <a:t>Die Erbschaftsteuer sollte bei Unternehmensnachfolgen</a:t>
                      </a:r>
                      <a:br>
                        <a:rPr lang="de-DE" sz="1000" b="0" i="0" u="none" strike="noStrike" dirty="0">
                          <a:solidFill>
                            <a:srgbClr val="000000"/>
                          </a:solidFill>
                          <a:effectLst/>
                          <a:latin typeface="+mn-lt"/>
                        </a:rPr>
                      </a:br>
                      <a:r>
                        <a:rPr lang="de-DE" sz="1000" b="0" i="0" u="none" strike="noStrike" dirty="0">
                          <a:solidFill>
                            <a:srgbClr val="000000"/>
                          </a:solidFill>
                          <a:effectLst/>
                          <a:latin typeface="+mn-lt"/>
                        </a:rPr>
                        <a:t>ganz entfallen, wenn das Unternehmen fortgeführt wird.</a:t>
                      </a: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7921"/>
                  </a:ext>
                </a:extLst>
              </a:tr>
              <a:tr h="590400">
                <a:tc>
                  <a:txBody>
                    <a:bodyPr/>
                    <a:lstStyle/>
                    <a:p>
                      <a:pPr algn="r" fontAlgn="t"/>
                      <a:r>
                        <a:rPr lang="de-DE" sz="1000" b="0" i="0" u="none" strike="noStrike">
                          <a:solidFill>
                            <a:srgbClr val="000000"/>
                          </a:solidFill>
                          <a:effectLst/>
                          <a:latin typeface="+mn-lt"/>
                        </a:rPr>
                        <a:t>Es ist richtig, dass Erbschaften – auch bei Unternehmen – grundsätzlich besteuert werden, unabhängig davon, ob das Vermögen privat der betrieblich gebunden ist.</a:t>
                      </a: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2334545"/>
                  </a:ext>
                </a:extLst>
              </a:tr>
              <a:tr h="590400">
                <a:tc>
                  <a:txBody>
                    <a:bodyPr/>
                    <a:lstStyle/>
                    <a:p>
                      <a:pPr algn="r" fontAlgn="t"/>
                      <a:r>
                        <a:rPr lang="de-DE" sz="1000" b="0" i="0" u="none" strike="noStrike" dirty="0">
                          <a:solidFill>
                            <a:srgbClr val="000000"/>
                          </a:solidFill>
                          <a:effectLst/>
                          <a:latin typeface="+mn-lt"/>
                        </a:rPr>
                        <a:t>Es sollte keine Änderungen an der aktuellen</a:t>
                      </a:r>
                      <a:br>
                        <a:rPr lang="de-DE" sz="1000" b="0" i="0" u="none" strike="noStrike" dirty="0">
                          <a:solidFill>
                            <a:srgbClr val="000000"/>
                          </a:solidFill>
                          <a:effectLst/>
                          <a:latin typeface="+mn-lt"/>
                        </a:rPr>
                      </a:br>
                      <a:r>
                        <a:rPr lang="de-DE" sz="1000" b="0" i="0" u="none" strike="noStrike" dirty="0">
                          <a:solidFill>
                            <a:srgbClr val="000000"/>
                          </a:solidFill>
                          <a:effectLst/>
                          <a:latin typeface="+mn-lt"/>
                        </a:rPr>
                        <a:t>Erbschaftsteuer geben.</a:t>
                      </a: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2974423"/>
                  </a:ext>
                </a:extLst>
              </a:tr>
              <a:tr h="590400">
                <a:tc>
                  <a:txBody>
                    <a:bodyPr/>
                    <a:lstStyle/>
                    <a:p>
                      <a:pPr algn="r" fontAlgn="t"/>
                      <a:r>
                        <a:rPr lang="de-DE" sz="1000" b="0" i="0" u="none" strike="noStrike" dirty="0">
                          <a:solidFill>
                            <a:srgbClr val="000000"/>
                          </a:solidFill>
                          <a:effectLst/>
                          <a:latin typeface="+mn-lt"/>
                        </a:rPr>
                        <a:t>weiß nicht</a:t>
                      </a:r>
                    </a:p>
                  </a:txBody>
                  <a:tcPr marL="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9747005"/>
                  </a:ext>
                </a:extLst>
              </a:tr>
            </a:tbl>
          </a:graphicData>
        </a:graphic>
      </p:graphicFrame>
      <p:grpSp>
        <p:nvGrpSpPr>
          <p:cNvPr id="3" name="Group 2">
            <a:extLst>
              <a:ext uri="{FF2B5EF4-FFF2-40B4-BE49-F238E27FC236}">
                <a16:creationId xmlns:a16="http://schemas.microsoft.com/office/drawing/2014/main" id="{1C3A0663-39D8-DE28-5F3A-76A63FA46636}"/>
              </a:ext>
            </a:extLst>
          </p:cNvPr>
          <p:cNvGrpSpPr/>
          <p:nvPr/>
        </p:nvGrpSpPr>
        <p:grpSpPr>
          <a:xfrm>
            <a:off x="10520652" y="0"/>
            <a:ext cx="324000" cy="323385"/>
            <a:chOff x="10520652" y="0"/>
            <a:chExt cx="324000" cy="323385"/>
          </a:xfrm>
        </p:grpSpPr>
        <p:sp>
          <p:nvSpPr>
            <p:cNvPr id="4" name="Google Shape;487;p76">
              <a:hlinkClick r:id="rId6" action="ppaction://hlinksldjump"/>
              <a:extLst>
                <a:ext uri="{FF2B5EF4-FFF2-40B4-BE49-F238E27FC236}">
                  <a16:creationId xmlns:a16="http://schemas.microsoft.com/office/drawing/2014/main" id="{5663FF22-20B9-33D8-04BD-41E034C9FE7A}"/>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1" name="Group 20">
              <a:extLst>
                <a:ext uri="{FF2B5EF4-FFF2-40B4-BE49-F238E27FC236}">
                  <a16:creationId xmlns:a16="http://schemas.microsoft.com/office/drawing/2014/main" id="{284DAD52-D000-2370-DA27-62A8553CDF26}"/>
                </a:ext>
              </a:extLst>
            </p:cNvPr>
            <p:cNvGrpSpPr/>
            <p:nvPr/>
          </p:nvGrpSpPr>
          <p:grpSpPr>
            <a:xfrm>
              <a:off x="10578492" y="81049"/>
              <a:ext cx="208319" cy="161287"/>
              <a:chOff x="10578492" y="81049"/>
              <a:chExt cx="208319" cy="161287"/>
            </a:xfrm>
          </p:grpSpPr>
          <p:sp>
            <p:nvSpPr>
              <p:cNvPr id="23" name="Google Shape;190;p3">
                <a:hlinkClick r:id="rId6" action="ppaction://hlinksldjump"/>
                <a:extLst>
                  <a:ext uri="{FF2B5EF4-FFF2-40B4-BE49-F238E27FC236}">
                    <a16:creationId xmlns:a16="http://schemas.microsoft.com/office/drawing/2014/main" id="{2E1151F6-CF92-2EE4-B1EE-3FF8C20B21A9}"/>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5" name="Google Shape;191;p3">
                <a:hlinkClick r:id="rId6" action="ppaction://hlinksldjump"/>
                <a:extLst>
                  <a:ext uri="{FF2B5EF4-FFF2-40B4-BE49-F238E27FC236}">
                    <a16:creationId xmlns:a16="http://schemas.microsoft.com/office/drawing/2014/main" id="{3588959B-770E-453F-49A4-560258A0DF9B}"/>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6" name="Google Shape;192;p3">
                <a:hlinkClick r:id="rId6" action="ppaction://hlinksldjump"/>
                <a:extLst>
                  <a:ext uri="{FF2B5EF4-FFF2-40B4-BE49-F238E27FC236}">
                    <a16:creationId xmlns:a16="http://schemas.microsoft.com/office/drawing/2014/main" id="{2D4AE8D3-CCE6-75DD-D843-5BCA67DBD12B}"/>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2568313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EEC55-A56B-2762-800D-E07E21767648}"/>
            </a:ext>
          </a:extLst>
        </p:cNvPr>
        <p:cNvGrpSpPr/>
        <p:nvPr/>
      </p:nvGrpSpPr>
      <p:grpSpPr>
        <a:xfrm>
          <a:off x="0" y="0"/>
          <a:ext cx="0" cy="0"/>
          <a:chOff x="0" y="0"/>
          <a:chExt cx="0" cy="0"/>
        </a:xfrm>
      </p:grpSpPr>
      <p:sp>
        <p:nvSpPr>
          <p:cNvPr id="27" name="Content Placeholder 16">
            <a:extLst>
              <a:ext uri="{FF2B5EF4-FFF2-40B4-BE49-F238E27FC236}">
                <a16:creationId xmlns:a16="http://schemas.microsoft.com/office/drawing/2014/main" id="{E8DDDC27-293C-6E79-EAA6-81AD4B9CF1C3}"/>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5" name="Title 4">
            <a:extLst>
              <a:ext uri="{FF2B5EF4-FFF2-40B4-BE49-F238E27FC236}">
                <a16:creationId xmlns:a16="http://schemas.microsoft.com/office/drawing/2014/main" id="{C9C4E023-EFEA-3345-FA9F-1F17B03599F6}"/>
              </a:ext>
            </a:extLst>
          </p:cNvPr>
          <p:cNvSpPr>
            <a:spLocks noGrp="1"/>
          </p:cNvSpPr>
          <p:nvPr>
            <p:ph type="title"/>
          </p:nvPr>
        </p:nvSpPr>
        <p:spPr>
          <a:xfrm>
            <a:off x="397667" y="402336"/>
            <a:ext cx="3729833" cy="900000"/>
          </a:xfrm>
        </p:spPr>
        <p:txBody>
          <a:bodyPr/>
          <a:lstStyle/>
          <a:p>
            <a:r>
              <a:rPr lang="de-DE"/>
              <a:t>Wie soll die Erbschaftsteuer ausgestaltet werden?</a:t>
            </a:r>
          </a:p>
        </p:txBody>
      </p:sp>
      <p:sp>
        <p:nvSpPr>
          <p:cNvPr id="24" name="Title 4">
            <a:extLst>
              <a:ext uri="{FF2B5EF4-FFF2-40B4-BE49-F238E27FC236}">
                <a16:creationId xmlns:a16="http://schemas.microsoft.com/office/drawing/2014/main" id="{DE8FF6D8-02DD-2000-06B6-A4C45655BF33}"/>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Anpassungen der Erbschaftsteuer</a:t>
            </a:r>
          </a:p>
        </p:txBody>
      </p:sp>
      <p:sp>
        <p:nvSpPr>
          <p:cNvPr id="28" name="Text Placeholder 2">
            <a:extLst>
              <a:ext uri="{FF2B5EF4-FFF2-40B4-BE49-F238E27FC236}">
                <a16:creationId xmlns:a16="http://schemas.microsoft.com/office/drawing/2014/main" id="{B4E1D46A-5B76-55F9-24DA-335E2E01B2B1}"/>
              </a:ext>
            </a:extLst>
          </p:cNvPr>
          <p:cNvSpPr txBox="1">
            <a:spLocks/>
          </p:cNvSpPr>
          <p:nvPr/>
        </p:nvSpPr>
        <p:spPr>
          <a:xfrm>
            <a:off x="397668" y="2149634"/>
            <a:ext cx="3729832" cy="2441258"/>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Anpassungen der Erbschaftsteuer (2/2)</a:t>
            </a:r>
          </a:p>
          <a:p>
            <a:pPr lvl="1">
              <a:lnSpc>
                <a:spcPct val="100000"/>
              </a:lnSpc>
            </a:pPr>
            <a:r>
              <a:rPr lang="de-DE"/>
              <a:t>Vor allem Ältere sind der Ansicht, dass Familienunternehmen steuerlich entlastet werden sollten.</a:t>
            </a:r>
          </a:p>
        </p:txBody>
      </p:sp>
      <p:sp>
        <p:nvSpPr>
          <p:cNvPr id="30" name="Text Placeholder 2">
            <a:extLst>
              <a:ext uri="{FF2B5EF4-FFF2-40B4-BE49-F238E27FC236}">
                <a16:creationId xmlns:a16="http://schemas.microsoft.com/office/drawing/2014/main" id="{DFC04796-8822-390E-CC95-CE7E804D84F2}"/>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13: Die Ausgestaltung der bestehenden Erbschaftsteuer wird in der Politik immer wieder diskutiert – insbesondere im Hinblick auf Unternehmensnachfolgen. Wie stehen Sie zu möglichen Anpassungen der Erbschaftsteuer?</a:t>
            </a:r>
          </a:p>
          <a:p>
            <a:pPr lvl="1">
              <a:lnSpc>
                <a:spcPct val="100000"/>
              </a:lnSpc>
            </a:pPr>
            <a:r>
              <a:rPr lang="de-DE" sz="1050"/>
              <a:t>Basis: alle Befragten, N = 2.000 (Mehrfachnennung)</a:t>
            </a:r>
          </a:p>
        </p:txBody>
      </p:sp>
      <p:sp>
        <p:nvSpPr>
          <p:cNvPr id="33" name="Slide Number Placeholder 32">
            <a:extLst>
              <a:ext uri="{FF2B5EF4-FFF2-40B4-BE49-F238E27FC236}">
                <a16:creationId xmlns:a16="http://schemas.microsoft.com/office/drawing/2014/main" id="{0966D816-D996-CB21-6407-8DD6D448E7E6}"/>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32</a:t>
            </a:fld>
            <a:endParaRPr lang="en-US"/>
          </a:p>
        </p:txBody>
      </p:sp>
      <p:graphicFrame>
        <p:nvGraphicFramePr>
          <p:cNvPr id="2" name="TABLE_01">
            <a:extLst>
              <a:ext uri="{FF2B5EF4-FFF2-40B4-BE49-F238E27FC236}">
                <a16:creationId xmlns:a16="http://schemas.microsoft.com/office/drawing/2014/main" id="{2136025B-E732-43C4-A3EA-D5AA3BA0DBC8}"/>
              </a:ext>
            </a:extLst>
          </p:cNvPr>
          <p:cNvGraphicFramePr>
            <a:graphicFrameLocks noGrp="1"/>
          </p:cNvGraphicFramePr>
          <p:nvPr>
            <p:extLst>
              <p:ext uri="{D42A27DB-BD31-4B8C-83A1-F6EECF244321}">
                <p14:modId xmlns:p14="http://schemas.microsoft.com/office/powerpoint/2010/main" val="3671110861"/>
              </p:ext>
            </p:extLst>
          </p:nvPr>
        </p:nvGraphicFramePr>
        <p:xfrm>
          <a:off x="4430017" y="841251"/>
          <a:ext cx="7380000" cy="4829167"/>
        </p:xfrm>
        <a:graphic>
          <a:graphicData uri="http://schemas.openxmlformats.org/drawingml/2006/table">
            <a:tbl>
              <a:tblPr>
                <a:tableStyleId>{2D5ABB26-0587-4C30-8999-92F81FD0307C}</a:tableStyleId>
              </a:tblPr>
              <a:tblGrid>
                <a:gridCol w="3492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648000">
                  <a:extLst>
                    <a:ext uri="{9D8B030D-6E8A-4147-A177-3AD203B41FA5}">
                      <a16:colId xmlns:a16="http://schemas.microsoft.com/office/drawing/2014/main" val="20002"/>
                    </a:ext>
                  </a:extLst>
                </a:gridCol>
                <a:gridCol w="648000">
                  <a:extLst>
                    <a:ext uri="{9D8B030D-6E8A-4147-A177-3AD203B41FA5}">
                      <a16:colId xmlns:a16="http://schemas.microsoft.com/office/drawing/2014/main" val="4293984153"/>
                    </a:ext>
                  </a:extLst>
                </a:gridCol>
                <a:gridCol w="648000">
                  <a:extLst>
                    <a:ext uri="{9D8B030D-6E8A-4147-A177-3AD203B41FA5}">
                      <a16:colId xmlns:a16="http://schemas.microsoft.com/office/drawing/2014/main" val="20005"/>
                    </a:ext>
                  </a:extLst>
                </a:gridCol>
                <a:gridCol w="648000">
                  <a:extLst>
                    <a:ext uri="{9D8B030D-6E8A-4147-A177-3AD203B41FA5}">
                      <a16:colId xmlns:a16="http://schemas.microsoft.com/office/drawing/2014/main" val="2720402520"/>
                    </a:ext>
                  </a:extLst>
                </a:gridCol>
                <a:gridCol w="648000">
                  <a:extLst>
                    <a:ext uri="{9D8B030D-6E8A-4147-A177-3AD203B41FA5}">
                      <a16:colId xmlns:a16="http://schemas.microsoft.com/office/drawing/2014/main" val="659266268"/>
                    </a:ext>
                  </a:extLst>
                </a:gridCol>
              </a:tblGrid>
              <a:tr h="172800">
                <a:tc>
                  <a:txBody>
                    <a:bodyPr/>
                    <a:lstStyle/>
                    <a:p>
                      <a:pPr algn="l" fontAlgn="b"/>
                      <a:endParaRPr lang="de-DE" sz="900" b="1" i="0" u="none" strike="noStrike">
                        <a:solidFill>
                          <a:srgbClr val="000000"/>
                        </a:solidFill>
                        <a:effectLst/>
                        <a:latin typeface="+mn-lt"/>
                      </a:endParaRPr>
                    </a:p>
                  </a:txBody>
                  <a:tcPr marL="9525" marR="9525" marT="9525" marB="0" anchor="b">
                    <a:lnL>
                      <a:noFill/>
                    </a:lnL>
                    <a:lnR w="12700" cap="flat" cmpd="sng" algn="ctr">
                      <a:solidFill>
                        <a:schemeClr val="accent4"/>
                      </a:solidFill>
                      <a:prstDash val="solid"/>
                      <a:round/>
                      <a:headEnd type="none" w="med" len="med"/>
                      <a:tailEnd type="none" w="med" len="med"/>
                    </a:lnR>
                    <a:lnT>
                      <a:noFill/>
                    </a:lnT>
                    <a:lnB>
                      <a:noFill/>
                    </a:lnB>
                    <a:lnTlToBr w="12700" cmpd="sng">
                      <a:noFill/>
                      <a:prstDash val="solid"/>
                    </a:lnTlToBr>
                    <a:lnBlToTr w="12700" cmpd="sng">
                      <a:noFill/>
                      <a:prstDash val="solid"/>
                    </a:lnBlToTr>
                  </a:tcPr>
                </a:tc>
                <a:tc rowSpan="2">
                  <a:txBody>
                    <a:bodyPr/>
                    <a:lstStyle/>
                    <a:p>
                      <a:pPr algn="ctr"/>
                      <a:r>
                        <a:rPr lang="de-DE" sz="1000" b="1" dirty="0">
                          <a:solidFill>
                            <a:schemeClr val="tx1"/>
                          </a:solidFill>
                          <a:latin typeface="+mn-lt"/>
                        </a:rPr>
                        <a:t>Total</a:t>
                      </a:r>
                    </a:p>
                  </a:txBody>
                  <a:tcPr marL="36000" marR="36000" marT="6874"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a:noFill/>
                    </a:lnT>
                    <a:lnB>
                      <a:noFill/>
                    </a:lnB>
                    <a:lnTlToBr w="12700" cmpd="sng">
                      <a:noFill/>
                      <a:prstDash val="solid"/>
                    </a:lnTlToBr>
                    <a:lnBlToTr w="12700" cmpd="sng">
                      <a:noFill/>
                      <a:prstDash val="solid"/>
                    </a:lnBlToTr>
                  </a:tcPr>
                </a:tc>
                <a:tc gridSpan="5">
                  <a:txBody>
                    <a:bodyPr/>
                    <a:lstStyle/>
                    <a:p>
                      <a:pPr algn="ctr" fontAlgn="b"/>
                      <a:r>
                        <a:rPr lang="de-DE" sz="1000" b="1" u="none" strike="noStrike" dirty="0">
                          <a:effectLst/>
                          <a:latin typeface="+mn-lt"/>
                        </a:rPr>
                        <a:t>Alter (Jahre)</a:t>
                      </a:r>
                      <a:endParaRPr lang="de-DE" sz="1000" b="1" i="0" u="none" strike="noStrike" dirty="0">
                        <a:solidFill>
                          <a:schemeClr val="tx1"/>
                        </a:solidFill>
                        <a:effectLst/>
                        <a:latin typeface="+mn-lt"/>
                        <a:cs typeface="Arial" panose="020B0604020202020204" pitchFamily="34" charset="0"/>
                      </a:endParaRPr>
                    </a:p>
                  </a:txBody>
                  <a:tcPr marL="36000" marR="36000" marT="6874" marB="0" anchor="b">
                    <a:lnL w="12700" cap="flat" cmpd="sng" algn="ctr">
                      <a:solidFill>
                        <a:schemeClr val="accent4"/>
                      </a:solidFill>
                      <a:prstDash val="solid"/>
                      <a:round/>
                      <a:headEnd type="none" w="med" len="med"/>
                      <a:tailEnd type="none" w="med" len="med"/>
                    </a:lnL>
                    <a:lnR w="762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de-DE" sz="1000" b="0" i="0" u="none" strike="noStrike">
                        <a:solidFill>
                          <a:srgbClr val="FFFFFF"/>
                        </a:solidFill>
                        <a:effectLst/>
                        <a:latin typeface="Georgia"/>
                      </a:endParaRPr>
                    </a:p>
                  </a:txBody>
                  <a:tcPr marL="6874" marR="6874" marT="6874" marB="0" anchor="ctr">
                    <a:lnL>
                      <a:noFill/>
                    </a:lnL>
                  </a:tcPr>
                </a:tc>
                <a:tc hMerge="1">
                  <a:txBody>
                    <a:bodyPr/>
                    <a:lstStyle/>
                    <a:p>
                      <a:pPr algn="ctr" fontAlgn="ctr"/>
                      <a:endParaRPr lang="de-DE" sz="1000" b="0" i="0" u="none" strike="noStrike">
                        <a:solidFill>
                          <a:srgbClr val="FFFFFF"/>
                        </a:solidFill>
                        <a:effectLst/>
                        <a:latin typeface="Georgia"/>
                      </a:endParaRPr>
                    </a:p>
                  </a:txBody>
                  <a:tcPr marL="6874" marR="6874" marT="6874"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de-DE" sz="900" b="1" i="0" u="none" strike="noStrike">
                        <a:solidFill>
                          <a:schemeClr val="tx1"/>
                        </a:solidFill>
                        <a:effectLst/>
                        <a:latin typeface="+mn-lt"/>
                        <a:cs typeface="Arial" panose="020B0604020202020204" pitchFamily="34" charset="0"/>
                      </a:endParaRPr>
                    </a:p>
                  </a:txBody>
                  <a:tcPr marL="36000" marR="36000" marT="6874" marB="0" anchor="b">
                    <a:lnL>
                      <a:noFill/>
                    </a:lnL>
                    <a:lnR w="76200" cap="flat" cmpd="sng" algn="ctr">
                      <a:noFill/>
                      <a:prstDash val="solid"/>
                      <a:round/>
                      <a:headEnd type="none" w="med" len="med"/>
                      <a:tailEnd type="none" w="med" len="med"/>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de-DE" sz="900" b="1" i="0" u="none" strike="noStrike">
                        <a:solidFill>
                          <a:schemeClr val="tx1"/>
                        </a:solidFill>
                        <a:effectLst/>
                        <a:latin typeface="+mn-lt"/>
                        <a:cs typeface="Arial" panose="020B0604020202020204" pitchFamily="34" charset="0"/>
                      </a:endParaRPr>
                    </a:p>
                  </a:txBody>
                  <a:tcPr marL="36000" marR="36000" marT="6874" marB="0" anchor="b">
                    <a:lnL>
                      <a:noFill/>
                    </a:lnL>
                    <a:lnR w="76200" cap="flat" cmpd="sng" algn="ctr">
                      <a:noFill/>
                      <a:prstDash val="solid"/>
                      <a:round/>
                      <a:headEnd type="none" w="med" len="med"/>
                      <a:tailEnd type="none" w="med" len="med"/>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9600">
                <a:tc>
                  <a:txBody>
                    <a:bodyPr/>
                    <a:lstStyle/>
                    <a:p>
                      <a:pPr algn="l" fontAlgn="b"/>
                      <a:endParaRPr lang="de-DE" sz="900" b="1" i="0" u="none" strike="noStrike">
                        <a:solidFill>
                          <a:srgbClr val="000000"/>
                        </a:solidFill>
                        <a:effectLst/>
                        <a:latin typeface="+mn-lt"/>
                      </a:endParaRPr>
                    </a:p>
                  </a:txBody>
                  <a:tcPr marL="9525" marR="9525" marT="9525" marB="0" anchor="b">
                    <a:lnL w="1905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de-DE" sz="1000" b="0" i="0" u="none" strike="noStrike">
                        <a:solidFill>
                          <a:srgbClr val="FFFFFF"/>
                        </a:solidFill>
                        <a:effectLst/>
                        <a:latin typeface="Georgia"/>
                      </a:endParaRPr>
                    </a:p>
                  </a:txBody>
                  <a:tcPr marL="6874" marR="6874" marT="0"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fontAlgn="b"/>
                      <a:r>
                        <a:rPr lang="de-DE" sz="1000" b="0" i="0" u="none" strike="noStrike" dirty="0">
                          <a:solidFill>
                            <a:srgbClr val="000000"/>
                          </a:solidFill>
                          <a:effectLst/>
                          <a:latin typeface="+mn-lt"/>
                        </a:rPr>
                        <a:t>18 – 29</a:t>
                      </a:r>
                    </a:p>
                  </a:txBody>
                  <a:tcPr marL="9525" marR="9525" marT="9525" marB="0" anchor="ctr">
                    <a:lnL w="12700" cap="flat" cmpd="sng" algn="ctr">
                      <a:solidFill>
                        <a:schemeClr val="accent4"/>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de-DE" sz="1000" b="0" i="0" u="none" strike="noStrike">
                          <a:solidFill>
                            <a:srgbClr val="000000"/>
                          </a:solidFill>
                          <a:effectLst/>
                          <a:latin typeface="+mn-lt"/>
                        </a:rPr>
                        <a:t>30 – 39</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de-DE" sz="1000" b="0" i="0" u="none" strike="noStrike">
                          <a:solidFill>
                            <a:schemeClr val="tx1"/>
                          </a:solidFill>
                          <a:effectLst/>
                          <a:latin typeface="+mn-lt"/>
                        </a:rPr>
                        <a:t>40 – 49</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de-DE" sz="1000" b="0" i="0" u="none" strike="noStrike">
                          <a:solidFill>
                            <a:srgbClr val="000000"/>
                          </a:solidFill>
                          <a:effectLst/>
                          <a:latin typeface="+mn-lt"/>
                        </a:rPr>
                        <a:t>50 – 59</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de-DE" sz="1000" b="0" i="0" u="none" strike="noStrike">
                          <a:solidFill>
                            <a:srgbClr val="000000"/>
                          </a:solidFill>
                          <a:effectLst/>
                          <a:latin typeface="+mn-lt"/>
                        </a:rPr>
                        <a:t>60+</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967">
                <a:tc>
                  <a:txBody>
                    <a:bodyPr/>
                    <a:lstStyle/>
                    <a:p>
                      <a:pPr algn="r" fontAlgn="ctr"/>
                      <a:r>
                        <a:rPr lang="de-DE" sz="800" u="none" strike="noStrike" dirty="0">
                          <a:solidFill>
                            <a:schemeClr val="tx1"/>
                          </a:solidFill>
                          <a:effectLst/>
                          <a:latin typeface="+mn-lt"/>
                        </a:rPr>
                        <a:t>Basis</a:t>
                      </a:r>
                      <a:endParaRPr lang="de-DE" sz="800" b="0" i="0" u="none" strike="noStrike" dirty="0">
                        <a:solidFill>
                          <a:schemeClr val="tx1"/>
                        </a:solidFill>
                        <a:effectLst/>
                        <a:latin typeface="+mn-lt"/>
                      </a:endParaRP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FE3E6"/>
                    </a:solidFill>
                  </a:tcPr>
                </a:tc>
                <a:tc>
                  <a:txBody>
                    <a:bodyPr/>
                    <a:lstStyle/>
                    <a:p>
                      <a:pPr algn="ctr" fontAlgn="ctr"/>
                      <a:r>
                        <a:rPr lang="de-DE" sz="800" b="0" i="0" u="none" strike="noStrike" dirty="0">
                          <a:solidFill>
                            <a:schemeClr val="tx1"/>
                          </a:solidFill>
                          <a:effectLst/>
                          <a:latin typeface="+mn-lt"/>
                        </a:rPr>
                        <a:t>2.000</a:t>
                      </a:r>
                    </a:p>
                  </a:txBody>
                  <a:tcPr marL="36000" marR="3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FE3E6"/>
                    </a:solidFill>
                  </a:tcPr>
                </a:tc>
                <a:tc>
                  <a:txBody>
                    <a:bodyPr/>
                    <a:lstStyle/>
                    <a:p>
                      <a:pPr algn="ctr" fontAlgn="t"/>
                      <a:r>
                        <a:rPr lang="de-DE" sz="800" b="0" i="0" u="none" strike="noStrike" kern="1200" dirty="0">
                          <a:solidFill>
                            <a:schemeClr val="tx1"/>
                          </a:solidFill>
                          <a:effectLst/>
                          <a:latin typeface="+mn-lt"/>
                          <a:ea typeface="+mn-ea"/>
                          <a:cs typeface="+mn-cs"/>
                        </a:rPr>
                        <a:t>314</a:t>
                      </a:r>
                    </a:p>
                  </a:txBody>
                  <a:tcPr marL="6350" marR="6350" marT="6350" marB="0" anchor="ctr">
                    <a:lnL w="12700" cap="flat" cmpd="sng" algn="ctr">
                      <a:solidFill>
                        <a:schemeClr val="accent4"/>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FE3E6"/>
                    </a:solidFill>
                  </a:tcPr>
                </a:tc>
                <a:tc>
                  <a:txBody>
                    <a:bodyPr/>
                    <a:lstStyle/>
                    <a:p>
                      <a:pPr algn="ctr" fontAlgn="t"/>
                      <a:r>
                        <a:rPr lang="de-DE" sz="800" b="0" i="0" u="none" strike="noStrike" kern="1200">
                          <a:solidFill>
                            <a:schemeClr val="tx1"/>
                          </a:solidFill>
                          <a:effectLst/>
                          <a:latin typeface="+mn-lt"/>
                          <a:ea typeface="+mn-ea"/>
                          <a:cs typeface="+mn-cs"/>
                        </a:rPr>
                        <a:t>316</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DFE3E6"/>
                    </a:solidFill>
                  </a:tcPr>
                </a:tc>
                <a:tc>
                  <a:txBody>
                    <a:bodyPr/>
                    <a:lstStyle/>
                    <a:p>
                      <a:pPr algn="ctr" fontAlgn="t"/>
                      <a:r>
                        <a:rPr lang="de-DE" sz="800" b="0" i="0" u="none" strike="noStrike" kern="1200">
                          <a:solidFill>
                            <a:schemeClr val="tx1"/>
                          </a:solidFill>
                          <a:effectLst/>
                          <a:latin typeface="+mn-lt"/>
                          <a:ea typeface="+mn-ea"/>
                          <a:cs typeface="+mn-cs"/>
                        </a:rPr>
                        <a:t>296</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DFE3E6"/>
                    </a:solidFill>
                  </a:tcPr>
                </a:tc>
                <a:tc>
                  <a:txBody>
                    <a:bodyPr/>
                    <a:lstStyle/>
                    <a:p>
                      <a:pPr algn="ctr" fontAlgn="t"/>
                      <a:r>
                        <a:rPr lang="de-DE" sz="800" b="0" i="0" u="none" strike="noStrike" kern="1200">
                          <a:solidFill>
                            <a:schemeClr val="tx1"/>
                          </a:solidFill>
                          <a:effectLst/>
                          <a:latin typeface="+mn-lt"/>
                          <a:ea typeface="+mn-ea"/>
                          <a:cs typeface="+mn-cs"/>
                        </a:rPr>
                        <a:t>352</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DFE3E6"/>
                    </a:solidFill>
                  </a:tcPr>
                </a:tc>
                <a:tc>
                  <a:txBody>
                    <a:bodyPr/>
                    <a:lstStyle/>
                    <a:p>
                      <a:pPr algn="ctr" fontAlgn="t"/>
                      <a:r>
                        <a:rPr lang="de-DE" sz="800" b="0" i="0" u="none" strike="noStrike" kern="1200">
                          <a:solidFill>
                            <a:schemeClr val="tx1"/>
                          </a:solidFill>
                          <a:effectLst/>
                          <a:latin typeface="+mn-lt"/>
                          <a:ea typeface="+mn-ea"/>
                          <a:cs typeface="+mn-cs"/>
                        </a:rPr>
                        <a:t>722</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10002"/>
                  </a:ext>
                </a:extLst>
              </a:tr>
              <a:tr h="590400">
                <a:tc>
                  <a:txBody>
                    <a:bodyPr/>
                    <a:lstStyle/>
                    <a:p>
                      <a:pPr algn="r" fontAlgn="t"/>
                      <a:r>
                        <a:rPr lang="de-DE" sz="1000" b="0" i="0" u="none" strike="noStrike" dirty="0">
                          <a:solidFill>
                            <a:srgbClr val="000000"/>
                          </a:solidFill>
                          <a:effectLst/>
                          <a:latin typeface="+mn-lt"/>
                        </a:rPr>
                        <a:t>Familienunternehmen sollten insgesamt steuerlich entlastet werden, um Investitionen und Standortbindung zu fördern.</a:t>
                      </a:r>
                    </a:p>
                  </a:txBody>
                  <a:tcPr marL="36000" marR="72000" marT="0" marB="0" anchor="ctr">
                    <a:lnL>
                      <a:noFill/>
                    </a:lnL>
                    <a:lnR w="12700" cap="flat" cmpd="sng" algn="ctr">
                      <a:solidFill>
                        <a:schemeClr val="accent4"/>
                      </a:solidFill>
                      <a:prstDash val="solid"/>
                      <a:round/>
                      <a:headEnd type="none" w="med" len="med"/>
                      <a:tailEnd type="none" w="med" len="med"/>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1" i="0" u="none" strike="noStrike">
                          <a:solidFill>
                            <a:srgbClr val="000000"/>
                          </a:solidFill>
                          <a:effectLst/>
                          <a:latin typeface="+mn-lt"/>
                        </a:rPr>
                        <a:t>36 %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dirty="0">
                          <a:solidFill>
                            <a:srgbClr val="000000"/>
                          </a:solidFill>
                          <a:effectLst/>
                          <a:latin typeface="+mn-lt"/>
                        </a:rPr>
                        <a:t>27 %</a:t>
                      </a:r>
                    </a:p>
                  </a:txBody>
                  <a:tcPr marL="0" marR="144000" marT="0" marB="0" anchor="ctr">
                    <a:lnL w="12700" cap="flat" cmpd="sng" algn="ctr">
                      <a:solidFill>
                        <a:schemeClr val="accent4"/>
                      </a:solidFill>
                      <a:prstDash val="solid"/>
                      <a:round/>
                      <a:headEnd type="none" w="med" len="med"/>
                      <a:tailEnd type="none" w="med" len="med"/>
                    </a:lnL>
                    <a:lnR>
                      <a:noFill/>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34 %</a:t>
                      </a:r>
                    </a:p>
                  </a:txBody>
                  <a:tcPr marL="0" marR="144000" marT="0" marB="0" anchor="ctr">
                    <a:lnL>
                      <a:noFill/>
                    </a:lnL>
                    <a:lnR>
                      <a:noFill/>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37 %</a:t>
                      </a:r>
                    </a:p>
                  </a:txBody>
                  <a:tcPr marL="0" marR="144000" marT="0" marB="0" anchor="ctr">
                    <a:lnL>
                      <a:noFill/>
                    </a:lnL>
                    <a:lnR>
                      <a:noFill/>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36 %</a:t>
                      </a:r>
                    </a:p>
                  </a:txBody>
                  <a:tcPr marL="0" marR="144000" marT="0" marB="0" anchor="ctr">
                    <a:lnL>
                      <a:noFill/>
                    </a:lnL>
                    <a:lnR>
                      <a:noFill/>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41 %</a:t>
                      </a:r>
                    </a:p>
                  </a:txBody>
                  <a:tcPr marL="0" marR="144000" marT="0" marB="0" anchor="ctr">
                    <a:lnL>
                      <a:noFill/>
                    </a:lnL>
                    <a:lnR>
                      <a:noFill/>
                    </a:lnR>
                    <a:lnT>
                      <a:noFill/>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90400">
                <a:tc>
                  <a:txBody>
                    <a:bodyPr/>
                    <a:lstStyle/>
                    <a:p>
                      <a:pPr algn="r" fontAlgn="t"/>
                      <a:r>
                        <a:rPr lang="de-DE" sz="1000" b="0" i="0" u="none" strike="noStrike" dirty="0">
                          <a:solidFill>
                            <a:srgbClr val="000000"/>
                          </a:solidFill>
                          <a:effectLst/>
                          <a:latin typeface="+mn-lt"/>
                        </a:rPr>
                        <a:t>Betrieblich gebundenes Vermögen </a:t>
                      </a:r>
                      <a:br>
                        <a:rPr lang="de-DE" sz="1000" b="0" i="0" u="none" strike="noStrike" dirty="0">
                          <a:solidFill>
                            <a:srgbClr val="000000"/>
                          </a:solidFill>
                          <a:effectLst/>
                          <a:latin typeface="+mn-lt"/>
                        </a:rPr>
                      </a:br>
                      <a:r>
                        <a:rPr lang="de-DE" sz="1000" b="0" i="0" u="none" strike="noStrike" dirty="0">
                          <a:solidFill>
                            <a:srgbClr val="000000"/>
                          </a:solidFill>
                          <a:effectLst/>
                          <a:latin typeface="+mn-lt"/>
                        </a:rPr>
                        <a:t>(z. B. Maschinen, Immobilien) sollte bei der Erbschaftsteuer stärker geschont werden als privates Kapitalvermögen.</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1" i="0" u="none" strike="noStrike" dirty="0">
                          <a:solidFill>
                            <a:srgbClr val="000000"/>
                          </a:solidFill>
                          <a:effectLst/>
                          <a:latin typeface="+mn-lt"/>
                        </a:rPr>
                        <a:t>32 %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dirty="0">
                          <a:solidFill>
                            <a:srgbClr val="000000"/>
                          </a:solidFill>
                          <a:effectLst/>
                          <a:latin typeface="+mn-lt"/>
                        </a:rPr>
                        <a:t>26 %</a:t>
                      </a:r>
                    </a:p>
                  </a:txBody>
                  <a:tcPr marL="0" marR="144000" marT="0"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28 %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26 %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32 %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39 %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4158629"/>
                  </a:ext>
                </a:extLst>
              </a:tr>
              <a:tr h="590400">
                <a:tc>
                  <a:txBody>
                    <a:bodyPr/>
                    <a:lstStyle/>
                    <a:p>
                      <a:pPr algn="r" fontAlgn="t"/>
                      <a:r>
                        <a:rPr lang="de-DE" sz="1000" b="0" i="0" u="none" strike="noStrike" dirty="0">
                          <a:solidFill>
                            <a:srgbClr val="000000"/>
                          </a:solidFill>
                          <a:effectLst/>
                          <a:latin typeface="+mn-lt"/>
                        </a:rPr>
                        <a:t>Statt Erbschaften zu besteuern, sollte der Fokus stärker auf der Besteuerung von laufenden Unternehmensgewinnen liegen.</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1" i="0" u="none" strike="noStrike">
                          <a:solidFill>
                            <a:srgbClr val="000000"/>
                          </a:solidFill>
                          <a:effectLst/>
                          <a:latin typeface="+mn-lt"/>
                        </a:rPr>
                        <a:t>28 %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dirty="0">
                          <a:solidFill>
                            <a:srgbClr val="000000"/>
                          </a:solidFill>
                          <a:effectLst/>
                          <a:latin typeface="+mn-lt"/>
                        </a:rPr>
                        <a:t>29 %</a:t>
                      </a:r>
                    </a:p>
                  </a:txBody>
                  <a:tcPr marL="0" marR="144000" marT="0"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32 %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28 %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27 %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26 %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5015204"/>
                  </a:ext>
                </a:extLst>
              </a:tr>
              <a:tr h="590400">
                <a:tc>
                  <a:txBody>
                    <a:bodyPr/>
                    <a:lstStyle/>
                    <a:p>
                      <a:pPr algn="r" fontAlgn="t"/>
                      <a:r>
                        <a:rPr lang="de-DE" sz="1000" b="0" i="0" u="none" strike="noStrike" dirty="0">
                          <a:solidFill>
                            <a:srgbClr val="000000"/>
                          </a:solidFill>
                          <a:effectLst/>
                          <a:latin typeface="+mn-lt"/>
                        </a:rPr>
                        <a:t>Die Erbschaftsteuer sollte bei Unternehmensnachfolgen ganz entfallen, wenn das Unternehmen fortgeführt wird.</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1" i="0" u="none" strike="noStrike" dirty="0">
                          <a:solidFill>
                            <a:srgbClr val="000000"/>
                          </a:solidFill>
                          <a:effectLst/>
                          <a:latin typeface="+mn-lt"/>
                        </a:rPr>
                        <a:t>27 %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dirty="0">
                          <a:solidFill>
                            <a:srgbClr val="000000"/>
                          </a:solidFill>
                          <a:effectLst/>
                          <a:latin typeface="+mn-lt"/>
                        </a:rPr>
                        <a:t>19 %</a:t>
                      </a:r>
                    </a:p>
                  </a:txBody>
                  <a:tcPr marL="0" marR="144000" marT="0"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27 %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26 %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25 %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32 %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7921"/>
                  </a:ext>
                </a:extLst>
              </a:tr>
              <a:tr h="590400">
                <a:tc>
                  <a:txBody>
                    <a:bodyPr/>
                    <a:lstStyle/>
                    <a:p>
                      <a:pPr algn="r" fontAlgn="t"/>
                      <a:r>
                        <a:rPr lang="de-DE" sz="1000" b="0" i="0" u="none" strike="noStrike" dirty="0">
                          <a:solidFill>
                            <a:srgbClr val="000000"/>
                          </a:solidFill>
                          <a:effectLst/>
                          <a:latin typeface="+mn-lt"/>
                        </a:rPr>
                        <a:t>Es ist richtig, dass Erbschaften – auch bei Unternehmen – grundsätzlich besteuert werden, unabhängig davon, ob das Vermögen privat der betrieblich gebunden ist.</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1" i="0" u="none" strike="noStrike" dirty="0">
                          <a:solidFill>
                            <a:srgbClr val="000000"/>
                          </a:solidFill>
                          <a:effectLst/>
                          <a:latin typeface="+mn-lt"/>
                        </a:rPr>
                        <a:t>22 %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dirty="0">
                          <a:solidFill>
                            <a:srgbClr val="000000"/>
                          </a:solidFill>
                          <a:effectLst/>
                          <a:latin typeface="+mn-lt"/>
                        </a:rPr>
                        <a:t>30 %</a:t>
                      </a:r>
                    </a:p>
                  </a:txBody>
                  <a:tcPr marL="0" marR="144000" marT="0"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27 %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21 %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20 %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18 %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2334545"/>
                  </a:ext>
                </a:extLst>
              </a:tr>
              <a:tr h="590400">
                <a:tc>
                  <a:txBody>
                    <a:bodyPr/>
                    <a:lstStyle/>
                    <a:p>
                      <a:pPr algn="r" fontAlgn="t"/>
                      <a:r>
                        <a:rPr lang="de-DE" sz="1000" b="0" i="0" u="none" strike="noStrike" dirty="0">
                          <a:solidFill>
                            <a:srgbClr val="000000"/>
                          </a:solidFill>
                          <a:effectLst/>
                          <a:latin typeface="+mn-lt"/>
                        </a:rPr>
                        <a:t>Es sollte keine Änderungen an der aktuellen Erbschaftsteuer geben.</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1" i="0" u="none" strike="noStrike" dirty="0">
                          <a:solidFill>
                            <a:srgbClr val="000000"/>
                          </a:solidFill>
                          <a:effectLst/>
                          <a:latin typeface="+mn-lt"/>
                        </a:rPr>
                        <a:t>5 %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dirty="0">
                          <a:solidFill>
                            <a:srgbClr val="000000"/>
                          </a:solidFill>
                          <a:effectLst/>
                          <a:latin typeface="+mn-lt"/>
                        </a:rPr>
                        <a:t>5 %</a:t>
                      </a:r>
                    </a:p>
                  </a:txBody>
                  <a:tcPr marL="0" marR="144000" marT="0"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4 %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7 %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6 %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de-DE" sz="1000" b="0" i="0" u="none" strike="noStrike">
                          <a:solidFill>
                            <a:srgbClr val="000000"/>
                          </a:solidFill>
                          <a:effectLst/>
                          <a:latin typeface="+mn-lt"/>
                        </a:rPr>
                        <a:t>5 %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2974423"/>
                  </a:ext>
                </a:extLst>
              </a:tr>
              <a:tr h="590400">
                <a:tc>
                  <a:txBody>
                    <a:bodyPr/>
                    <a:lstStyle/>
                    <a:p>
                      <a:pPr algn="r" fontAlgn="t"/>
                      <a:r>
                        <a:rPr lang="de-DE" sz="1000" b="0" i="0" u="none" strike="noStrike" dirty="0">
                          <a:solidFill>
                            <a:srgbClr val="000000"/>
                          </a:solidFill>
                          <a:effectLst/>
                          <a:latin typeface="+mn-lt"/>
                        </a:rPr>
                        <a:t>weiß nicht</a:t>
                      </a:r>
                    </a:p>
                  </a:txBody>
                  <a:tcPr marL="36000" marR="72000" marT="0" marB="0" anchor="ctr">
                    <a:lnL>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1000" b="1" i="0" u="none" strike="noStrike" dirty="0">
                          <a:solidFill>
                            <a:srgbClr val="000000"/>
                          </a:solidFill>
                          <a:effectLst/>
                          <a:latin typeface="+mn-lt"/>
                        </a:rPr>
                        <a:t>13 %</a:t>
                      </a:r>
                    </a:p>
                  </a:txBody>
                  <a:tcPr marL="0" marR="21600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1000" b="0" i="0" u="none" strike="noStrike" dirty="0">
                          <a:solidFill>
                            <a:srgbClr val="000000"/>
                          </a:solidFill>
                          <a:effectLst/>
                          <a:latin typeface="+mn-lt"/>
                        </a:rPr>
                        <a:t>11 %</a:t>
                      </a:r>
                    </a:p>
                  </a:txBody>
                  <a:tcPr marL="0" marR="144000" marT="0" marB="0" anchor="ctr">
                    <a:lnL w="12700" cap="flat" cmpd="sng" algn="ctr">
                      <a:solidFill>
                        <a:schemeClr val="accent4"/>
                      </a:solidFill>
                      <a:prstDash val="solid"/>
                      <a:round/>
                      <a:headEnd type="none" w="med" len="med"/>
                      <a:tailEnd type="none" w="med" len="med"/>
                    </a:lnL>
                    <a:lnR>
                      <a:noFill/>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1000" b="0" i="0" u="none" strike="noStrike">
                          <a:solidFill>
                            <a:srgbClr val="000000"/>
                          </a:solidFill>
                          <a:effectLst/>
                          <a:latin typeface="+mn-lt"/>
                        </a:rPr>
                        <a:t>11 %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1000" b="0" i="0" u="none" strike="noStrike">
                          <a:solidFill>
                            <a:srgbClr val="000000"/>
                          </a:solidFill>
                          <a:effectLst/>
                          <a:latin typeface="+mn-lt"/>
                        </a:rPr>
                        <a:t>12 %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1000" b="0" i="0" u="none" strike="noStrike">
                          <a:solidFill>
                            <a:srgbClr val="000000"/>
                          </a:solidFill>
                          <a:effectLst/>
                          <a:latin typeface="+mn-lt"/>
                        </a:rPr>
                        <a:t>14 %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t"/>
                      <a:r>
                        <a:rPr lang="de-DE" sz="1000" b="0" i="0" u="none" strike="noStrike" dirty="0">
                          <a:solidFill>
                            <a:srgbClr val="000000"/>
                          </a:solidFill>
                          <a:effectLst/>
                          <a:latin typeface="+mn-lt"/>
                        </a:rPr>
                        <a:t>13 %</a:t>
                      </a:r>
                    </a:p>
                  </a:txBody>
                  <a:tcPr marL="0" marR="144000" marT="0" marB="0" anchor="ctr">
                    <a:lnL>
                      <a:noFill/>
                    </a:lnL>
                    <a:lnR>
                      <a:noFill/>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1919747005"/>
                  </a:ext>
                </a:extLst>
              </a:tr>
            </a:tbl>
          </a:graphicData>
        </a:graphic>
      </p:graphicFrame>
      <p:sp>
        <p:nvSpPr>
          <p:cNvPr id="3" name="Footer Placeholder 2">
            <a:extLst>
              <a:ext uri="{FF2B5EF4-FFF2-40B4-BE49-F238E27FC236}">
                <a16:creationId xmlns:a16="http://schemas.microsoft.com/office/drawing/2014/main" id="{AD4279E5-2D9F-FAD9-8D13-CE3D367F2EE4}"/>
              </a:ext>
            </a:extLst>
          </p:cNvPr>
          <p:cNvSpPr>
            <a:spLocks noGrp="1"/>
          </p:cNvSpPr>
          <p:nvPr>
            <p:ph type="ftr" sz="quarter" idx="3"/>
          </p:nvPr>
        </p:nvSpPr>
        <p:spPr/>
        <p:txBody>
          <a:bodyPr/>
          <a:lstStyle/>
          <a:p>
            <a:r>
              <a:rPr lang="en-US"/>
              <a:t>Juni 2025</a:t>
            </a:r>
          </a:p>
        </p:txBody>
      </p:sp>
      <p:grpSp>
        <p:nvGrpSpPr>
          <p:cNvPr id="4" name="Group 3">
            <a:extLst>
              <a:ext uri="{FF2B5EF4-FFF2-40B4-BE49-F238E27FC236}">
                <a16:creationId xmlns:a16="http://schemas.microsoft.com/office/drawing/2014/main" id="{5269106A-7AF1-0E1C-8DED-A931AD6957FA}"/>
              </a:ext>
            </a:extLst>
          </p:cNvPr>
          <p:cNvGrpSpPr>
            <a:grpSpLocks noChangeAspect="1"/>
          </p:cNvGrpSpPr>
          <p:nvPr/>
        </p:nvGrpSpPr>
        <p:grpSpPr>
          <a:xfrm>
            <a:off x="11478027" y="0"/>
            <a:ext cx="324000" cy="324000"/>
            <a:chOff x="10872022" y="0"/>
            <a:chExt cx="403200" cy="403200"/>
          </a:xfrm>
        </p:grpSpPr>
        <p:sp>
          <p:nvSpPr>
            <p:cNvPr id="6" name="Rectangle 5">
              <a:hlinkClick r:id="" action="ppaction://hlinkshowjump?jump=nextslide"/>
              <a:extLst>
                <a:ext uri="{FF2B5EF4-FFF2-40B4-BE49-F238E27FC236}">
                  <a16:creationId xmlns:a16="http://schemas.microsoft.com/office/drawing/2014/main" id="{10FC2E82-0655-8469-3B0A-C13E6A4101F6}"/>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descr="Down arrow">
              <a:hlinkClick r:id="" action="ppaction://hlinkshowjump?jump=nextslide"/>
              <a:extLst>
                <a:ext uri="{FF2B5EF4-FFF2-40B4-BE49-F238E27FC236}">
                  <a16:creationId xmlns:a16="http://schemas.microsoft.com/office/drawing/2014/main" id="{7BB1ED5D-40EB-7A42-1992-EF2DFF684652}"/>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C5254E71-4AC6-D6A3-9750-2B99799277BA}"/>
              </a:ext>
            </a:extLst>
          </p:cNvPr>
          <p:cNvGrpSpPr>
            <a:grpSpLocks noChangeAspect="1"/>
          </p:cNvGrpSpPr>
          <p:nvPr/>
        </p:nvGrpSpPr>
        <p:grpSpPr>
          <a:xfrm>
            <a:off x="11084594" y="0"/>
            <a:ext cx="324000" cy="324000"/>
            <a:chOff x="10354522" y="0"/>
            <a:chExt cx="403200" cy="403200"/>
          </a:xfrm>
        </p:grpSpPr>
        <p:sp>
          <p:nvSpPr>
            <p:cNvPr id="9" name="Rectangle 8">
              <a:hlinkClick r:id="" action="ppaction://hlinkshowjump?jump=previousslide"/>
              <a:extLst>
                <a:ext uri="{FF2B5EF4-FFF2-40B4-BE49-F238E27FC236}">
                  <a16:creationId xmlns:a16="http://schemas.microsoft.com/office/drawing/2014/main" id="{E2BD213C-E11E-E65F-D7D0-C109F8FAB8D7}"/>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0" name="Straight Arrow Connector 9" descr="Down arrow">
              <a:hlinkClick r:id="" action="ppaction://hlinkshowjump?jump=previousslide"/>
              <a:extLst>
                <a:ext uri="{FF2B5EF4-FFF2-40B4-BE49-F238E27FC236}">
                  <a16:creationId xmlns:a16="http://schemas.microsoft.com/office/drawing/2014/main" id="{015E5A15-A0D9-0F81-D9FC-3CD171F4687D}"/>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206C1D34-7E85-553B-E8E7-AE8DD7D24371}"/>
              </a:ext>
            </a:extLst>
          </p:cNvPr>
          <p:cNvGrpSpPr/>
          <p:nvPr/>
        </p:nvGrpSpPr>
        <p:grpSpPr>
          <a:xfrm>
            <a:off x="10520652" y="0"/>
            <a:ext cx="324000" cy="323385"/>
            <a:chOff x="10520652" y="0"/>
            <a:chExt cx="324000" cy="323385"/>
          </a:xfrm>
        </p:grpSpPr>
        <p:sp>
          <p:nvSpPr>
            <p:cNvPr id="18" name="Google Shape;487;p76">
              <a:hlinkClick r:id="rId2" action="ppaction://hlinksldjump"/>
              <a:extLst>
                <a:ext uri="{FF2B5EF4-FFF2-40B4-BE49-F238E27FC236}">
                  <a16:creationId xmlns:a16="http://schemas.microsoft.com/office/drawing/2014/main" id="{8A973D5C-9F44-529A-A856-B770E4020736}"/>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9" name="Group 18">
              <a:extLst>
                <a:ext uri="{FF2B5EF4-FFF2-40B4-BE49-F238E27FC236}">
                  <a16:creationId xmlns:a16="http://schemas.microsoft.com/office/drawing/2014/main" id="{E3BFFA7C-0FDD-69F5-DC5A-966C115534FF}"/>
                </a:ext>
              </a:extLst>
            </p:cNvPr>
            <p:cNvGrpSpPr/>
            <p:nvPr/>
          </p:nvGrpSpPr>
          <p:grpSpPr>
            <a:xfrm>
              <a:off x="10578492" y="81049"/>
              <a:ext cx="208319" cy="161287"/>
              <a:chOff x="10578492" y="81049"/>
              <a:chExt cx="208319" cy="161287"/>
            </a:xfrm>
          </p:grpSpPr>
          <p:sp>
            <p:nvSpPr>
              <p:cNvPr id="20" name="Google Shape;190;p3">
                <a:hlinkClick r:id="rId2" action="ppaction://hlinksldjump"/>
                <a:extLst>
                  <a:ext uri="{FF2B5EF4-FFF2-40B4-BE49-F238E27FC236}">
                    <a16:creationId xmlns:a16="http://schemas.microsoft.com/office/drawing/2014/main" id="{0DA9846D-B83A-F6E1-784B-7712897F1E5D}"/>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1" name="Google Shape;191;p3">
                <a:hlinkClick r:id="rId2" action="ppaction://hlinksldjump"/>
                <a:extLst>
                  <a:ext uri="{FF2B5EF4-FFF2-40B4-BE49-F238E27FC236}">
                    <a16:creationId xmlns:a16="http://schemas.microsoft.com/office/drawing/2014/main" id="{C53EB0B1-73A2-6DBC-A24D-FE2394846E7D}"/>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2" name="Google Shape;192;p3">
                <a:hlinkClick r:id="rId2" action="ppaction://hlinksldjump"/>
                <a:extLst>
                  <a:ext uri="{FF2B5EF4-FFF2-40B4-BE49-F238E27FC236}">
                    <a16:creationId xmlns:a16="http://schemas.microsoft.com/office/drawing/2014/main" id="{8EED9AD4-9696-6E7B-A72C-3B9B0BA47D19}"/>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3784669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6D763-27C2-5895-577A-8C38C306848A}"/>
            </a:ext>
          </a:extLst>
        </p:cNvPr>
        <p:cNvGrpSpPr/>
        <p:nvPr/>
      </p:nvGrpSpPr>
      <p:grpSpPr>
        <a:xfrm>
          <a:off x="0" y="0"/>
          <a:ext cx="0" cy="0"/>
          <a:chOff x="0" y="0"/>
          <a:chExt cx="0" cy="0"/>
        </a:xfrm>
      </p:grpSpPr>
      <p:sp>
        <p:nvSpPr>
          <p:cNvPr id="27" name="Content Placeholder 16">
            <a:extLst>
              <a:ext uri="{FF2B5EF4-FFF2-40B4-BE49-F238E27FC236}">
                <a16:creationId xmlns:a16="http://schemas.microsoft.com/office/drawing/2014/main" id="{50C33A8A-5633-76F9-8EB0-46848BC48B0D}"/>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33" name="Slide Number Placeholder 32">
            <a:extLst>
              <a:ext uri="{FF2B5EF4-FFF2-40B4-BE49-F238E27FC236}">
                <a16:creationId xmlns:a16="http://schemas.microsoft.com/office/drawing/2014/main" id="{D47B0356-8314-8275-1222-92E946D4F25F}"/>
              </a:ext>
            </a:extLst>
          </p:cNvPr>
          <p:cNvSpPr>
            <a:spLocks noGrp="1"/>
          </p:cNvSpPr>
          <p:nvPr>
            <p:ph type="sldNum" sz="quarter" idx="4"/>
          </p:nvPr>
        </p:nvSpPr>
        <p:spPr>
          <a:xfrm>
            <a:off x="11503818" y="6501384"/>
            <a:ext cx="298209" cy="161583"/>
          </a:xfrm>
        </p:spPr>
        <p:txBody>
          <a:bodyPr/>
          <a:lstStyle/>
          <a:p>
            <a:fld id="{3E6AC032-1535-134B-A583-D5E1DDD0D167}" type="slidenum">
              <a:rPr lang="de-DE" noProof="0" smtClean="0"/>
              <a:pPr/>
              <a:t>33</a:t>
            </a:fld>
            <a:endParaRPr lang="de-DE" noProof="0"/>
          </a:p>
        </p:txBody>
      </p:sp>
      <p:sp>
        <p:nvSpPr>
          <p:cNvPr id="4" name="Title 3">
            <a:extLst>
              <a:ext uri="{FF2B5EF4-FFF2-40B4-BE49-F238E27FC236}">
                <a16:creationId xmlns:a16="http://schemas.microsoft.com/office/drawing/2014/main" id="{9CF0C466-D7A3-A958-908F-D1493FE0C88A}"/>
              </a:ext>
            </a:extLst>
          </p:cNvPr>
          <p:cNvSpPr>
            <a:spLocks noGrp="1"/>
          </p:cNvSpPr>
          <p:nvPr>
            <p:ph type="title"/>
          </p:nvPr>
        </p:nvSpPr>
        <p:spPr>
          <a:xfrm>
            <a:off x="397667" y="402336"/>
            <a:ext cx="3718297" cy="915289"/>
          </a:xfrm>
        </p:spPr>
        <p:txBody>
          <a:bodyPr/>
          <a:lstStyle/>
          <a:p>
            <a:r>
              <a:rPr lang="de-DE" noProof="0"/>
              <a:t>Hintergrund und Untersuchungsansatz</a:t>
            </a:r>
          </a:p>
        </p:txBody>
      </p:sp>
      <p:sp>
        <p:nvSpPr>
          <p:cNvPr id="6" name="Title 4">
            <a:extLst>
              <a:ext uri="{FF2B5EF4-FFF2-40B4-BE49-F238E27FC236}">
                <a16:creationId xmlns:a16="http://schemas.microsoft.com/office/drawing/2014/main" id="{E9C85A02-56E2-3605-FCFA-AAE5765A7436}"/>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noProof="0">
                <a:solidFill>
                  <a:schemeClr val="accent4"/>
                </a:solidFill>
              </a:rPr>
              <a:t>Über die Studie</a:t>
            </a:r>
          </a:p>
        </p:txBody>
      </p:sp>
      <p:pic>
        <p:nvPicPr>
          <p:cNvPr id="21" name="Graphic 20">
            <a:extLst>
              <a:ext uri="{FF2B5EF4-FFF2-40B4-BE49-F238E27FC236}">
                <a16:creationId xmlns:a16="http://schemas.microsoft.com/office/drawing/2014/main" id="{5B86052D-875B-BFE7-749C-3F19C138D59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96139" y="3401695"/>
            <a:ext cx="914400" cy="914400"/>
          </a:xfrm>
          <a:prstGeom prst="rect">
            <a:avLst/>
          </a:prstGeom>
        </p:spPr>
      </p:pic>
      <p:pic>
        <p:nvPicPr>
          <p:cNvPr id="22" name="Graphic 21">
            <a:extLst>
              <a:ext uri="{FF2B5EF4-FFF2-40B4-BE49-F238E27FC236}">
                <a16:creationId xmlns:a16="http://schemas.microsoft.com/office/drawing/2014/main" id="{7B234056-F5C4-CE05-752A-9BCCB7D12BC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96139" y="1370070"/>
            <a:ext cx="914400" cy="914400"/>
          </a:xfrm>
          <a:prstGeom prst="rect">
            <a:avLst/>
          </a:prstGeom>
        </p:spPr>
      </p:pic>
      <p:sp>
        <p:nvSpPr>
          <p:cNvPr id="2" name="Text Placeholder 2">
            <a:extLst>
              <a:ext uri="{FF2B5EF4-FFF2-40B4-BE49-F238E27FC236}">
                <a16:creationId xmlns:a16="http://schemas.microsoft.com/office/drawing/2014/main" id="{BED44031-FE01-238A-5962-005B15D1E170}"/>
              </a:ext>
            </a:extLst>
          </p:cNvPr>
          <p:cNvSpPr txBox="1">
            <a:spLocks/>
          </p:cNvSpPr>
          <p:nvPr/>
        </p:nvSpPr>
        <p:spPr>
          <a:xfrm>
            <a:off x="6159501" y="1446270"/>
            <a:ext cx="4679950" cy="1416368"/>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noProof="0"/>
              <a:t>Hintergrund</a:t>
            </a:r>
          </a:p>
          <a:p>
            <a:pPr lvl="1">
              <a:lnSpc>
                <a:spcPct val="100000"/>
              </a:lnSpc>
            </a:pPr>
            <a:r>
              <a:rPr lang="de-DE" noProof="0"/>
              <a:t>Der Berichtsband stellt die Ergebnisse einer Onlinebevölkerungsbefragung zum Thema </a:t>
            </a:r>
            <a:r>
              <a:rPr lang="de-DE" b="1" noProof="0"/>
              <a:t>„Image von Familienunternehmen“</a:t>
            </a:r>
            <a:r>
              <a:rPr lang="de-DE" noProof="0"/>
              <a:t> dar, die im Auftrag der PricewaterhouseCoopers GmbH durchgeführt wurde. </a:t>
            </a:r>
          </a:p>
        </p:txBody>
      </p:sp>
      <p:sp>
        <p:nvSpPr>
          <p:cNvPr id="3" name="Text Placeholder 2">
            <a:extLst>
              <a:ext uri="{FF2B5EF4-FFF2-40B4-BE49-F238E27FC236}">
                <a16:creationId xmlns:a16="http://schemas.microsoft.com/office/drawing/2014/main" id="{A9BA005B-7F35-56D6-D008-D2D49F50160D}"/>
              </a:ext>
            </a:extLst>
          </p:cNvPr>
          <p:cNvSpPr txBox="1">
            <a:spLocks/>
          </p:cNvSpPr>
          <p:nvPr/>
        </p:nvSpPr>
        <p:spPr>
          <a:xfrm>
            <a:off x="6159500" y="3496945"/>
            <a:ext cx="4679951" cy="2354491"/>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noProof="0"/>
              <a:t>Untersuchungsansatz</a:t>
            </a:r>
          </a:p>
          <a:p>
            <a:pPr lvl="2">
              <a:lnSpc>
                <a:spcPct val="100000"/>
              </a:lnSpc>
            </a:pPr>
            <a:r>
              <a:rPr lang="de-DE" noProof="0"/>
              <a:t>Erhebungsmethode: Onlinepanelbefragung</a:t>
            </a:r>
          </a:p>
          <a:p>
            <a:pPr lvl="2">
              <a:lnSpc>
                <a:spcPct val="100000"/>
              </a:lnSpc>
            </a:pPr>
            <a:r>
              <a:rPr lang="de-DE" noProof="0"/>
              <a:t>Zielgruppe: deutschsprachige Bevölkerung ab 18 Jahren</a:t>
            </a:r>
          </a:p>
          <a:p>
            <a:pPr lvl="2">
              <a:lnSpc>
                <a:spcPct val="100000"/>
              </a:lnSpc>
            </a:pPr>
            <a:r>
              <a:rPr lang="de-DE" noProof="0"/>
              <a:t>Stichprobengröße: N = 2.000</a:t>
            </a:r>
          </a:p>
          <a:p>
            <a:pPr lvl="2">
              <a:lnSpc>
                <a:spcPct val="100000"/>
              </a:lnSpc>
            </a:pPr>
            <a:r>
              <a:rPr lang="de-DE" noProof="0"/>
              <a:t>Erhebungszeitraum: Mai 2025</a:t>
            </a:r>
          </a:p>
          <a:p>
            <a:pPr lvl="2">
              <a:lnSpc>
                <a:spcPct val="100000"/>
              </a:lnSpc>
            </a:pPr>
            <a:r>
              <a:rPr lang="de-DE" noProof="0"/>
              <a:t>Die Ergebnisse sind auf ganze Zahlen gerundet. </a:t>
            </a:r>
          </a:p>
          <a:p>
            <a:pPr lvl="2">
              <a:lnSpc>
                <a:spcPct val="100000"/>
              </a:lnSpc>
            </a:pPr>
            <a:r>
              <a:rPr lang="de-DE" noProof="0"/>
              <a:t>Für die Darstellung eines Zeitvergleichs wird auf die Ergebnisse der Studien aus 2021 und 2023 an entsprechenden Stellen hingewiesen.</a:t>
            </a:r>
          </a:p>
        </p:txBody>
      </p:sp>
      <p:sp>
        <p:nvSpPr>
          <p:cNvPr id="7" name="Footer Placeholder 6">
            <a:extLst>
              <a:ext uri="{FF2B5EF4-FFF2-40B4-BE49-F238E27FC236}">
                <a16:creationId xmlns:a16="http://schemas.microsoft.com/office/drawing/2014/main" id="{159F25AF-9DA1-629D-7C7F-CCE76DFFB2E3}"/>
              </a:ext>
            </a:extLst>
          </p:cNvPr>
          <p:cNvSpPr>
            <a:spLocks noGrp="1"/>
          </p:cNvSpPr>
          <p:nvPr>
            <p:ph type="ftr" sz="quarter" idx="3"/>
          </p:nvPr>
        </p:nvSpPr>
        <p:spPr/>
        <p:txBody>
          <a:bodyPr/>
          <a:lstStyle/>
          <a:p>
            <a:r>
              <a:rPr lang="en-US"/>
              <a:t>Juni 2025</a:t>
            </a:r>
          </a:p>
        </p:txBody>
      </p:sp>
      <p:grpSp>
        <p:nvGrpSpPr>
          <p:cNvPr id="8" name="Group 7">
            <a:extLst>
              <a:ext uri="{FF2B5EF4-FFF2-40B4-BE49-F238E27FC236}">
                <a16:creationId xmlns:a16="http://schemas.microsoft.com/office/drawing/2014/main" id="{67065459-E19E-E428-F0BC-330C7B8B4E82}"/>
              </a:ext>
            </a:extLst>
          </p:cNvPr>
          <p:cNvGrpSpPr>
            <a:grpSpLocks noChangeAspect="1"/>
          </p:cNvGrpSpPr>
          <p:nvPr/>
        </p:nvGrpSpPr>
        <p:grpSpPr>
          <a:xfrm>
            <a:off x="11478027" y="0"/>
            <a:ext cx="324000" cy="324000"/>
            <a:chOff x="10872022" y="0"/>
            <a:chExt cx="403200" cy="403200"/>
          </a:xfrm>
        </p:grpSpPr>
        <p:sp>
          <p:nvSpPr>
            <p:cNvPr id="9" name="Rectangle 8">
              <a:hlinkClick r:id="" action="ppaction://hlinkshowjump?jump=nextslide"/>
              <a:extLst>
                <a:ext uri="{FF2B5EF4-FFF2-40B4-BE49-F238E27FC236}">
                  <a16:creationId xmlns:a16="http://schemas.microsoft.com/office/drawing/2014/main" id="{29D381D9-BE77-E684-7FFE-9367E764A399}"/>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descr="Down arrow">
              <a:hlinkClick r:id="" action="ppaction://hlinkshowjump?jump=nextslide"/>
              <a:extLst>
                <a:ext uri="{FF2B5EF4-FFF2-40B4-BE49-F238E27FC236}">
                  <a16:creationId xmlns:a16="http://schemas.microsoft.com/office/drawing/2014/main" id="{C567785D-15B7-B53B-E241-02C6073E4DAD}"/>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66508313-79E4-3821-D35E-1C6E7EABA11F}"/>
              </a:ext>
            </a:extLst>
          </p:cNvPr>
          <p:cNvGrpSpPr>
            <a:grpSpLocks noChangeAspect="1"/>
          </p:cNvGrpSpPr>
          <p:nvPr/>
        </p:nvGrpSpPr>
        <p:grpSpPr>
          <a:xfrm>
            <a:off x="11084594" y="0"/>
            <a:ext cx="324000" cy="324000"/>
            <a:chOff x="10354522" y="0"/>
            <a:chExt cx="403200" cy="403200"/>
          </a:xfrm>
        </p:grpSpPr>
        <p:sp>
          <p:nvSpPr>
            <p:cNvPr id="12" name="Rectangle 11">
              <a:hlinkClick r:id="" action="ppaction://hlinkshowjump?jump=previousslide"/>
              <a:extLst>
                <a:ext uri="{FF2B5EF4-FFF2-40B4-BE49-F238E27FC236}">
                  <a16:creationId xmlns:a16="http://schemas.microsoft.com/office/drawing/2014/main" id="{45BB3615-04D4-021E-E6D9-B41B32175B54}"/>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3" name="Straight Arrow Connector 12" descr="Down arrow">
              <a:hlinkClick r:id="" action="ppaction://hlinkshowjump?jump=previousslide"/>
              <a:extLst>
                <a:ext uri="{FF2B5EF4-FFF2-40B4-BE49-F238E27FC236}">
                  <a16:creationId xmlns:a16="http://schemas.microsoft.com/office/drawing/2014/main" id="{00232B9D-9CA9-B8F6-DEBD-58D728FD7C1B}"/>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2B8345AE-0474-BF7A-4A7B-2C4417428990}"/>
              </a:ext>
            </a:extLst>
          </p:cNvPr>
          <p:cNvGrpSpPr/>
          <p:nvPr/>
        </p:nvGrpSpPr>
        <p:grpSpPr>
          <a:xfrm>
            <a:off x="10520652" y="0"/>
            <a:ext cx="324000" cy="323385"/>
            <a:chOff x="10520652" y="0"/>
            <a:chExt cx="324000" cy="323385"/>
          </a:xfrm>
        </p:grpSpPr>
        <p:sp>
          <p:nvSpPr>
            <p:cNvPr id="20" name="Google Shape;487;p76">
              <a:hlinkClick r:id="rId6" action="ppaction://hlinksldjump"/>
              <a:extLst>
                <a:ext uri="{FF2B5EF4-FFF2-40B4-BE49-F238E27FC236}">
                  <a16:creationId xmlns:a16="http://schemas.microsoft.com/office/drawing/2014/main" id="{746C5C40-EAF7-999A-9D71-45067BFF3346}"/>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roup 22">
              <a:extLst>
                <a:ext uri="{FF2B5EF4-FFF2-40B4-BE49-F238E27FC236}">
                  <a16:creationId xmlns:a16="http://schemas.microsoft.com/office/drawing/2014/main" id="{D492A9F2-08FA-C6E1-144F-AD512825B6B6}"/>
                </a:ext>
              </a:extLst>
            </p:cNvPr>
            <p:cNvGrpSpPr/>
            <p:nvPr/>
          </p:nvGrpSpPr>
          <p:grpSpPr>
            <a:xfrm>
              <a:off x="10578492" y="81049"/>
              <a:ext cx="208319" cy="161287"/>
              <a:chOff x="10578492" y="81049"/>
              <a:chExt cx="208319" cy="161287"/>
            </a:xfrm>
          </p:grpSpPr>
          <p:sp>
            <p:nvSpPr>
              <p:cNvPr id="24" name="Google Shape;190;p3">
                <a:hlinkClick r:id="rId6" action="ppaction://hlinksldjump"/>
                <a:extLst>
                  <a:ext uri="{FF2B5EF4-FFF2-40B4-BE49-F238E27FC236}">
                    <a16:creationId xmlns:a16="http://schemas.microsoft.com/office/drawing/2014/main" id="{FC1A986D-E98E-3EF2-0C20-8DEC502839C5}"/>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5" name="Google Shape;191;p3">
                <a:hlinkClick r:id="rId6" action="ppaction://hlinksldjump"/>
                <a:extLst>
                  <a:ext uri="{FF2B5EF4-FFF2-40B4-BE49-F238E27FC236}">
                    <a16:creationId xmlns:a16="http://schemas.microsoft.com/office/drawing/2014/main" id="{07FDBFD3-6083-09AB-2A64-A54296EB647A}"/>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6" name="Google Shape;192;p3">
                <a:hlinkClick r:id="rId6" action="ppaction://hlinksldjump"/>
                <a:extLst>
                  <a:ext uri="{FF2B5EF4-FFF2-40B4-BE49-F238E27FC236}">
                    <a16:creationId xmlns:a16="http://schemas.microsoft.com/office/drawing/2014/main" id="{697660F0-74E3-762A-734E-477CDAD1FEAF}"/>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352816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F6B91-426F-0E85-849D-888DF0AC8ECB}"/>
            </a:ext>
          </a:extLst>
        </p:cNvPr>
        <p:cNvGrpSpPr/>
        <p:nvPr/>
      </p:nvGrpSpPr>
      <p:grpSpPr>
        <a:xfrm>
          <a:off x="0" y="0"/>
          <a:ext cx="0" cy="0"/>
          <a:chOff x="0" y="0"/>
          <a:chExt cx="0" cy="0"/>
        </a:xfrm>
      </p:grpSpPr>
      <p:graphicFrame>
        <p:nvGraphicFramePr>
          <p:cNvPr id="31" name="think-cell data - do not delete" hidden="1">
            <a:extLst>
              <a:ext uri="{FF2B5EF4-FFF2-40B4-BE49-F238E27FC236}">
                <a16:creationId xmlns:a16="http://schemas.microsoft.com/office/drawing/2014/main" id="{542AE267-5DBD-F807-BD7D-51029E1A6CF2}"/>
              </a:ext>
            </a:extLst>
          </p:cNvPr>
          <p:cNvGraphicFramePr>
            <a:graphicFrameLocks noChangeAspect="1"/>
          </p:cNvGraphicFramePr>
          <p:nvPr>
            <p:custDataLst>
              <p:tags r:id="rId1"/>
            </p:custDataLst>
            <p:extLst>
              <p:ext uri="{D42A27DB-BD31-4B8C-83A1-F6EECF244321}">
                <p14:modId xmlns:p14="http://schemas.microsoft.com/office/powerpoint/2010/main" val="1535186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1" name="think-cell data - do not delete" hidden="1">
                        <a:extLst>
                          <a:ext uri="{FF2B5EF4-FFF2-40B4-BE49-F238E27FC236}">
                            <a16:creationId xmlns:a16="http://schemas.microsoft.com/office/drawing/2014/main" id="{542AE267-5DBD-F807-BD7D-51029E1A6C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Content Placeholder 16">
            <a:extLst>
              <a:ext uri="{FF2B5EF4-FFF2-40B4-BE49-F238E27FC236}">
                <a16:creationId xmlns:a16="http://schemas.microsoft.com/office/drawing/2014/main" id="{1370D50A-29CC-611B-0123-98C8C2F038CF}"/>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30" name="Text Placeholder 2">
            <a:extLst>
              <a:ext uri="{FF2B5EF4-FFF2-40B4-BE49-F238E27FC236}">
                <a16:creationId xmlns:a16="http://schemas.microsoft.com/office/drawing/2014/main" id="{A732EBD9-761F-D2E3-0006-20EA24ABDF1D}"/>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noProof="0"/>
              <a:t>Basis: alle Befragten, N = 2.000 (Einfachnennung)</a:t>
            </a:r>
          </a:p>
        </p:txBody>
      </p:sp>
      <p:sp>
        <p:nvSpPr>
          <p:cNvPr id="33" name="Slide Number Placeholder 32">
            <a:extLst>
              <a:ext uri="{FF2B5EF4-FFF2-40B4-BE49-F238E27FC236}">
                <a16:creationId xmlns:a16="http://schemas.microsoft.com/office/drawing/2014/main" id="{CAA4B3C7-8923-867D-BC3A-5F42FF3945DB}"/>
              </a:ext>
            </a:extLst>
          </p:cNvPr>
          <p:cNvSpPr>
            <a:spLocks noGrp="1"/>
          </p:cNvSpPr>
          <p:nvPr>
            <p:ph type="sldNum" sz="quarter" idx="4"/>
          </p:nvPr>
        </p:nvSpPr>
        <p:spPr>
          <a:xfrm>
            <a:off x="11503818" y="6501384"/>
            <a:ext cx="298209" cy="161583"/>
          </a:xfrm>
        </p:spPr>
        <p:txBody>
          <a:bodyPr/>
          <a:lstStyle/>
          <a:p>
            <a:fld id="{3E6AC032-1535-134B-A583-D5E1DDD0D167}" type="slidenum">
              <a:rPr lang="de-DE" noProof="0" smtClean="0"/>
              <a:pPr/>
              <a:t>34</a:t>
            </a:fld>
            <a:endParaRPr lang="de-DE" noProof="0"/>
          </a:p>
        </p:txBody>
      </p:sp>
      <p:sp>
        <p:nvSpPr>
          <p:cNvPr id="4" name="Title 3">
            <a:extLst>
              <a:ext uri="{FF2B5EF4-FFF2-40B4-BE49-F238E27FC236}">
                <a16:creationId xmlns:a16="http://schemas.microsoft.com/office/drawing/2014/main" id="{20F93B7F-0281-9D93-6CA9-E768D0F61633}"/>
              </a:ext>
            </a:extLst>
          </p:cNvPr>
          <p:cNvSpPr>
            <a:spLocks noGrp="1"/>
          </p:cNvSpPr>
          <p:nvPr>
            <p:ph type="title"/>
          </p:nvPr>
        </p:nvSpPr>
        <p:spPr>
          <a:xfrm>
            <a:off x="397667" y="402336"/>
            <a:ext cx="3718297" cy="915289"/>
          </a:xfrm>
        </p:spPr>
        <p:txBody>
          <a:bodyPr vert="horz"/>
          <a:lstStyle/>
          <a:p>
            <a:r>
              <a:rPr lang="de-DE" noProof="0"/>
              <a:t>Statistik</a:t>
            </a:r>
          </a:p>
        </p:txBody>
      </p:sp>
      <p:sp>
        <p:nvSpPr>
          <p:cNvPr id="6" name="Title 4">
            <a:extLst>
              <a:ext uri="{FF2B5EF4-FFF2-40B4-BE49-F238E27FC236}">
                <a16:creationId xmlns:a16="http://schemas.microsoft.com/office/drawing/2014/main" id="{E8548B9B-26CB-0884-20C2-B25A4295B294}"/>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noProof="0">
                <a:solidFill>
                  <a:schemeClr val="accent4"/>
                </a:solidFill>
              </a:rPr>
              <a:t>Über die Studie</a:t>
            </a:r>
          </a:p>
        </p:txBody>
      </p:sp>
      <p:graphicFrame>
        <p:nvGraphicFramePr>
          <p:cNvPr id="11" name="TABLE_06">
            <a:extLst>
              <a:ext uri="{FF2B5EF4-FFF2-40B4-BE49-F238E27FC236}">
                <a16:creationId xmlns:a16="http://schemas.microsoft.com/office/drawing/2014/main" id="{77A4FB9F-A149-E771-836C-4AD079D07759}"/>
              </a:ext>
            </a:extLst>
          </p:cNvPr>
          <p:cNvGraphicFramePr>
            <a:graphicFrameLocks noGrp="1"/>
          </p:cNvGraphicFramePr>
          <p:nvPr>
            <p:extLst>
              <p:ext uri="{D42A27DB-BD31-4B8C-83A1-F6EECF244321}">
                <p14:modId xmlns:p14="http://schemas.microsoft.com/office/powerpoint/2010/main" val="174304085"/>
              </p:ext>
            </p:extLst>
          </p:nvPr>
        </p:nvGraphicFramePr>
        <p:xfrm>
          <a:off x="8382027" y="2054018"/>
          <a:ext cx="3420000" cy="1782000"/>
        </p:xfrm>
        <a:graphic>
          <a:graphicData uri="http://schemas.openxmlformats.org/drawingml/2006/table">
            <a:tbl>
              <a:tblPr firstRow="1" bandRow="1"/>
              <a:tblGrid>
                <a:gridCol w="2700000">
                  <a:extLst>
                    <a:ext uri="{9D8B030D-6E8A-4147-A177-3AD203B41FA5}">
                      <a16:colId xmlns:a16="http://schemas.microsoft.com/office/drawing/2014/main" val="2713137689"/>
                    </a:ext>
                  </a:extLst>
                </a:gridCol>
                <a:gridCol w="720000">
                  <a:extLst>
                    <a:ext uri="{9D8B030D-6E8A-4147-A177-3AD203B41FA5}">
                      <a16:colId xmlns:a16="http://schemas.microsoft.com/office/drawing/2014/main" val="1556258739"/>
                    </a:ext>
                  </a:extLst>
                </a:gridCol>
              </a:tblGrid>
              <a:tr h="270000">
                <a:tc>
                  <a:txBody>
                    <a:bodyPr/>
                    <a:lstStyle/>
                    <a:p>
                      <a:pPr algn="l" rtl="0" fontAlgn="b"/>
                      <a:r>
                        <a:rPr lang="de-DE" sz="1000" b="1" kern="1200" noProof="0">
                          <a:solidFill>
                            <a:schemeClr val="tx1"/>
                          </a:solidFill>
                          <a:latin typeface="+mn-lt"/>
                          <a:ea typeface="+mn-ea"/>
                          <a:cs typeface="+mn-cs"/>
                        </a:rPr>
                        <a:t>höchster Bildungsabschluss</a:t>
                      </a:r>
                    </a:p>
                  </a:txBody>
                  <a:tcPr marL="36000" marR="36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r>
                        <a:rPr lang="de-DE" sz="1000" b="1" kern="1200" noProof="0">
                          <a:solidFill>
                            <a:schemeClr val="tx1"/>
                          </a:solidFill>
                          <a:latin typeface="+mn-lt"/>
                          <a:ea typeface="+mn-ea"/>
                          <a:cs typeface="+mn-cs"/>
                        </a:rPr>
                        <a:t>Total</a:t>
                      </a:r>
                    </a:p>
                  </a:txBody>
                  <a:tcPr marL="36000" marR="180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1201895"/>
                  </a:ext>
                </a:extLst>
              </a:tr>
              <a:tr h="252000">
                <a:tc>
                  <a:txBody>
                    <a:bodyPr/>
                    <a:lstStyle/>
                    <a:p>
                      <a:pPr algn="r" rtl="0" fontAlgn="b"/>
                      <a:r>
                        <a:rPr lang="de-DE" sz="1000" b="0" i="0" u="none" strike="noStrike" noProof="0">
                          <a:solidFill>
                            <a:schemeClr val="tx1"/>
                          </a:solidFill>
                          <a:effectLst/>
                          <a:latin typeface="+mn-lt"/>
                        </a:rPr>
                        <a:t>kein allgemeiner Schulabschluss</a:t>
                      </a:r>
                    </a:p>
                  </a:txBody>
                  <a:tcPr marL="72000" marR="72000" marT="36000" marB="36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1 %</a:t>
                      </a:r>
                    </a:p>
                  </a:txBody>
                  <a:tcPr marL="6350" marR="180000" marT="36000" marB="36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4663976"/>
                  </a:ext>
                </a:extLst>
              </a:tr>
              <a:tr h="252000">
                <a:tc>
                  <a:txBody>
                    <a:bodyPr/>
                    <a:lstStyle/>
                    <a:p>
                      <a:pPr algn="r" rtl="0" fontAlgn="b"/>
                      <a:r>
                        <a:rPr lang="de-DE" sz="1000" b="0" i="0" u="none" strike="noStrike" noProof="0">
                          <a:solidFill>
                            <a:schemeClr val="tx1"/>
                          </a:solidFill>
                          <a:effectLst/>
                          <a:latin typeface="+mn-lt"/>
                        </a:rPr>
                        <a:t>Volks-/Hauptschule</a:t>
                      </a:r>
                    </a:p>
                  </a:txBody>
                  <a:tcPr marL="72000" marR="72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15 %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6138658"/>
                  </a:ext>
                </a:extLst>
              </a:tr>
              <a:tr h="252000">
                <a:tc>
                  <a:txBody>
                    <a:bodyPr/>
                    <a:lstStyle/>
                    <a:p>
                      <a:pPr algn="r" rtl="0" fontAlgn="b"/>
                      <a:r>
                        <a:rPr lang="de-DE" sz="1000" b="0" i="0" u="none" strike="noStrike" noProof="0">
                          <a:solidFill>
                            <a:schemeClr val="tx1"/>
                          </a:solidFill>
                          <a:effectLst/>
                          <a:latin typeface="+mn-lt"/>
                        </a:rPr>
                        <a:t>Mittlere Reife</a:t>
                      </a:r>
                    </a:p>
                  </a:txBody>
                  <a:tcPr marL="72000" marR="72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36 %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8884874"/>
                  </a:ext>
                </a:extLst>
              </a:tr>
              <a:tr h="252000">
                <a:tc>
                  <a:txBody>
                    <a:bodyPr/>
                    <a:lstStyle/>
                    <a:p>
                      <a:pPr algn="r" rtl="0" fontAlgn="b"/>
                      <a:r>
                        <a:rPr lang="de-DE" sz="1000" b="0" i="0" u="none" strike="noStrike" noProof="0">
                          <a:solidFill>
                            <a:schemeClr val="tx1"/>
                          </a:solidFill>
                          <a:effectLst/>
                          <a:latin typeface="+mn-lt"/>
                        </a:rPr>
                        <a:t>Fachhochschulreife/Abitur</a:t>
                      </a:r>
                    </a:p>
                  </a:txBody>
                  <a:tcPr marL="72000" marR="72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25 %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4775812"/>
                  </a:ext>
                </a:extLst>
              </a:tr>
              <a:tr h="252000">
                <a:tc>
                  <a:txBody>
                    <a:bodyPr/>
                    <a:lstStyle/>
                    <a:p>
                      <a:pPr algn="r" rtl="0" fontAlgn="b"/>
                      <a:r>
                        <a:rPr lang="de-DE" sz="1000" b="0" i="0" u="none" strike="noStrike" noProof="0">
                          <a:solidFill>
                            <a:schemeClr val="tx1"/>
                          </a:solidFill>
                          <a:effectLst/>
                          <a:latin typeface="+mn-lt"/>
                        </a:rPr>
                        <a:t>abgeschlossenes Studium</a:t>
                      </a:r>
                    </a:p>
                  </a:txBody>
                  <a:tcPr marL="72000" marR="72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22 %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3420974"/>
                  </a:ext>
                </a:extLst>
              </a:tr>
              <a:tr h="252000">
                <a:tc>
                  <a:txBody>
                    <a:bodyPr/>
                    <a:lstStyle/>
                    <a:p>
                      <a:pPr algn="r" rtl="0" fontAlgn="b"/>
                      <a:r>
                        <a:rPr lang="de-DE" sz="1000" b="0" i="0" u="none" strike="noStrike" noProof="0">
                          <a:solidFill>
                            <a:schemeClr val="tx1"/>
                          </a:solidFill>
                          <a:effectLst/>
                          <a:latin typeface="+mn-lt"/>
                        </a:rPr>
                        <a:t>keine Angabe</a:t>
                      </a:r>
                    </a:p>
                  </a:txBody>
                  <a:tcPr marL="72000" marR="72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1 %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9900364"/>
                  </a:ext>
                </a:extLst>
              </a:tr>
            </a:tbl>
          </a:graphicData>
        </a:graphic>
      </p:graphicFrame>
      <p:graphicFrame>
        <p:nvGraphicFramePr>
          <p:cNvPr id="13" name="TABLE_02">
            <a:extLst>
              <a:ext uri="{FF2B5EF4-FFF2-40B4-BE49-F238E27FC236}">
                <a16:creationId xmlns:a16="http://schemas.microsoft.com/office/drawing/2014/main" id="{BAC1FACD-A3D1-6598-6E89-2B76192A3B3C}"/>
              </a:ext>
            </a:extLst>
          </p:cNvPr>
          <p:cNvGraphicFramePr>
            <a:graphicFrameLocks noGrp="1"/>
          </p:cNvGraphicFramePr>
          <p:nvPr>
            <p:extLst>
              <p:ext uri="{D42A27DB-BD31-4B8C-83A1-F6EECF244321}">
                <p14:modId xmlns:p14="http://schemas.microsoft.com/office/powerpoint/2010/main" val="52712025"/>
              </p:ext>
            </p:extLst>
          </p:nvPr>
        </p:nvGraphicFramePr>
        <p:xfrm>
          <a:off x="4548799" y="2054018"/>
          <a:ext cx="3420000" cy="1530000"/>
        </p:xfrm>
        <a:graphic>
          <a:graphicData uri="http://schemas.openxmlformats.org/drawingml/2006/table">
            <a:tbl>
              <a:tblPr firstRow="1" bandRow="1"/>
              <a:tblGrid>
                <a:gridCol w="2700000">
                  <a:extLst>
                    <a:ext uri="{9D8B030D-6E8A-4147-A177-3AD203B41FA5}">
                      <a16:colId xmlns:a16="http://schemas.microsoft.com/office/drawing/2014/main" val="2713137689"/>
                    </a:ext>
                  </a:extLst>
                </a:gridCol>
                <a:gridCol w="720000">
                  <a:extLst>
                    <a:ext uri="{9D8B030D-6E8A-4147-A177-3AD203B41FA5}">
                      <a16:colId xmlns:a16="http://schemas.microsoft.com/office/drawing/2014/main" val="1556258739"/>
                    </a:ext>
                  </a:extLst>
                </a:gridCol>
              </a:tblGrid>
              <a:tr h="270000">
                <a:tc>
                  <a:txBody>
                    <a:bodyPr/>
                    <a:lstStyle/>
                    <a:p>
                      <a:pPr algn="l" rtl="0" fontAlgn="b"/>
                      <a:r>
                        <a:rPr lang="de-DE" sz="1000" b="1" kern="1200" noProof="0">
                          <a:solidFill>
                            <a:sysClr val="windowText" lastClr="000000"/>
                          </a:solidFill>
                          <a:latin typeface="+mn-lt"/>
                          <a:ea typeface="+mn-ea"/>
                          <a:cs typeface="+mn-cs"/>
                        </a:rPr>
                        <a:t>Alter</a:t>
                      </a:r>
                    </a:p>
                  </a:txBody>
                  <a:tcPr marL="36000" marR="36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r>
                        <a:rPr lang="de-DE" sz="1000" b="1" kern="1200" noProof="0">
                          <a:solidFill>
                            <a:sysClr val="windowText" lastClr="000000"/>
                          </a:solidFill>
                          <a:latin typeface="+mn-lt"/>
                          <a:ea typeface="+mn-ea"/>
                          <a:cs typeface="+mn-cs"/>
                        </a:rPr>
                        <a:t>Total</a:t>
                      </a:r>
                    </a:p>
                  </a:txBody>
                  <a:tcPr marL="36000" marR="180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1201895"/>
                  </a:ext>
                </a:extLst>
              </a:tr>
              <a:tr h="252000">
                <a:tc>
                  <a:txBody>
                    <a:bodyPr/>
                    <a:lstStyle/>
                    <a:p>
                      <a:pPr algn="r" rtl="0" fontAlgn="b"/>
                      <a:r>
                        <a:rPr lang="de-DE" sz="1000" b="0" i="0" u="none" strike="noStrike" noProof="0">
                          <a:solidFill>
                            <a:schemeClr val="tx1"/>
                          </a:solidFill>
                          <a:effectLst/>
                          <a:latin typeface="+mn-lt"/>
                        </a:rPr>
                        <a:t>18 – 29 Jahre</a:t>
                      </a:r>
                    </a:p>
                  </a:txBody>
                  <a:tcPr marL="72000" marR="72000" marT="36000" marB="36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t"/>
                      <a:r>
                        <a:rPr lang="de-DE" sz="1000" b="0" i="0" u="none" strike="noStrike" noProof="0">
                          <a:solidFill>
                            <a:srgbClr val="000000"/>
                          </a:solidFill>
                          <a:effectLst/>
                          <a:latin typeface="+mn-lt"/>
                        </a:rPr>
                        <a:t>16 %</a:t>
                      </a:r>
                    </a:p>
                  </a:txBody>
                  <a:tcPr marL="6350" marR="180000" marT="36000" marB="36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4663976"/>
                  </a:ext>
                </a:extLst>
              </a:tr>
              <a:tr h="252000">
                <a:tc>
                  <a:txBody>
                    <a:bodyPr/>
                    <a:lstStyle/>
                    <a:p>
                      <a:pPr algn="r" rtl="0" fontAlgn="b"/>
                      <a:r>
                        <a:rPr lang="de-DE" sz="1000" b="0" i="0" u="none" strike="noStrike" noProof="0">
                          <a:solidFill>
                            <a:schemeClr val="tx1"/>
                          </a:solidFill>
                          <a:effectLst/>
                          <a:latin typeface="+mn-lt"/>
                        </a:rPr>
                        <a:t>30 – 39 Jahre</a:t>
                      </a:r>
                    </a:p>
                  </a:txBody>
                  <a:tcPr marL="72000" marR="72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t"/>
                      <a:r>
                        <a:rPr lang="de-DE" sz="1000" b="0" i="0" u="none" strike="noStrike" noProof="0">
                          <a:solidFill>
                            <a:srgbClr val="000000"/>
                          </a:solidFill>
                          <a:effectLst/>
                          <a:latin typeface="+mn-lt"/>
                        </a:rPr>
                        <a:t>15 %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6138658"/>
                  </a:ext>
                </a:extLst>
              </a:tr>
              <a:tr h="252000">
                <a:tc>
                  <a:txBody>
                    <a:bodyPr/>
                    <a:lstStyle/>
                    <a:p>
                      <a:pPr algn="r" rtl="0" fontAlgn="b"/>
                      <a:r>
                        <a:rPr lang="de-DE" sz="1000" b="0" i="0" u="none" strike="noStrike" noProof="0">
                          <a:solidFill>
                            <a:schemeClr val="tx1"/>
                          </a:solidFill>
                          <a:effectLst/>
                          <a:latin typeface="+mn-lt"/>
                        </a:rPr>
                        <a:t>40 – 49 Jahre</a:t>
                      </a:r>
                    </a:p>
                  </a:txBody>
                  <a:tcPr marL="72000" marR="72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t"/>
                      <a:r>
                        <a:rPr lang="de-DE" sz="1000" b="0" i="0" u="none" strike="noStrike" noProof="0">
                          <a:solidFill>
                            <a:srgbClr val="000000"/>
                          </a:solidFill>
                          <a:effectLst/>
                          <a:latin typeface="+mn-lt"/>
                        </a:rPr>
                        <a:t>15 %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378024"/>
                  </a:ext>
                </a:extLst>
              </a:tr>
              <a:tr h="252000">
                <a:tc>
                  <a:txBody>
                    <a:bodyPr/>
                    <a:lstStyle/>
                    <a:p>
                      <a:pPr algn="r" rtl="0" fontAlgn="b"/>
                      <a:r>
                        <a:rPr lang="de-DE" sz="1000" b="0" i="0" u="none" strike="noStrike" noProof="0">
                          <a:solidFill>
                            <a:schemeClr val="tx1"/>
                          </a:solidFill>
                          <a:effectLst/>
                          <a:latin typeface="+mn-lt"/>
                        </a:rPr>
                        <a:t>50 – 59 Jahre</a:t>
                      </a:r>
                    </a:p>
                  </a:txBody>
                  <a:tcPr marL="72000" marR="72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t"/>
                      <a:r>
                        <a:rPr lang="de-DE" sz="1000" b="0" i="0" u="none" strike="noStrike" noProof="0">
                          <a:solidFill>
                            <a:srgbClr val="000000"/>
                          </a:solidFill>
                          <a:effectLst/>
                          <a:latin typeface="+mn-lt"/>
                        </a:rPr>
                        <a:t>18 %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759413"/>
                  </a:ext>
                </a:extLst>
              </a:tr>
              <a:tr h="252000">
                <a:tc>
                  <a:txBody>
                    <a:bodyPr/>
                    <a:lstStyle/>
                    <a:p>
                      <a:pPr algn="r" rtl="0" fontAlgn="b"/>
                      <a:r>
                        <a:rPr lang="de-DE" sz="1000" b="0" i="0" u="none" strike="noStrike" noProof="0">
                          <a:solidFill>
                            <a:schemeClr val="tx1"/>
                          </a:solidFill>
                          <a:effectLst/>
                          <a:latin typeface="+mn-lt"/>
                        </a:rPr>
                        <a:t>60+ Jahre</a:t>
                      </a:r>
                    </a:p>
                  </a:txBody>
                  <a:tcPr marL="72000" marR="72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t"/>
                      <a:r>
                        <a:rPr lang="de-DE" sz="1000" b="0" i="0" u="none" strike="noStrike" noProof="0">
                          <a:solidFill>
                            <a:srgbClr val="000000"/>
                          </a:solidFill>
                          <a:effectLst/>
                          <a:latin typeface="+mn-lt"/>
                        </a:rPr>
                        <a:t>36 %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313205"/>
                  </a:ext>
                </a:extLst>
              </a:tr>
            </a:tbl>
          </a:graphicData>
        </a:graphic>
      </p:graphicFrame>
      <p:graphicFrame>
        <p:nvGraphicFramePr>
          <p:cNvPr id="17" name="TABLE_04">
            <a:extLst>
              <a:ext uri="{FF2B5EF4-FFF2-40B4-BE49-F238E27FC236}">
                <a16:creationId xmlns:a16="http://schemas.microsoft.com/office/drawing/2014/main" id="{1D1A485A-0B9F-63A9-D2E1-AE7890C2D969}"/>
              </a:ext>
            </a:extLst>
          </p:cNvPr>
          <p:cNvGraphicFramePr>
            <a:graphicFrameLocks noGrp="1"/>
          </p:cNvGraphicFramePr>
          <p:nvPr>
            <p:extLst>
              <p:ext uri="{D42A27DB-BD31-4B8C-83A1-F6EECF244321}">
                <p14:modId xmlns:p14="http://schemas.microsoft.com/office/powerpoint/2010/main" val="1047538166"/>
              </p:ext>
            </p:extLst>
          </p:nvPr>
        </p:nvGraphicFramePr>
        <p:xfrm>
          <a:off x="8382027" y="4076649"/>
          <a:ext cx="3420000" cy="1422000"/>
        </p:xfrm>
        <a:graphic>
          <a:graphicData uri="http://schemas.openxmlformats.org/drawingml/2006/table">
            <a:tbl>
              <a:tblPr firstRow="1" bandRow="1"/>
              <a:tblGrid>
                <a:gridCol w="2700000">
                  <a:extLst>
                    <a:ext uri="{9D8B030D-6E8A-4147-A177-3AD203B41FA5}">
                      <a16:colId xmlns:a16="http://schemas.microsoft.com/office/drawing/2014/main" val="2713137689"/>
                    </a:ext>
                  </a:extLst>
                </a:gridCol>
                <a:gridCol w="720000">
                  <a:extLst>
                    <a:ext uri="{9D8B030D-6E8A-4147-A177-3AD203B41FA5}">
                      <a16:colId xmlns:a16="http://schemas.microsoft.com/office/drawing/2014/main" val="1556258739"/>
                    </a:ext>
                  </a:extLst>
                </a:gridCol>
              </a:tblGrid>
              <a:tr h="270000">
                <a:tc>
                  <a:txBody>
                    <a:bodyPr/>
                    <a:lstStyle/>
                    <a:p>
                      <a:pPr algn="l" rtl="0" fontAlgn="b"/>
                      <a:r>
                        <a:rPr lang="de-DE" sz="1000" b="1" kern="1200" noProof="0">
                          <a:solidFill>
                            <a:schemeClr val="tx1"/>
                          </a:solidFill>
                          <a:latin typeface="+mn-lt"/>
                          <a:ea typeface="+mn-ea"/>
                          <a:cs typeface="+mn-cs"/>
                        </a:rPr>
                        <a:t>Familienstand</a:t>
                      </a:r>
                    </a:p>
                  </a:txBody>
                  <a:tcPr marL="36000" marR="36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r>
                        <a:rPr lang="de-DE" sz="1000" b="1" kern="1200" noProof="0">
                          <a:solidFill>
                            <a:schemeClr val="tx1"/>
                          </a:solidFill>
                          <a:latin typeface="+mn-lt"/>
                          <a:ea typeface="+mn-ea"/>
                          <a:cs typeface="+mn-cs"/>
                        </a:rPr>
                        <a:t>Total</a:t>
                      </a:r>
                    </a:p>
                  </a:txBody>
                  <a:tcPr marL="36000" marR="180000" marT="36000" marB="36000">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1201895"/>
                  </a:ext>
                </a:extLst>
              </a:tr>
              <a:tr h="252000">
                <a:tc>
                  <a:txBody>
                    <a:bodyPr/>
                    <a:lstStyle/>
                    <a:p>
                      <a:pPr algn="r" rtl="0" fontAlgn="b"/>
                      <a:r>
                        <a:rPr lang="de-DE" sz="1000" b="0" i="0" u="none" strike="noStrike" kern="1200" noProof="0">
                          <a:solidFill>
                            <a:srgbClr val="000000"/>
                          </a:solidFill>
                          <a:effectLst/>
                          <a:latin typeface="Arial" panose="020B0604020202020204" pitchFamily="34" charset="0"/>
                          <a:ea typeface="+mj-ea"/>
                          <a:cs typeface="Arial" panose="020B0604020202020204" pitchFamily="34" charset="0"/>
                        </a:rPr>
                        <a:t>ledig</a:t>
                      </a:r>
                    </a:p>
                  </a:txBody>
                  <a:tcPr marL="9525" marR="9525" marT="36000" marB="36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30 %</a:t>
                      </a:r>
                    </a:p>
                  </a:txBody>
                  <a:tcPr marL="6350" marR="180000" marT="36000" marB="36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4663976"/>
                  </a:ext>
                </a:extLst>
              </a:tr>
              <a:tr h="396000">
                <a:tc>
                  <a:txBody>
                    <a:bodyPr/>
                    <a:lstStyle/>
                    <a:p>
                      <a:pPr algn="r" rtl="0" fontAlgn="b"/>
                      <a:r>
                        <a:rPr lang="de-DE" sz="1000" b="0" i="0" u="none" strike="noStrike" kern="1200" noProof="0">
                          <a:solidFill>
                            <a:srgbClr val="000000"/>
                          </a:solidFill>
                          <a:effectLst/>
                          <a:latin typeface="Arial" panose="020B0604020202020204" pitchFamily="34" charset="0"/>
                          <a:ea typeface="+mj-ea"/>
                          <a:cs typeface="Arial" panose="020B0604020202020204" pitchFamily="34" charset="0"/>
                        </a:rPr>
                        <a:t>verheiratet/mit Partner </a:t>
                      </a:r>
                      <a:br>
                        <a:rPr lang="de-DE" sz="1000" b="0" i="0" u="none" strike="noStrike" kern="1200" noProof="0">
                          <a:solidFill>
                            <a:srgbClr val="000000"/>
                          </a:solidFill>
                          <a:effectLst/>
                          <a:latin typeface="Arial" panose="020B0604020202020204" pitchFamily="34" charset="0"/>
                          <a:ea typeface="+mj-ea"/>
                          <a:cs typeface="Arial" panose="020B0604020202020204" pitchFamily="34" charset="0"/>
                        </a:rPr>
                      </a:br>
                      <a:r>
                        <a:rPr lang="de-DE" sz="1000" b="0" i="0" u="none" strike="noStrike" kern="1200" noProof="0">
                          <a:solidFill>
                            <a:srgbClr val="000000"/>
                          </a:solidFill>
                          <a:effectLst/>
                          <a:latin typeface="Arial" panose="020B0604020202020204" pitchFamily="34" charset="0"/>
                          <a:ea typeface="+mj-ea"/>
                          <a:cs typeface="Arial" panose="020B0604020202020204" pitchFamily="34" charset="0"/>
                        </a:rPr>
                        <a:t>bzw. Partnerin zusammenlebend</a:t>
                      </a:r>
                    </a:p>
                  </a:txBody>
                  <a:tcPr marL="9525" marR="9525"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53 %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6138658"/>
                  </a:ext>
                </a:extLst>
              </a:tr>
              <a:tr h="252000">
                <a:tc>
                  <a:txBody>
                    <a:bodyPr/>
                    <a:lstStyle/>
                    <a:p>
                      <a:pPr algn="r" rtl="0" fontAlgn="b"/>
                      <a:r>
                        <a:rPr lang="de-DE" sz="1000" b="0" i="0" u="none" strike="noStrike" kern="1200" noProof="0">
                          <a:solidFill>
                            <a:srgbClr val="000000"/>
                          </a:solidFill>
                          <a:effectLst/>
                          <a:latin typeface="Arial" panose="020B0604020202020204" pitchFamily="34" charset="0"/>
                          <a:ea typeface="+mj-ea"/>
                          <a:cs typeface="Arial" panose="020B0604020202020204" pitchFamily="34" charset="0"/>
                        </a:rPr>
                        <a:t>geschieden/verwitwet/getrennt lebend</a:t>
                      </a:r>
                    </a:p>
                  </a:txBody>
                  <a:tcPr marL="9525" marR="9525"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16 %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378024"/>
                  </a:ext>
                </a:extLst>
              </a:tr>
              <a:tr h="252000">
                <a:tc>
                  <a:txBody>
                    <a:bodyPr/>
                    <a:lstStyle/>
                    <a:p>
                      <a:pPr algn="r" rtl="0" fontAlgn="b"/>
                      <a:r>
                        <a:rPr lang="de-DE" sz="1000" b="0" i="0" u="none" strike="noStrike" kern="1200" noProof="0">
                          <a:solidFill>
                            <a:srgbClr val="000000"/>
                          </a:solidFill>
                          <a:effectLst/>
                          <a:latin typeface="Arial" panose="020B0604020202020204" pitchFamily="34" charset="0"/>
                          <a:ea typeface="+mj-ea"/>
                          <a:cs typeface="Arial" panose="020B0604020202020204" pitchFamily="34" charset="0"/>
                        </a:rPr>
                        <a:t>keine Angabe</a:t>
                      </a:r>
                    </a:p>
                  </a:txBody>
                  <a:tcPr marL="9525" marR="9525"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1 %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759413"/>
                  </a:ext>
                </a:extLst>
              </a:tr>
            </a:tbl>
          </a:graphicData>
        </a:graphic>
      </p:graphicFrame>
      <p:graphicFrame>
        <p:nvGraphicFramePr>
          <p:cNvPr id="18" name="TABLE_05">
            <a:extLst>
              <a:ext uri="{FF2B5EF4-FFF2-40B4-BE49-F238E27FC236}">
                <a16:creationId xmlns:a16="http://schemas.microsoft.com/office/drawing/2014/main" id="{A8EF0943-A44F-25E1-19C0-4D68F7E146D9}"/>
              </a:ext>
            </a:extLst>
          </p:cNvPr>
          <p:cNvGraphicFramePr>
            <a:graphicFrameLocks noGrp="1"/>
          </p:cNvGraphicFramePr>
          <p:nvPr>
            <p:extLst>
              <p:ext uri="{D42A27DB-BD31-4B8C-83A1-F6EECF244321}">
                <p14:modId xmlns:p14="http://schemas.microsoft.com/office/powerpoint/2010/main" val="606584292"/>
              </p:ext>
            </p:extLst>
          </p:nvPr>
        </p:nvGraphicFramePr>
        <p:xfrm>
          <a:off x="8382027" y="793749"/>
          <a:ext cx="3420000" cy="774000"/>
        </p:xfrm>
        <a:graphic>
          <a:graphicData uri="http://schemas.openxmlformats.org/drawingml/2006/table">
            <a:tbl>
              <a:tblPr firstRow="1" bandRow="1"/>
              <a:tblGrid>
                <a:gridCol w="2700000">
                  <a:extLst>
                    <a:ext uri="{9D8B030D-6E8A-4147-A177-3AD203B41FA5}">
                      <a16:colId xmlns:a16="http://schemas.microsoft.com/office/drawing/2014/main" val="2713137689"/>
                    </a:ext>
                  </a:extLst>
                </a:gridCol>
                <a:gridCol w="720000">
                  <a:extLst>
                    <a:ext uri="{9D8B030D-6E8A-4147-A177-3AD203B41FA5}">
                      <a16:colId xmlns:a16="http://schemas.microsoft.com/office/drawing/2014/main" val="1556258739"/>
                    </a:ext>
                  </a:extLst>
                </a:gridCol>
              </a:tblGrid>
              <a:tr h="270000">
                <a:tc>
                  <a:txBody>
                    <a:bodyPr/>
                    <a:lstStyle/>
                    <a:p>
                      <a:pPr algn="l" rtl="0" fontAlgn="b"/>
                      <a:r>
                        <a:rPr lang="de-DE" sz="1000" b="1" kern="1200" noProof="0">
                          <a:solidFill>
                            <a:schemeClr val="tx1"/>
                          </a:solidFill>
                          <a:latin typeface="+mn-lt"/>
                          <a:ea typeface="+mn-ea"/>
                          <a:cs typeface="+mn-cs"/>
                        </a:rPr>
                        <a:t>Kinder unter 18 Jahren im Haushalt</a:t>
                      </a:r>
                    </a:p>
                  </a:txBody>
                  <a:tcPr marL="36000" marR="36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r>
                        <a:rPr lang="de-DE" sz="1000" b="1" kern="1200" noProof="0">
                          <a:solidFill>
                            <a:schemeClr val="tx1"/>
                          </a:solidFill>
                          <a:latin typeface="+mn-lt"/>
                          <a:ea typeface="+mn-ea"/>
                          <a:cs typeface="+mn-cs"/>
                        </a:rPr>
                        <a:t>Total</a:t>
                      </a:r>
                    </a:p>
                  </a:txBody>
                  <a:tcPr marL="36000" marR="180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1201895"/>
                  </a:ext>
                </a:extLst>
              </a:tr>
              <a:tr h="252000">
                <a:tc>
                  <a:txBody>
                    <a:bodyPr/>
                    <a:lstStyle/>
                    <a:p>
                      <a:pPr algn="r" rtl="0" fontAlgn="b"/>
                      <a:r>
                        <a:rPr lang="de-DE" sz="1000" b="0" i="0" u="none" strike="noStrike" noProof="0">
                          <a:solidFill>
                            <a:schemeClr val="tx1"/>
                          </a:solidFill>
                          <a:effectLst/>
                          <a:latin typeface="+mn-lt"/>
                        </a:rPr>
                        <a:t>ja</a:t>
                      </a:r>
                    </a:p>
                  </a:txBody>
                  <a:tcPr marL="72000" marR="72000" marT="36000" marB="36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25 %</a:t>
                      </a:r>
                    </a:p>
                  </a:txBody>
                  <a:tcPr marL="6350" marR="180000" marT="36000" marB="36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4663976"/>
                  </a:ext>
                </a:extLst>
              </a:tr>
              <a:tr h="252000">
                <a:tc>
                  <a:txBody>
                    <a:bodyPr/>
                    <a:lstStyle/>
                    <a:p>
                      <a:pPr algn="r" rtl="0" fontAlgn="b"/>
                      <a:r>
                        <a:rPr lang="de-DE" sz="1000" b="0" i="0" u="none" strike="noStrike" noProof="0">
                          <a:solidFill>
                            <a:schemeClr val="tx1"/>
                          </a:solidFill>
                          <a:effectLst/>
                          <a:latin typeface="+mn-lt"/>
                        </a:rPr>
                        <a:t>nein</a:t>
                      </a:r>
                    </a:p>
                  </a:txBody>
                  <a:tcPr marL="72000" marR="72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75 %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6138658"/>
                  </a:ext>
                </a:extLst>
              </a:tr>
            </a:tbl>
          </a:graphicData>
        </a:graphic>
      </p:graphicFrame>
      <p:sp>
        <p:nvSpPr>
          <p:cNvPr id="5" name="Footer Placeholder 4">
            <a:extLst>
              <a:ext uri="{FF2B5EF4-FFF2-40B4-BE49-F238E27FC236}">
                <a16:creationId xmlns:a16="http://schemas.microsoft.com/office/drawing/2014/main" id="{DFA75151-017D-DD10-97CB-CB9D51BF933A}"/>
              </a:ext>
            </a:extLst>
          </p:cNvPr>
          <p:cNvSpPr>
            <a:spLocks noGrp="1"/>
          </p:cNvSpPr>
          <p:nvPr>
            <p:ph type="ftr" sz="quarter" idx="3"/>
          </p:nvPr>
        </p:nvSpPr>
        <p:spPr/>
        <p:txBody>
          <a:bodyPr/>
          <a:lstStyle/>
          <a:p>
            <a:r>
              <a:rPr lang="de-DE" noProof="0"/>
              <a:t>Juni 2025</a:t>
            </a:r>
          </a:p>
        </p:txBody>
      </p:sp>
      <p:grpSp>
        <p:nvGrpSpPr>
          <p:cNvPr id="8" name="Group 7">
            <a:extLst>
              <a:ext uri="{FF2B5EF4-FFF2-40B4-BE49-F238E27FC236}">
                <a16:creationId xmlns:a16="http://schemas.microsoft.com/office/drawing/2014/main" id="{2CC77E88-1A63-2E2B-C4A0-734C4FB23DD7}"/>
              </a:ext>
            </a:extLst>
          </p:cNvPr>
          <p:cNvGrpSpPr>
            <a:grpSpLocks noChangeAspect="1"/>
          </p:cNvGrpSpPr>
          <p:nvPr/>
        </p:nvGrpSpPr>
        <p:grpSpPr>
          <a:xfrm>
            <a:off x="11478027" y="0"/>
            <a:ext cx="324000" cy="324000"/>
            <a:chOff x="10872022" y="0"/>
            <a:chExt cx="403200" cy="403200"/>
          </a:xfrm>
        </p:grpSpPr>
        <p:sp>
          <p:nvSpPr>
            <p:cNvPr id="9" name="Rectangle 8">
              <a:hlinkClick r:id="" action="ppaction://hlinkshowjump?jump=nextslide"/>
              <a:extLst>
                <a:ext uri="{FF2B5EF4-FFF2-40B4-BE49-F238E27FC236}">
                  <a16:creationId xmlns:a16="http://schemas.microsoft.com/office/drawing/2014/main" id="{B90A6456-DB90-A3AF-2054-FF83F64D1E73}"/>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0" name="Straight Arrow Connector 9" descr="Down arrow">
              <a:hlinkClick r:id="" action="ppaction://hlinkshowjump?jump=nextslide"/>
              <a:extLst>
                <a:ext uri="{FF2B5EF4-FFF2-40B4-BE49-F238E27FC236}">
                  <a16:creationId xmlns:a16="http://schemas.microsoft.com/office/drawing/2014/main" id="{A8C8AC58-C0E3-3F02-2A48-3E403FFAD330}"/>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67EF0353-5773-723F-C4AA-69662E080BC0}"/>
              </a:ext>
            </a:extLst>
          </p:cNvPr>
          <p:cNvGrpSpPr>
            <a:grpSpLocks noChangeAspect="1"/>
          </p:cNvGrpSpPr>
          <p:nvPr/>
        </p:nvGrpSpPr>
        <p:grpSpPr>
          <a:xfrm>
            <a:off x="11084594" y="0"/>
            <a:ext cx="324000" cy="324000"/>
            <a:chOff x="10354522" y="0"/>
            <a:chExt cx="403200" cy="403200"/>
          </a:xfrm>
        </p:grpSpPr>
        <p:sp>
          <p:nvSpPr>
            <p:cNvPr id="14" name="Rectangle 13">
              <a:hlinkClick r:id="" action="ppaction://hlinkshowjump?jump=previousslide"/>
              <a:extLst>
                <a:ext uri="{FF2B5EF4-FFF2-40B4-BE49-F238E27FC236}">
                  <a16:creationId xmlns:a16="http://schemas.microsoft.com/office/drawing/2014/main" id="{155C0CCF-DFEE-0555-2FAB-D3B088CC6F08}"/>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5" name="Straight Arrow Connector 14" descr="Down arrow">
              <a:hlinkClick r:id="" action="ppaction://hlinkshowjump?jump=previousslide"/>
              <a:extLst>
                <a:ext uri="{FF2B5EF4-FFF2-40B4-BE49-F238E27FC236}">
                  <a16:creationId xmlns:a16="http://schemas.microsoft.com/office/drawing/2014/main" id="{0484CE1D-DB86-9EE0-255B-44ADE510B11A}"/>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aphicFrame>
        <p:nvGraphicFramePr>
          <p:cNvPr id="28" name="TABLE_08">
            <a:extLst>
              <a:ext uri="{FF2B5EF4-FFF2-40B4-BE49-F238E27FC236}">
                <a16:creationId xmlns:a16="http://schemas.microsoft.com/office/drawing/2014/main" id="{28D2060A-3780-B529-D193-2A04053BD092}"/>
              </a:ext>
            </a:extLst>
          </p:cNvPr>
          <p:cNvGraphicFramePr>
            <a:graphicFrameLocks noGrp="1"/>
          </p:cNvGraphicFramePr>
          <p:nvPr>
            <p:extLst>
              <p:ext uri="{D42A27DB-BD31-4B8C-83A1-F6EECF244321}">
                <p14:modId xmlns:p14="http://schemas.microsoft.com/office/powerpoint/2010/main" val="3345424614"/>
              </p:ext>
            </p:extLst>
          </p:nvPr>
        </p:nvGraphicFramePr>
        <p:xfrm>
          <a:off x="4548799" y="793749"/>
          <a:ext cx="3420000" cy="774000"/>
        </p:xfrm>
        <a:graphic>
          <a:graphicData uri="http://schemas.openxmlformats.org/drawingml/2006/table">
            <a:tbl>
              <a:tblPr firstRow="1" bandRow="1"/>
              <a:tblGrid>
                <a:gridCol w="2700000">
                  <a:extLst>
                    <a:ext uri="{9D8B030D-6E8A-4147-A177-3AD203B41FA5}">
                      <a16:colId xmlns:a16="http://schemas.microsoft.com/office/drawing/2014/main" val="2713137689"/>
                    </a:ext>
                  </a:extLst>
                </a:gridCol>
                <a:gridCol w="720000">
                  <a:extLst>
                    <a:ext uri="{9D8B030D-6E8A-4147-A177-3AD203B41FA5}">
                      <a16:colId xmlns:a16="http://schemas.microsoft.com/office/drawing/2014/main" val="1556258739"/>
                    </a:ext>
                  </a:extLst>
                </a:gridCol>
              </a:tblGrid>
              <a:tr h="270000">
                <a:tc>
                  <a:txBody>
                    <a:bodyPr/>
                    <a:lstStyle/>
                    <a:p>
                      <a:pPr algn="l" rtl="0" fontAlgn="b"/>
                      <a:r>
                        <a:rPr lang="de-DE" sz="1000" b="1" kern="1200" noProof="0">
                          <a:solidFill>
                            <a:schemeClr val="tx1"/>
                          </a:solidFill>
                          <a:latin typeface="+mn-lt"/>
                          <a:ea typeface="+mn-ea"/>
                          <a:cs typeface="+mn-cs"/>
                        </a:rPr>
                        <a:t>Geschlecht</a:t>
                      </a:r>
                    </a:p>
                  </a:txBody>
                  <a:tcPr marL="36000" marR="36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r>
                        <a:rPr lang="de-DE" sz="1000" b="1" kern="1200" noProof="0">
                          <a:solidFill>
                            <a:schemeClr val="tx1"/>
                          </a:solidFill>
                          <a:latin typeface="+mn-lt"/>
                          <a:ea typeface="+mn-ea"/>
                          <a:cs typeface="+mn-cs"/>
                        </a:rPr>
                        <a:t>Total</a:t>
                      </a:r>
                    </a:p>
                  </a:txBody>
                  <a:tcPr marL="36000" marR="180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1201895"/>
                  </a:ext>
                </a:extLst>
              </a:tr>
              <a:tr h="252000">
                <a:tc>
                  <a:txBody>
                    <a:bodyPr/>
                    <a:lstStyle/>
                    <a:p>
                      <a:pPr algn="r" rtl="0" fontAlgn="b"/>
                      <a:r>
                        <a:rPr lang="de-DE" sz="1000" b="0" i="0" u="none" strike="noStrike" noProof="0">
                          <a:solidFill>
                            <a:schemeClr val="tx1"/>
                          </a:solidFill>
                          <a:effectLst/>
                          <a:latin typeface="+mn-lt"/>
                        </a:rPr>
                        <a:t>männlich</a:t>
                      </a:r>
                    </a:p>
                  </a:txBody>
                  <a:tcPr marL="36000" marR="36000" marT="36000" marB="36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49 %</a:t>
                      </a:r>
                    </a:p>
                  </a:txBody>
                  <a:tcPr marL="6350" marR="180000" marT="36000" marB="36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4663976"/>
                  </a:ext>
                </a:extLst>
              </a:tr>
              <a:tr h="252000">
                <a:tc>
                  <a:txBody>
                    <a:bodyPr/>
                    <a:lstStyle/>
                    <a:p>
                      <a:pPr algn="r" rtl="0" fontAlgn="b"/>
                      <a:r>
                        <a:rPr lang="de-DE" sz="1000" b="0" i="0" u="none" strike="noStrike" noProof="0">
                          <a:solidFill>
                            <a:schemeClr val="tx1"/>
                          </a:solidFill>
                          <a:effectLst/>
                          <a:latin typeface="+mn-lt"/>
                        </a:rPr>
                        <a:t>weiblich</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51 %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6138658"/>
                  </a:ext>
                </a:extLst>
              </a:tr>
            </a:tbl>
          </a:graphicData>
        </a:graphic>
      </p:graphicFrame>
      <p:graphicFrame>
        <p:nvGraphicFramePr>
          <p:cNvPr id="29" name="TABLE_09">
            <a:extLst>
              <a:ext uri="{FF2B5EF4-FFF2-40B4-BE49-F238E27FC236}">
                <a16:creationId xmlns:a16="http://schemas.microsoft.com/office/drawing/2014/main" id="{2BD0C40A-7666-0705-7865-604284441F47}"/>
              </a:ext>
            </a:extLst>
          </p:cNvPr>
          <p:cNvGraphicFramePr>
            <a:graphicFrameLocks noGrp="1"/>
          </p:cNvGraphicFramePr>
          <p:nvPr>
            <p:extLst>
              <p:ext uri="{D42A27DB-BD31-4B8C-83A1-F6EECF244321}">
                <p14:modId xmlns:p14="http://schemas.microsoft.com/office/powerpoint/2010/main" val="438816175"/>
              </p:ext>
            </p:extLst>
          </p:nvPr>
        </p:nvGraphicFramePr>
        <p:xfrm>
          <a:off x="4547368" y="4076649"/>
          <a:ext cx="3420000" cy="1278000"/>
        </p:xfrm>
        <a:graphic>
          <a:graphicData uri="http://schemas.openxmlformats.org/drawingml/2006/table">
            <a:tbl>
              <a:tblPr firstRow="1" bandRow="1"/>
              <a:tblGrid>
                <a:gridCol w="2700000">
                  <a:extLst>
                    <a:ext uri="{9D8B030D-6E8A-4147-A177-3AD203B41FA5}">
                      <a16:colId xmlns:a16="http://schemas.microsoft.com/office/drawing/2014/main" val="2713137689"/>
                    </a:ext>
                  </a:extLst>
                </a:gridCol>
                <a:gridCol w="720000">
                  <a:extLst>
                    <a:ext uri="{9D8B030D-6E8A-4147-A177-3AD203B41FA5}">
                      <a16:colId xmlns:a16="http://schemas.microsoft.com/office/drawing/2014/main" val="1556258739"/>
                    </a:ext>
                  </a:extLst>
                </a:gridCol>
              </a:tblGrid>
              <a:tr h="270000">
                <a:tc>
                  <a:txBody>
                    <a:bodyPr/>
                    <a:lstStyle/>
                    <a:p>
                      <a:pPr algn="l" rtl="0" fontAlgn="b"/>
                      <a:r>
                        <a:rPr lang="de-DE" sz="1000" b="1" kern="1200" noProof="0">
                          <a:solidFill>
                            <a:schemeClr val="tx1"/>
                          </a:solidFill>
                          <a:latin typeface="+mn-lt"/>
                          <a:ea typeface="+mn-ea"/>
                          <a:cs typeface="+mn-cs"/>
                        </a:rPr>
                        <a:t>Haushaltsgröße</a:t>
                      </a:r>
                    </a:p>
                  </a:txBody>
                  <a:tcPr marL="0" marR="36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a:r>
                        <a:rPr lang="de-DE" sz="1000" b="1" kern="1200" noProof="0">
                          <a:solidFill>
                            <a:schemeClr val="tx1"/>
                          </a:solidFill>
                          <a:latin typeface="+mn-lt"/>
                          <a:ea typeface="+mn-ea"/>
                          <a:cs typeface="+mn-cs"/>
                        </a:rPr>
                        <a:t>Total</a:t>
                      </a:r>
                    </a:p>
                  </a:txBody>
                  <a:tcPr marL="0" marR="180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201895"/>
                  </a:ext>
                </a:extLst>
              </a:tr>
              <a:tr h="252000">
                <a:tc>
                  <a:txBody>
                    <a:bodyPr/>
                    <a:lstStyle/>
                    <a:p>
                      <a:pPr algn="r" rtl="0" fontAlgn="b"/>
                      <a:r>
                        <a:rPr lang="de-DE" sz="1000" b="0" i="0" u="none" strike="noStrike" noProof="0">
                          <a:solidFill>
                            <a:schemeClr val="tx1"/>
                          </a:solidFill>
                          <a:effectLst/>
                          <a:latin typeface="+mn-lt"/>
                        </a:rPr>
                        <a:t>1 Person</a:t>
                      </a:r>
                    </a:p>
                  </a:txBody>
                  <a:tcPr marL="0" marR="36000" marT="36000" marB="36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30 %</a:t>
                      </a:r>
                    </a:p>
                  </a:txBody>
                  <a:tcPr marL="0" marR="180000" marT="6350" marB="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4663976"/>
                  </a:ext>
                </a:extLst>
              </a:tr>
              <a:tr h="252000">
                <a:tc>
                  <a:txBody>
                    <a:bodyPr/>
                    <a:lstStyle/>
                    <a:p>
                      <a:pPr algn="r" rtl="0" fontAlgn="b"/>
                      <a:r>
                        <a:rPr lang="de-DE" sz="1000" b="0" i="0" u="none" strike="noStrike" noProof="0">
                          <a:solidFill>
                            <a:schemeClr val="tx1"/>
                          </a:solidFill>
                          <a:effectLst/>
                          <a:latin typeface="+mn-lt"/>
                        </a:rPr>
                        <a:t>2 Personen</a:t>
                      </a:r>
                    </a:p>
                  </a:txBody>
                  <a:tcPr marL="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39 %</a:t>
                      </a:r>
                    </a:p>
                  </a:txBody>
                  <a:tcPr marL="0" marR="180000" marT="6350" marB="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9333486"/>
                  </a:ext>
                </a:extLst>
              </a:tr>
              <a:tr h="252000">
                <a:tc>
                  <a:txBody>
                    <a:bodyPr/>
                    <a:lstStyle/>
                    <a:p>
                      <a:pPr algn="r" rtl="0" fontAlgn="b"/>
                      <a:r>
                        <a:rPr lang="de-DE" sz="1000" b="0" i="0" u="none" strike="noStrike" noProof="0">
                          <a:solidFill>
                            <a:schemeClr val="tx1"/>
                          </a:solidFill>
                          <a:effectLst/>
                          <a:latin typeface="+mn-lt"/>
                        </a:rPr>
                        <a:t>3 Personen</a:t>
                      </a:r>
                    </a:p>
                  </a:txBody>
                  <a:tcPr marL="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16 %</a:t>
                      </a:r>
                    </a:p>
                  </a:txBody>
                  <a:tcPr marL="0" marR="180000" marT="6350" marB="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138658"/>
                  </a:ext>
                </a:extLst>
              </a:tr>
              <a:tr h="252000">
                <a:tc>
                  <a:txBody>
                    <a:bodyPr/>
                    <a:lstStyle/>
                    <a:p>
                      <a:pPr algn="r" rtl="0" fontAlgn="b"/>
                      <a:r>
                        <a:rPr lang="de-DE" sz="1000" b="0" i="0" u="none" strike="noStrike" noProof="0">
                          <a:solidFill>
                            <a:schemeClr val="tx1"/>
                          </a:solidFill>
                          <a:effectLst/>
                          <a:latin typeface="+mn-lt"/>
                        </a:rPr>
                        <a:t>4 Personen und mehr</a:t>
                      </a:r>
                    </a:p>
                  </a:txBody>
                  <a:tcPr marL="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15 %</a:t>
                      </a:r>
                    </a:p>
                  </a:txBody>
                  <a:tcPr marL="0" marR="180000" marT="6350" marB="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0378024"/>
                  </a:ext>
                </a:extLst>
              </a:tr>
            </a:tbl>
          </a:graphicData>
        </a:graphic>
      </p:graphicFrame>
      <p:grpSp>
        <p:nvGrpSpPr>
          <p:cNvPr id="2" name="Group 1">
            <a:extLst>
              <a:ext uri="{FF2B5EF4-FFF2-40B4-BE49-F238E27FC236}">
                <a16:creationId xmlns:a16="http://schemas.microsoft.com/office/drawing/2014/main" id="{1A8C327E-DE0D-F6C4-AF29-3ECD500A920F}"/>
              </a:ext>
            </a:extLst>
          </p:cNvPr>
          <p:cNvGrpSpPr/>
          <p:nvPr/>
        </p:nvGrpSpPr>
        <p:grpSpPr>
          <a:xfrm>
            <a:off x="10520652" y="0"/>
            <a:ext cx="324000" cy="323385"/>
            <a:chOff x="10520652" y="0"/>
            <a:chExt cx="324000" cy="323385"/>
          </a:xfrm>
        </p:grpSpPr>
        <p:sp>
          <p:nvSpPr>
            <p:cNvPr id="3" name="Google Shape;487;p76">
              <a:hlinkClick r:id="rId5" action="ppaction://hlinksldjump"/>
              <a:extLst>
                <a:ext uri="{FF2B5EF4-FFF2-40B4-BE49-F238E27FC236}">
                  <a16:creationId xmlns:a16="http://schemas.microsoft.com/office/drawing/2014/main" id="{ABF8E4C9-58F4-8C2D-8BFF-75BFA1E40287}"/>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 name="Group 6">
              <a:extLst>
                <a:ext uri="{FF2B5EF4-FFF2-40B4-BE49-F238E27FC236}">
                  <a16:creationId xmlns:a16="http://schemas.microsoft.com/office/drawing/2014/main" id="{B74DDE13-55B4-00D2-0F53-1E37EC4CF810}"/>
                </a:ext>
              </a:extLst>
            </p:cNvPr>
            <p:cNvGrpSpPr/>
            <p:nvPr/>
          </p:nvGrpSpPr>
          <p:grpSpPr>
            <a:xfrm>
              <a:off x="10578492" y="81049"/>
              <a:ext cx="208319" cy="161287"/>
              <a:chOff x="10578492" y="81049"/>
              <a:chExt cx="208319" cy="161287"/>
            </a:xfrm>
          </p:grpSpPr>
          <p:sp>
            <p:nvSpPr>
              <p:cNvPr id="16" name="Google Shape;190;p3">
                <a:hlinkClick r:id="rId5" action="ppaction://hlinksldjump"/>
                <a:extLst>
                  <a:ext uri="{FF2B5EF4-FFF2-40B4-BE49-F238E27FC236}">
                    <a16:creationId xmlns:a16="http://schemas.microsoft.com/office/drawing/2014/main" id="{915FAE37-6530-62A2-76C4-99543BC94A8D}"/>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0" name="Google Shape;191;p3">
                <a:hlinkClick r:id="rId5" action="ppaction://hlinksldjump"/>
                <a:extLst>
                  <a:ext uri="{FF2B5EF4-FFF2-40B4-BE49-F238E27FC236}">
                    <a16:creationId xmlns:a16="http://schemas.microsoft.com/office/drawing/2014/main" id="{F0AAFF05-C7B8-4272-0E29-23521E1A7A28}"/>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6" name="Google Shape;192;p3">
                <a:hlinkClick r:id="rId5" action="ppaction://hlinksldjump"/>
                <a:extLst>
                  <a:ext uri="{FF2B5EF4-FFF2-40B4-BE49-F238E27FC236}">
                    <a16:creationId xmlns:a16="http://schemas.microsoft.com/office/drawing/2014/main" id="{4B913416-D442-6990-F456-9D0D3ED39E4A}"/>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533466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80007-46A6-4152-742C-4C5C35A80A4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F4CF8F0-3A4D-00AA-9FAF-CE3507C4DC17}"/>
              </a:ext>
            </a:extLst>
          </p:cNvPr>
          <p:cNvGraphicFramePr>
            <a:graphicFrameLocks noChangeAspect="1"/>
          </p:cNvGraphicFramePr>
          <p:nvPr>
            <p:custDataLst>
              <p:tags r:id="rId1"/>
            </p:custDataLst>
            <p:extLst>
              <p:ext uri="{D42A27DB-BD31-4B8C-83A1-F6EECF244321}">
                <p14:modId xmlns:p14="http://schemas.microsoft.com/office/powerpoint/2010/main" val="456150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7" name="think-cell data - do not delete" hidden="1">
                        <a:extLst>
                          <a:ext uri="{FF2B5EF4-FFF2-40B4-BE49-F238E27FC236}">
                            <a16:creationId xmlns:a16="http://schemas.microsoft.com/office/drawing/2014/main" id="{AF4CF8F0-3A4D-00AA-9FAF-CE3507C4DC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Content Placeholder 16">
            <a:extLst>
              <a:ext uri="{FF2B5EF4-FFF2-40B4-BE49-F238E27FC236}">
                <a16:creationId xmlns:a16="http://schemas.microsoft.com/office/drawing/2014/main" id="{CEEF97AB-01AA-C9B6-C6F8-122FD596B4EF}"/>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30" name="Text Placeholder 2">
            <a:extLst>
              <a:ext uri="{FF2B5EF4-FFF2-40B4-BE49-F238E27FC236}">
                <a16:creationId xmlns:a16="http://schemas.microsoft.com/office/drawing/2014/main" id="{481FCDB6-FB16-6D87-BF48-7EB0B97A996A}"/>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noProof="0"/>
              <a:t>Basis: alle Befragten, N = 2.000 (Einfachnennung)</a:t>
            </a:r>
          </a:p>
        </p:txBody>
      </p:sp>
      <p:sp>
        <p:nvSpPr>
          <p:cNvPr id="33" name="Slide Number Placeholder 32">
            <a:extLst>
              <a:ext uri="{FF2B5EF4-FFF2-40B4-BE49-F238E27FC236}">
                <a16:creationId xmlns:a16="http://schemas.microsoft.com/office/drawing/2014/main" id="{CD3F194F-1845-9B20-33BC-3958E13CE3C8}"/>
              </a:ext>
            </a:extLst>
          </p:cNvPr>
          <p:cNvSpPr>
            <a:spLocks noGrp="1"/>
          </p:cNvSpPr>
          <p:nvPr>
            <p:ph type="sldNum" sz="quarter" idx="4"/>
          </p:nvPr>
        </p:nvSpPr>
        <p:spPr>
          <a:xfrm>
            <a:off x="11503818" y="6501384"/>
            <a:ext cx="298209" cy="161583"/>
          </a:xfrm>
        </p:spPr>
        <p:txBody>
          <a:bodyPr/>
          <a:lstStyle/>
          <a:p>
            <a:fld id="{3E6AC032-1535-134B-A583-D5E1DDD0D167}" type="slidenum">
              <a:rPr lang="de-DE" noProof="0" smtClean="0"/>
              <a:pPr/>
              <a:t>35</a:t>
            </a:fld>
            <a:endParaRPr lang="de-DE" noProof="0"/>
          </a:p>
        </p:txBody>
      </p:sp>
      <p:sp>
        <p:nvSpPr>
          <p:cNvPr id="4" name="Title 3">
            <a:extLst>
              <a:ext uri="{FF2B5EF4-FFF2-40B4-BE49-F238E27FC236}">
                <a16:creationId xmlns:a16="http://schemas.microsoft.com/office/drawing/2014/main" id="{1C88E9D4-37F0-E50D-C4D4-BE08DE4BA624}"/>
              </a:ext>
            </a:extLst>
          </p:cNvPr>
          <p:cNvSpPr>
            <a:spLocks noGrp="1"/>
          </p:cNvSpPr>
          <p:nvPr>
            <p:ph type="title"/>
          </p:nvPr>
        </p:nvSpPr>
        <p:spPr>
          <a:xfrm>
            <a:off x="397667" y="402336"/>
            <a:ext cx="3718297" cy="915289"/>
          </a:xfrm>
        </p:spPr>
        <p:txBody>
          <a:bodyPr vert="horz"/>
          <a:lstStyle/>
          <a:p>
            <a:r>
              <a:rPr lang="de-DE" noProof="0"/>
              <a:t>Statistik</a:t>
            </a:r>
          </a:p>
        </p:txBody>
      </p:sp>
      <p:sp>
        <p:nvSpPr>
          <p:cNvPr id="6" name="Title 4">
            <a:extLst>
              <a:ext uri="{FF2B5EF4-FFF2-40B4-BE49-F238E27FC236}">
                <a16:creationId xmlns:a16="http://schemas.microsoft.com/office/drawing/2014/main" id="{D831E810-FA97-14BB-ABA6-F68DFD196A0D}"/>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noProof="0">
                <a:solidFill>
                  <a:schemeClr val="accent4"/>
                </a:solidFill>
              </a:rPr>
              <a:t>Über die Studie</a:t>
            </a:r>
          </a:p>
        </p:txBody>
      </p:sp>
      <p:graphicFrame>
        <p:nvGraphicFramePr>
          <p:cNvPr id="8" name="TABLE_11">
            <a:extLst>
              <a:ext uri="{FF2B5EF4-FFF2-40B4-BE49-F238E27FC236}">
                <a16:creationId xmlns:a16="http://schemas.microsoft.com/office/drawing/2014/main" id="{007E7AD6-C919-DC21-AAC0-7FCA7C6162C9}"/>
              </a:ext>
            </a:extLst>
          </p:cNvPr>
          <p:cNvGraphicFramePr>
            <a:graphicFrameLocks noGrp="1"/>
          </p:cNvGraphicFramePr>
          <p:nvPr>
            <p:extLst>
              <p:ext uri="{D42A27DB-BD31-4B8C-83A1-F6EECF244321}">
                <p14:modId xmlns:p14="http://schemas.microsoft.com/office/powerpoint/2010/main" val="3631793173"/>
              </p:ext>
            </p:extLst>
          </p:nvPr>
        </p:nvGraphicFramePr>
        <p:xfrm>
          <a:off x="8382027" y="793749"/>
          <a:ext cx="3420000" cy="4302000"/>
        </p:xfrm>
        <a:graphic>
          <a:graphicData uri="http://schemas.openxmlformats.org/drawingml/2006/table">
            <a:tbl>
              <a:tblPr firstRow="1" bandRow="1"/>
              <a:tblGrid>
                <a:gridCol w="2700000">
                  <a:extLst>
                    <a:ext uri="{9D8B030D-6E8A-4147-A177-3AD203B41FA5}">
                      <a16:colId xmlns:a16="http://schemas.microsoft.com/office/drawing/2014/main" val="2713137689"/>
                    </a:ext>
                  </a:extLst>
                </a:gridCol>
                <a:gridCol w="720000">
                  <a:extLst>
                    <a:ext uri="{9D8B030D-6E8A-4147-A177-3AD203B41FA5}">
                      <a16:colId xmlns:a16="http://schemas.microsoft.com/office/drawing/2014/main" val="1556258739"/>
                    </a:ext>
                  </a:extLst>
                </a:gridCol>
              </a:tblGrid>
              <a:tr h="270000">
                <a:tc>
                  <a:txBody>
                    <a:bodyPr/>
                    <a:lstStyle/>
                    <a:p>
                      <a:pPr algn="l" rtl="0" fontAlgn="b"/>
                      <a:r>
                        <a:rPr lang="de-DE" sz="1000" b="1" kern="1200" noProof="0">
                          <a:solidFill>
                            <a:schemeClr val="tx1"/>
                          </a:solidFill>
                          <a:latin typeface="+mn-lt"/>
                          <a:ea typeface="+mn-ea"/>
                          <a:cs typeface="+mn-cs"/>
                        </a:rPr>
                        <a:t>Bundesland</a:t>
                      </a:r>
                    </a:p>
                  </a:txBody>
                  <a:tcPr marL="36000" marR="36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r>
                        <a:rPr lang="de-DE" sz="1000" b="1" kern="1200" noProof="0">
                          <a:solidFill>
                            <a:schemeClr val="tx1"/>
                          </a:solidFill>
                          <a:latin typeface="+mn-lt"/>
                          <a:ea typeface="+mn-ea"/>
                          <a:cs typeface="+mn-cs"/>
                        </a:rPr>
                        <a:t>Total</a:t>
                      </a:r>
                    </a:p>
                  </a:txBody>
                  <a:tcPr marL="36000" marR="180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1201895"/>
                  </a:ext>
                </a:extLst>
              </a:tr>
              <a:tr h="252000">
                <a:tc>
                  <a:txBody>
                    <a:bodyPr/>
                    <a:lstStyle/>
                    <a:p>
                      <a:pPr algn="r" rtl="0" fontAlgn="b"/>
                      <a:r>
                        <a:rPr lang="de-DE" sz="1000" b="0" i="0" u="none" strike="noStrike" noProof="0">
                          <a:solidFill>
                            <a:schemeClr val="tx1"/>
                          </a:solidFill>
                          <a:effectLst/>
                          <a:latin typeface="+mn-lt"/>
                        </a:rPr>
                        <a:t>Baden-Württemberg</a:t>
                      </a:r>
                    </a:p>
                  </a:txBody>
                  <a:tcPr marL="36000" marR="36000" marT="36000" marB="36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13 %</a:t>
                      </a:r>
                    </a:p>
                  </a:txBody>
                  <a:tcPr marL="6350" marR="180000" marT="36000" marB="36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4663976"/>
                  </a:ext>
                </a:extLst>
              </a:tr>
              <a:tr h="252000">
                <a:tc>
                  <a:txBody>
                    <a:bodyPr/>
                    <a:lstStyle/>
                    <a:p>
                      <a:pPr algn="r" rtl="0" fontAlgn="b"/>
                      <a:r>
                        <a:rPr lang="de-DE" sz="1000" b="0" i="0" u="none" strike="noStrike" noProof="0">
                          <a:solidFill>
                            <a:schemeClr val="tx1"/>
                          </a:solidFill>
                          <a:effectLst/>
                          <a:latin typeface="+mn-lt"/>
                        </a:rPr>
                        <a:t>Bayern</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16 %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6138658"/>
                  </a:ext>
                </a:extLst>
              </a:tr>
              <a:tr h="252000">
                <a:tc>
                  <a:txBody>
                    <a:bodyPr/>
                    <a:lstStyle/>
                    <a:p>
                      <a:pPr algn="r" rtl="0" fontAlgn="b"/>
                      <a:r>
                        <a:rPr lang="de-DE" sz="1000" b="0" i="0" u="none" strike="noStrike" noProof="0">
                          <a:solidFill>
                            <a:schemeClr val="tx1"/>
                          </a:solidFill>
                          <a:effectLst/>
                          <a:latin typeface="+mn-lt"/>
                        </a:rPr>
                        <a:t>Berlin</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4 %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378024"/>
                  </a:ext>
                </a:extLst>
              </a:tr>
              <a:tr h="252000">
                <a:tc>
                  <a:txBody>
                    <a:bodyPr/>
                    <a:lstStyle/>
                    <a:p>
                      <a:pPr algn="r" rtl="0" fontAlgn="b"/>
                      <a:r>
                        <a:rPr lang="de-DE" sz="1000" b="0" i="0" u="none" strike="noStrike" noProof="0">
                          <a:solidFill>
                            <a:schemeClr val="tx1"/>
                          </a:solidFill>
                          <a:effectLst/>
                          <a:latin typeface="+mn-lt"/>
                        </a:rPr>
                        <a:t>Brandenburg</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3 %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759413"/>
                  </a:ext>
                </a:extLst>
              </a:tr>
              <a:tr h="252000">
                <a:tc>
                  <a:txBody>
                    <a:bodyPr/>
                    <a:lstStyle/>
                    <a:p>
                      <a:pPr algn="r" rtl="0" fontAlgn="b"/>
                      <a:r>
                        <a:rPr lang="de-DE" sz="1000" b="0" i="0" u="none" strike="noStrike" noProof="0">
                          <a:solidFill>
                            <a:schemeClr val="tx1"/>
                          </a:solidFill>
                          <a:effectLst/>
                          <a:latin typeface="+mn-lt"/>
                        </a:rPr>
                        <a:t>Bremen</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1 %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313205"/>
                  </a:ext>
                </a:extLst>
              </a:tr>
              <a:tr h="252000">
                <a:tc>
                  <a:txBody>
                    <a:bodyPr/>
                    <a:lstStyle/>
                    <a:p>
                      <a:pPr algn="r" rtl="0" fontAlgn="b"/>
                      <a:r>
                        <a:rPr lang="de-DE" sz="1000" b="0" i="0" u="none" strike="noStrike" noProof="0">
                          <a:solidFill>
                            <a:schemeClr val="tx1"/>
                          </a:solidFill>
                          <a:effectLst/>
                          <a:latin typeface="+mn-lt"/>
                        </a:rPr>
                        <a:t>Hamburg</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2 %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1227608"/>
                  </a:ext>
                </a:extLst>
              </a:tr>
              <a:tr h="252000">
                <a:tc>
                  <a:txBody>
                    <a:bodyPr/>
                    <a:lstStyle/>
                    <a:p>
                      <a:pPr algn="r" rtl="0" fontAlgn="b"/>
                      <a:r>
                        <a:rPr lang="de-DE" sz="1000" b="0" i="0" u="none" strike="noStrike" noProof="0">
                          <a:solidFill>
                            <a:schemeClr val="tx1"/>
                          </a:solidFill>
                          <a:effectLst/>
                          <a:latin typeface="+mn-lt"/>
                        </a:rPr>
                        <a:t>Hessen</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7 %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4115516"/>
                  </a:ext>
                </a:extLst>
              </a:tr>
              <a:tr h="252000">
                <a:tc>
                  <a:txBody>
                    <a:bodyPr/>
                    <a:lstStyle/>
                    <a:p>
                      <a:pPr algn="r" rtl="0" fontAlgn="b"/>
                      <a:r>
                        <a:rPr lang="de-DE" sz="1000" b="0" i="0" u="none" strike="noStrike" noProof="0">
                          <a:solidFill>
                            <a:schemeClr val="tx1"/>
                          </a:solidFill>
                          <a:effectLst/>
                          <a:latin typeface="+mn-lt"/>
                        </a:rPr>
                        <a:t>Mecklenburg-Vorpommern</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2 %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5299146"/>
                  </a:ext>
                </a:extLst>
              </a:tr>
              <a:tr h="252000">
                <a:tc>
                  <a:txBody>
                    <a:bodyPr/>
                    <a:lstStyle/>
                    <a:p>
                      <a:pPr algn="r" rtl="0" fontAlgn="b"/>
                      <a:r>
                        <a:rPr lang="de-DE" sz="1000" b="0" i="0" u="none" strike="noStrike" noProof="0">
                          <a:solidFill>
                            <a:schemeClr val="tx1"/>
                          </a:solidFill>
                          <a:effectLst/>
                          <a:latin typeface="+mn-lt"/>
                        </a:rPr>
                        <a:t>Niedersachsen</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10 %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4508460"/>
                  </a:ext>
                </a:extLst>
              </a:tr>
              <a:tr h="252000">
                <a:tc>
                  <a:txBody>
                    <a:bodyPr/>
                    <a:lstStyle/>
                    <a:p>
                      <a:pPr algn="r" rtl="0" fontAlgn="b"/>
                      <a:r>
                        <a:rPr lang="de-DE" sz="1000" b="0" i="0" u="none" strike="noStrike" noProof="0">
                          <a:solidFill>
                            <a:schemeClr val="tx1"/>
                          </a:solidFill>
                          <a:effectLst/>
                          <a:latin typeface="+mn-lt"/>
                        </a:rPr>
                        <a:t>Nordrhein-Westfalen</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22 %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01963"/>
                  </a:ext>
                </a:extLst>
              </a:tr>
              <a:tr h="252000">
                <a:tc>
                  <a:txBody>
                    <a:bodyPr/>
                    <a:lstStyle/>
                    <a:p>
                      <a:pPr algn="r" rtl="0" fontAlgn="b"/>
                      <a:r>
                        <a:rPr lang="de-DE" sz="1000" b="0" i="0" u="none" strike="noStrike" noProof="0">
                          <a:solidFill>
                            <a:schemeClr val="tx1"/>
                          </a:solidFill>
                          <a:effectLst/>
                          <a:latin typeface="+mn-lt"/>
                        </a:rPr>
                        <a:t>Rheinland-Pfalz</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5 %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7891414"/>
                  </a:ext>
                </a:extLst>
              </a:tr>
              <a:tr h="252000">
                <a:tc>
                  <a:txBody>
                    <a:bodyPr/>
                    <a:lstStyle/>
                    <a:p>
                      <a:pPr algn="r" rtl="0" fontAlgn="b"/>
                      <a:r>
                        <a:rPr lang="de-DE" sz="1000" b="0" i="0" u="none" strike="noStrike" noProof="0">
                          <a:solidFill>
                            <a:schemeClr val="tx1"/>
                          </a:solidFill>
                          <a:effectLst/>
                          <a:latin typeface="+mn-lt"/>
                        </a:rPr>
                        <a:t>Saarland</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1 %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4711626"/>
                  </a:ext>
                </a:extLst>
              </a:tr>
              <a:tr h="252000">
                <a:tc>
                  <a:txBody>
                    <a:bodyPr/>
                    <a:lstStyle/>
                    <a:p>
                      <a:pPr algn="r" rtl="0" fontAlgn="b"/>
                      <a:r>
                        <a:rPr lang="de-DE" sz="1000" b="0" i="0" u="none" strike="noStrike" noProof="0">
                          <a:solidFill>
                            <a:schemeClr val="tx1"/>
                          </a:solidFill>
                          <a:effectLst/>
                          <a:latin typeface="+mn-lt"/>
                        </a:rPr>
                        <a:t>Sachsen</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5 %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2162874"/>
                  </a:ext>
                </a:extLst>
              </a:tr>
              <a:tr h="252000">
                <a:tc>
                  <a:txBody>
                    <a:bodyPr/>
                    <a:lstStyle/>
                    <a:p>
                      <a:pPr algn="r" rtl="0" fontAlgn="b"/>
                      <a:r>
                        <a:rPr lang="de-DE" sz="1000" b="0" i="0" u="none" strike="noStrike" noProof="0">
                          <a:solidFill>
                            <a:schemeClr val="tx1"/>
                          </a:solidFill>
                          <a:effectLst/>
                          <a:latin typeface="+mn-lt"/>
                        </a:rPr>
                        <a:t>Sachsen-Anhalt</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3 %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9932638"/>
                  </a:ext>
                </a:extLst>
              </a:tr>
              <a:tr h="252000">
                <a:tc>
                  <a:txBody>
                    <a:bodyPr/>
                    <a:lstStyle/>
                    <a:p>
                      <a:pPr algn="r" rtl="0" fontAlgn="b"/>
                      <a:r>
                        <a:rPr lang="de-DE" sz="1000" b="0" i="0" u="none" strike="noStrike" noProof="0">
                          <a:solidFill>
                            <a:schemeClr val="tx1"/>
                          </a:solidFill>
                          <a:effectLst/>
                          <a:latin typeface="+mn-lt"/>
                        </a:rPr>
                        <a:t>Schleswig-Holstein</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3 %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6009252"/>
                  </a:ext>
                </a:extLst>
              </a:tr>
              <a:tr h="252000">
                <a:tc>
                  <a:txBody>
                    <a:bodyPr/>
                    <a:lstStyle/>
                    <a:p>
                      <a:pPr algn="r" rtl="0" fontAlgn="b"/>
                      <a:r>
                        <a:rPr lang="de-DE" sz="1000" b="0" i="0" u="none" strike="noStrike" noProof="0">
                          <a:solidFill>
                            <a:schemeClr val="tx1"/>
                          </a:solidFill>
                          <a:effectLst/>
                          <a:latin typeface="+mn-lt"/>
                        </a:rPr>
                        <a:t>Thüringen</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3 %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8062327"/>
                  </a:ext>
                </a:extLst>
              </a:tr>
            </a:tbl>
          </a:graphicData>
        </a:graphic>
      </p:graphicFrame>
      <p:graphicFrame>
        <p:nvGraphicFramePr>
          <p:cNvPr id="9" name="TABLE_07">
            <a:extLst>
              <a:ext uri="{FF2B5EF4-FFF2-40B4-BE49-F238E27FC236}">
                <a16:creationId xmlns:a16="http://schemas.microsoft.com/office/drawing/2014/main" id="{161A43C4-1AAA-AD45-9BD2-AAC563527E2E}"/>
              </a:ext>
            </a:extLst>
          </p:cNvPr>
          <p:cNvGraphicFramePr>
            <a:graphicFrameLocks noGrp="1"/>
          </p:cNvGraphicFramePr>
          <p:nvPr>
            <p:extLst>
              <p:ext uri="{D42A27DB-BD31-4B8C-83A1-F6EECF244321}">
                <p14:modId xmlns:p14="http://schemas.microsoft.com/office/powerpoint/2010/main" val="1734861285"/>
              </p:ext>
            </p:extLst>
          </p:nvPr>
        </p:nvGraphicFramePr>
        <p:xfrm>
          <a:off x="4547368" y="2741199"/>
          <a:ext cx="3420000" cy="1170000"/>
        </p:xfrm>
        <a:graphic>
          <a:graphicData uri="http://schemas.openxmlformats.org/drawingml/2006/table">
            <a:tbl>
              <a:tblPr firstRow="1" bandRow="1"/>
              <a:tblGrid>
                <a:gridCol w="2700000">
                  <a:extLst>
                    <a:ext uri="{9D8B030D-6E8A-4147-A177-3AD203B41FA5}">
                      <a16:colId xmlns:a16="http://schemas.microsoft.com/office/drawing/2014/main" val="2713137689"/>
                    </a:ext>
                  </a:extLst>
                </a:gridCol>
                <a:gridCol w="720000">
                  <a:extLst>
                    <a:ext uri="{9D8B030D-6E8A-4147-A177-3AD203B41FA5}">
                      <a16:colId xmlns:a16="http://schemas.microsoft.com/office/drawing/2014/main" val="1556258739"/>
                    </a:ext>
                  </a:extLst>
                </a:gridCol>
              </a:tblGrid>
              <a:tr h="270000">
                <a:tc>
                  <a:txBody>
                    <a:bodyPr/>
                    <a:lstStyle/>
                    <a:p>
                      <a:pPr algn="l" rtl="0" fontAlgn="b"/>
                      <a:r>
                        <a:rPr lang="de-DE" sz="1000" b="1" kern="1200" noProof="0">
                          <a:solidFill>
                            <a:schemeClr val="tx1"/>
                          </a:solidFill>
                          <a:latin typeface="+mn-lt"/>
                          <a:ea typeface="+mn-ea"/>
                          <a:cs typeface="+mn-cs"/>
                        </a:rPr>
                        <a:t>Berufstätigkeit</a:t>
                      </a:r>
                    </a:p>
                  </a:txBody>
                  <a:tcPr marL="36000" marR="36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r>
                        <a:rPr lang="de-DE" sz="1000" b="1" kern="1200" noProof="0">
                          <a:solidFill>
                            <a:schemeClr val="tx1"/>
                          </a:solidFill>
                          <a:latin typeface="+mn-lt"/>
                          <a:ea typeface="+mn-ea"/>
                          <a:cs typeface="+mn-cs"/>
                        </a:rPr>
                        <a:t>Total</a:t>
                      </a:r>
                    </a:p>
                  </a:txBody>
                  <a:tcPr marL="36000" marR="180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1201895"/>
                  </a:ext>
                </a:extLst>
              </a:tr>
              <a:tr h="396000">
                <a:tc>
                  <a:txBody>
                    <a:bodyPr/>
                    <a:lstStyle/>
                    <a:p>
                      <a:pPr algn="r" rtl="0" fontAlgn="b"/>
                      <a:r>
                        <a:rPr lang="de-DE" sz="1000" b="0" i="0" u="none" strike="noStrike" noProof="0">
                          <a:solidFill>
                            <a:schemeClr val="tx1"/>
                          </a:solidFill>
                          <a:effectLst/>
                          <a:latin typeface="+mn-lt"/>
                        </a:rPr>
                        <a:t>in Ausbildung (Schüler, Student, Auszubildender/Lehrling)</a:t>
                      </a:r>
                    </a:p>
                  </a:txBody>
                  <a:tcPr marL="36000" marR="36000" marT="0" marB="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6 %</a:t>
                      </a:r>
                    </a:p>
                  </a:txBody>
                  <a:tcPr marL="6350" marR="180000" marT="0" marB="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4663976"/>
                  </a:ext>
                </a:extLst>
              </a:tr>
              <a:tr h="252000">
                <a:tc>
                  <a:txBody>
                    <a:bodyPr/>
                    <a:lstStyle/>
                    <a:p>
                      <a:pPr algn="r" rtl="0" fontAlgn="b"/>
                      <a:r>
                        <a:rPr lang="de-DE" sz="1000" b="0" i="0" u="none" strike="noStrike" noProof="0">
                          <a:solidFill>
                            <a:schemeClr val="tx1"/>
                          </a:solidFill>
                          <a:effectLst/>
                          <a:latin typeface="+mn-lt"/>
                        </a:rPr>
                        <a:t>berufstätig (Voll- bzw. Teilzeit)</a:t>
                      </a:r>
                    </a:p>
                  </a:txBody>
                  <a:tcPr marL="36000" marR="36000" marT="0" marB="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61 %</a:t>
                      </a:r>
                    </a:p>
                  </a:txBody>
                  <a:tcPr marL="6350" marR="180000" marT="0" marB="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6138658"/>
                  </a:ext>
                </a:extLst>
              </a:tr>
              <a:tr h="252000">
                <a:tc>
                  <a:txBody>
                    <a:bodyPr/>
                    <a:lstStyle/>
                    <a:p>
                      <a:pPr algn="r" rtl="0" fontAlgn="b"/>
                      <a:r>
                        <a:rPr lang="de-DE" sz="1000" b="0" i="0" u="none" strike="noStrike" noProof="0">
                          <a:solidFill>
                            <a:schemeClr val="tx1"/>
                          </a:solidFill>
                          <a:effectLst/>
                          <a:latin typeface="+mn-lt"/>
                        </a:rPr>
                        <a:t>nicht (mehr) berufstätig (z. B. Rente, Pension)</a:t>
                      </a:r>
                    </a:p>
                  </a:txBody>
                  <a:tcPr marL="36000" marR="36000" marT="0" marB="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33 %</a:t>
                      </a:r>
                    </a:p>
                  </a:txBody>
                  <a:tcPr marL="6350" marR="180000" marT="0" marB="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378024"/>
                  </a:ext>
                </a:extLst>
              </a:tr>
            </a:tbl>
          </a:graphicData>
        </a:graphic>
      </p:graphicFrame>
      <p:graphicFrame>
        <p:nvGraphicFramePr>
          <p:cNvPr id="10" name="TABLE_08">
            <a:extLst>
              <a:ext uri="{FF2B5EF4-FFF2-40B4-BE49-F238E27FC236}">
                <a16:creationId xmlns:a16="http://schemas.microsoft.com/office/drawing/2014/main" id="{3E7F10EB-7A25-57AC-C100-75A130C5473F}"/>
              </a:ext>
            </a:extLst>
          </p:cNvPr>
          <p:cNvGraphicFramePr>
            <a:graphicFrameLocks noGrp="1"/>
          </p:cNvGraphicFramePr>
          <p:nvPr>
            <p:extLst>
              <p:ext uri="{D42A27DB-BD31-4B8C-83A1-F6EECF244321}">
                <p14:modId xmlns:p14="http://schemas.microsoft.com/office/powerpoint/2010/main" val="3173356036"/>
              </p:ext>
            </p:extLst>
          </p:nvPr>
        </p:nvGraphicFramePr>
        <p:xfrm>
          <a:off x="4548799" y="793749"/>
          <a:ext cx="3420000" cy="1782000"/>
        </p:xfrm>
        <a:graphic>
          <a:graphicData uri="http://schemas.openxmlformats.org/drawingml/2006/table">
            <a:tbl>
              <a:tblPr firstRow="1" bandRow="1"/>
              <a:tblGrid>
                <a:gridCol w="2700000">
                  <a:extLst>
                    <a:ext uri="{9D8B030D-6E8A-4147-A177-3AD203B41FA5}">
                      <a16:colId xmlns:a16="http://schemas.microsoft.com/office/drawing/2014/main" val="2713137689"/>
                    </a:ext>
                  </a:extLst>
                </a:gridCol>
                <a:gridCol w="720000">
                  <a:extLst>
                    <a:ext uri="{9D8B030D-6E8A-4147-A177-3AD203B41FA5}">
                      <a16:colId xmlns:a16="http://schemas.microsoft.com/office/drawing/2014/main" val="1556258739"/>
                    </a:ext>
                  </a:extLst>
                </a:gridCol>
              </a:tblGrid>
              <a:tr h="270000">
                <a:tc>
                  <a:txBody>
                    <a:bodyPr/>
                    <a:lstStyle/>
                    <a:p>
                      <a:pPr algn="l" rtl="0" fontAlgn="b"/>
                      <a:r>
                        <a:rPr lang="de-DE" sz="1000" b="1" kern="1200" noProof="0">
                          <a:solidFill>
                            <a:schemeClr val="tx1"/>
                          </a:solidFill>
                          <a:latin typeface="+mn-lt"/>
                          <a:ea typeface="+mn-ea"/>
                          <a:cs typeface="+mn-cs"/>
                        </a:rPr>
                        <a:t>monatliches Haushaltsnettoeinkommen</a:t>
                      </a:r>
                    </a:p>
                  </a:txBody>
                  <a:tcPr marL="36000" marR="36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r>
                        <a:rPr lang="de-DE" sz="1000" b="1" kern="1200" noProof="0">
                          <a:solidFill>
                            <a:schemeClr val="tx1"/>
                          </a:solidFill>
                          <a:latin typeface="+mn-lt"/>
                          <a:ea typeface="+mn-ea"/>
                          <a:cs typeface="+mn-cs"/>
                        </a:rPr>
                        <a:t>Total</a:t>
                      </a:r>
                    </a:p>
                  </a:txBody>
                  <a:tcPr marL="36000" marR="180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1201895"/>
                  </a:ext>
                </a:extLst>
              </a:tr>
              <a:tr h="252000">
                <a:tc>
                  <a:txBody>
                    <a:bodyPr/>
                    <a:lstStyle/>
                    <a:p>
                      <a:pPr algn="r" rtl="0" fontAlgn="b"/>
                      <a:r>
                        <a:rPr lang="de-DE" sz="1000" b="0" i="0" u="none" strike="noStrike" noProof="0">
                          <a:solidFill>
                            <a:schemeClr val="tx1"/>
                          </a:solidFill>
                          <a:effectLst/>
                          <a:latin typeface="+mn-lt"/>
                        </a:rPr>
                        <a:t>unter 1.000 Euro</a:t>
                      </a:r>
                    </a:p>
                  </a:txBody>
                  <a:tcPr marL="36000" marR="36000" marT="36000" marB="36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6 %</a:t>
                      </a:r>
                    </a:p>
                  </a:txBody>
                  <a:tcPr marL="6350" marR="180000" marT="36000" marB="36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4663976"/>
                  </a:ext>
                </a:extLst>
              </a:tr>
              <a:tr h="252000">
                <a:tc>
                  <a:txBody>
                    <a:bodyPr/>
                    <a:lstStyle/>
                    <a:p>
                      <a:pPr algn="r" rtl="0" fontAlgn="b"/>
                      <a:r>
                        <a:rPr lang="de-DE" sz="1000" b="0" i="0" u="none" strike="noStrike" noProof="0">
                          <a:solidFill>
                            <a:schemeClr val="tx1"/>
                          </a:solidFill>
                          <a:effectLst/>
                          <a:latin typeface="+mn-lt"/>
                        </a:rPr>
                        <a:t>1.000 bis unter 2.000 Euro</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23 %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6138658"/>
                  </a:ext>
                </a:extLst>
              </a:tr>
              <a:tr h="252000">
                <a:tc>
                  <a:txBody>
                    <a:bodyPr/>
                    <a:lstStyle/>
                    <a:p>
                      <a:pPr algn="r" rtl="0" fontAlgn="b"/>
                      <a:r>
                        <a:rPr lang="de-DE" sz="1000" b="0" i="0" u="none" strike="noStrike" noProof="0">
                          <a:solidFill>
                            <a:schemeClr val="tx1"/>
                          </a:solidFill>
                          <a:effectLst/>
                          <a:latin typeface="+mn-lt"/>
                        </a:rPr>
                        <a:t>2.000 bis unter 3.000 Euro</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27 %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378024"/>
                  </a:ext>
                </a:extLst>
              </a:tr>
              <a:tr h="252000">
                <a:tc>
                  <a:txBody>
                    <a:bodyPr/>
                    <a:lstStyle/>
                    <a:p>
                      <a:pPr algn="r" rtl="0" fontAlgn="b"/>
                      <a:r>
                        <a:rPr lang="de-DE" sz="1000" b="0" i="0" u="none" strike="noStrike" noProof="0">
                          <a:solidFill>
                            <a:schemeClr val="tx1"/>
                          </a:solidFill>
                          <a:effectLst/>
                          <a:latin typeface="+mn-lt"/>
                        </a:rPr>
                        <a:t>3.000 bis unter 4.000 Euro</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20 %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759413"/>
                  </a:ext>
                </a:extLst>
              </a:tr>
              <a:tr h="252000">
                <a:tc>
                  <a:txBody>
                    <a:bodyPr/>
                    <a:lstStyle/>
                    <a:p>
                      <a:pPr algn="r" rtl="0" fontAlgn="b"/>
                      <a:r>
                        <a:rPr lang="de-DE" sz="1000" b="0" i="0" u="none" strike="noStrike" noProof="0">
                          <a:solidFill>
                            <a:schemeClr val="tx1"/>
                          </a:solidFill>
                          <a:effectLst/>
                          <a:latin typeface="+mn-lt"/>
                        </a:rPr>
                        <a:t>4.000 Euro und mehr</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18 %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313205"/>
                  </a:ext>
                </a:extLst>
              </a:tr>
              <a:tr h="252000">
                <a:tc>
                  <a:txBody>
                    <a:bodyPr/>
                    <a:lstStyle/>
                    <a:p>
                      <a:pPr algn="r" rtl="0" fontAlgn="b"/>
                      <a:r>
                        <a:rPr lang="de-DE" sz="1000" b="0" i="0" u="none" strike="noStrike" noProof="0">
                          <a:solidFill>
                            <a:schemeClr val="tx1"/>
                          </a:solidFill>
                          <a:effectLst/>
                          <a:latin typeface="+mn-lt"/>
                        </a:rPr>
                        <a:t>keine Angabe</a:t>
                      </a:r>
                    </a:p>
                  </a:txBody>
                  <a:tcPr marL="3600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6 %</a:t>
                      </a:r>
                    </a:p>
                  </a:txBody>
                  <a:tcPr marL="6350" marR="180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9028692"/>
                  </a:ext>
                </a:extLst>
              </a:tr>
            </a:tbl>
          </a:graphicData>
        </a:graphic>
      </p:graphicFrame>
      <p:graphicFrame>
        <p:nvGraphicFramePr>
          <p:cNvPr id="5" name="TABLE_09">
            <a:extLst>
              <a:ext uri="{FF2B5EF4-FFF2-40B4-BE49-F238E27FC236}">
                <a16:creationId xmlns:a16="http://schemas.microsoft.com/office/drawing/2014/main" id="{61626196-CCFB-2A6A-80EC-D584F7AC8F52}"/>
              </a:ext>
            </a:extLst>
          </p:cNvPr>
          <p:cNvGraphicFramePr>
            <a:graphicFrameLocks noGrp="1"/>
          </p:cNvGraphicFramePr>
          <p:nvPr>
            <p:extLst>
              <p:ext uri="{D42A27DB-BD31-4B8C-83A1-F6EECF244321}">
                <p14:modId xmlns:p14="http://schemas.microsoft.com/office/powerpoint/2010/main" val="2232583480"/>
              </p:ext>
            </p:extLst>
          </p:nvPr>
        </p:nvGraphicFramePr>
        <p:xfrm>
          <a:off x="4547368" y="4076649"/>
          <a:ext cx="3420000" cy="1926000"/>
        </p:xfrm>
        <a:graphic>
          <a:graphicData uri="http://schemas.openxmlformats.org/drawingml/2006/table">
            <a:tbl>
              <a:tblPr firstRow="1" bandRow="1"/>
              <a:tblGrid>
                <a:gridCol w="2700000">
                  <a:extLst>
                    <a:ext uri="{9D8B030D-6E8A-4147-A177-3AD203B41FA5}">
                      <a16:colId xmlns:a16="http://schemas.microsoft.com/office/drawing/2014/main" val="2713137689"/>
                    </a:ext>
                  </a:extLst>
                </a:gridCol>
                <a:gridCol w="720000">
                  <a:extLst>
                    <a:ext uri="{9D8B030D-6E8A-4147-A177-3AD203B41FA5}">
                      <a16:colId xmlns:a16="http://schemas.microsoft.com/office/drawing/2014/main" val="1556258739"/>
                    </a:ext>
                  </a:extLst>
                </a:gridCol>
              </a:tblGrid>
              <a:tr h="270000">
                <a:tc>
                  <a:txBody>
                    <a:bodyPr/>
                    <a:lstStyle/>
                    <a:p>
                      <a:pPr algn="l" rtl="0" fontAlgn="b"/>
                      <a:r>
                        <a:rPr lang="de-DE" sz="1000" b="1" kern="1200" noProof="0">
                          <a:solidFill>
                            <a:schemeClr val="tx1"/>
                          </a:solidFill>
                          <a:latin typeface="+mn-lt"/>
                          <a:ea typeface="+mn-ea"/>
                          <a:cs typeface="+mn-cs"/>
                        </a:rPr>
                        <a:t>Arbeitgeber</a:t>
                      </a:r>
                    </a:p>
                  </a:txBody>
                  <a:tcPr marL="0" marR="36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a:r>
                        <a:rPr lang="de-DE" sz="1000" b="1" kern="1200" noProof="0">
                          <a:solidFill>
                            <a:schemeClr val="tx1"/>
                          </a:solidFill>
                          <a:latin typeface="+mn-lt"/>
                          <a:ea typeface="+mn-ea"/>
                          <a:cs typeface="+mn-cs"/>
                        </a:rPr>
                        <a:t>Total</a:t>
                      </a:r>
                    </a:p>
                  </a:txBody>
                  <a:tcPr marL="0" marR="180000" marT="36000" marB="36000"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201895"/>
                  </a:ext>
                </a:extLst>
              </a:tr>
              <a:tr h="252000">
                <a:tc>
                  <a:txBody>
                    <a:bodyPr/>
                    <a:lstStyle/>
                    <a:p>
                      <a:pPr algn="r" rtl="0" fontAlgn="b"/>
                      <a:r>
                        <a:rPr lang="de-DE" sz="1000" b="0" i="0" u="none" strike="noStrike" noProof="0">
                          <a:solidFill>
                            <a:schemeClr val="tx1"/>
                          </a:solidFill>
                          <a:effectLst/>
                          <a:latin typeface="+mn-lt"/>
                        </a:rPr>
                        <a:t>Familienunternehmen</a:t>
                      </a:r>
                    </a:p>
                  </a:txBody>
                  <a:tcPr marL="0" marR="36000" marT="36000" marB="36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29 %</a:t>
                      </a:r>
                    </a:p>
                  </a:txBody>
                  <a:tcPr marL="0" marR="180000" marT="6350" marB="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4663976"/>
                  </a:ext>
                </a:extLst>
              </a:tr>
              <a:tr h="252000">
                <a:tc>
                  <a:txBody>
                    <a:bodyPr/>
                    <a:lstStyle/>
                    <a:p>
                      <a:pPr algn="r" rtl="0" fontAlgn="b"/>
                      <a:r>
                        <a:rPr lang="de-DE" sz="1000" b="0" i="0" u="none" strike="noStrike" noProof="0">
                          <a:solidFill>
                            <a:schemeClr val="tx1"/>
                          </a:solidFill>
                          <a:effectLst/>
                          <a:latin typeface="+mn-lt"/>
                        </a:rPr>
                        <a:t>Konzern</a:t>
                      </a:r>
                    </a:p>
                  </a:txBody>
                  <a:tcPr marL="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25 %</a:t>
                      </a:r>
                    </a:p>
                  </a:txBody>
                  <a:tcPr marL="0" marR="180000" marT="6350" marB="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9333486"/>
                  </a:ext>
                </a:extLst>
              </a:tr>
              <a:tr h="252000">
                <a:tc>
                  <a:txBody>
                    <a:bodyPr/>
                    <a:lstStyle/>
                    <a:p>
                      <a:pPr algn="r" rtl="0" fontAlgn="b"/>
                      <a:r>
                        <a:rPr lang="de-DE" sz="1000" b="0" i="0" u="none" strike="noStrike" noProof="0">
                          <a:solidFill>
                            <a:schemeClr val="tx1"/>
                          </a:solidFill>
                          <a:effectLst/>
                          <a:latin typeface="+mn-lt"/>
                        </a:rPr>
                        <a:t>Start-up Unternehmen</a:t>
                      </a:r>
                    </a:p>
                  </a:txBody>
                  <a:tcPr marL="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6 %</a:t>
                      </a:r>
                    </a:p>
                  </a:txBody>
                  <a:tcPr marL="0" marR="180000" marT="6350" marB="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138658"/>
                  </a:ext>
                </a:extLst>
              </a:tr>
              <a:tr h="252000">
                <a:tc>
                  <a:txBody>
                    <a:bodyPr/>
                    <a:lstStyle/>
                    <a:p>
                      <a:pPr algn="r" rtl="0" fontAlgn="b"/>
                      <a:r>
                        <a:rPr lang="de-DE" sz="1000" b="0" i="0" u="none" strike="noStrike" noProof="0">
                          <a:solidFill>
                            <a:schemeClr val="tx1"/>
                          </a:solidFill>
                          <a:effectLst/>
                          <a:latin typeface="+mn-lt"/>
                        </a:rPr>
                        <a:t>Nichtregierungsorganisation</a:t>
                      </a:r>
                    </a:p>
                  </a:txBody>
                  <a:tcPr marL="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10 %</a:t>
                      </a:r>
                    </a:p>
                  </a:txBody>
                  <a:tcPr marL="0" marR="180000" marT="6350" marB="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0378024"/>
                  </a:ext>
                </a:extLst>
              </a:tr>
              <a:tr h="252000">
                <a:tc>
                  <a:txBody>
                    <a:bodyPr/>
                    <a:lstStyle/>
                    <a:p>
                      <a:pPr algn="r" rtl="0" fontAlgn="b"/>
                      <a:r>
                        <a:rPr lang="de-DE" sz="1000" b="0" i="0" u="none" strike="noStrike" noProof="0">
                          <a:solidFill>
                            <a:schemeClr val="tx1"/>
                          </a:solidFill>
                          <a:effectLst/>
                          <a:latin typeface="+mn-lt"/>
                        </a:rPr>
                        <a:t>Behörde oder öffentliche Einrichtung</a:t>
                      </a:r>
                    </a:p>
                  </a:txBody>
                  <a:tcPr marL="0" marR="36000" marT="36000" marB="3600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15 %</a:t>
                      </a:r>
                    </a:p>
                  </a:txBody>
                  <a:tcPr marL="0" marR="180000" marT="6350" marB="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759413"/>
                  </a:ext>
                </a:extLst>
              </a:tr>
              <a:tr h="396000">
                <a:tc>
                  <a:txBody>
                    <a:bodyPr/>
                    <a:lstStyle/>
                    <a:p>
                      <a:pPr algn="r" rtl="0" fontAlgn="t"/>
                      <a:r>
                        <a:rPr lang="de-DE" sz="1000" b="0" i="0" u="none" strike="noStrike" noProof="0">
                          <a:solidFill>
                            <a:srgbClr val="000000"/>
                          </a:solidFill>
                          <a:effectLst/>
                          <a:latin typeface="Helvetica" panose="020B0604020202020204" pitchFamily="34" charset="0"/>
                        </a:rPr>
                        <a:t>in keinem Unternehmen (selbständig/freiberuflich tätig)</a:t>
                      </a:r>
                    </a:p>
                  </a:txBody>
                  <a:tcPr marL="0" marR="6350" marT="6350" marB="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t" latinLnBrk="0" hangingPunct="1"/>
                      <a:r>
                        <a:rPr lang="de-DE" sz="1000" b="0" i="0" u="none" strike="noStrike" kern="1200" noProof="0">
                          <a:solidFill>
                            <a:srgbClr val="000000"/>
                          </a:solidFill>
                          <a:effectLst/>
                          <a:latin typeface="+mn-lt"/>
                          <a:ea typeface="+mn-ea"/>
                          <a:cs typeface="+mn-cs"/>
                        </a:rPr>
                        <a:t>15 %</a:t>
                      </a:r>
                    </a:p>
                  </a:txBody>
                  <a:tcPr marL="0" marR="180000" marT="6350" marB="0" anchor="ctr">
                    <a:lnL w="12700" cmpd="sng">
                      <a:noFill/>
                      <a:prstDash val="solid"/>
                    </a:lnL>
                    <a:lnR w="12700" cmpd="sng">
                      <a:noFill/>
                      <a:prstDash val="solid"/>
                    </a:lnR>
                    <a:lnT w="12700" cap="flat" cmpd="sng" algn="ctr">
                      <a:solidFill>
                        <a:srgbClr val="DFE3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13205"/>
                  </a:ext>
                </a:extLst>
              </a:tr>
            </a:tbl>
          </a:graphicData>
        </a:graphic>
      </p:graphicFrame>
      <p:sp>
        <p:nvSpPr>
          <p:cNvPr id="3" name="Footer Placeholder 2">
            <a:extLst>
              <a:ext uri="{FF2B5EF4-FFF2-40B4-BE49-F238E27FC236}">
                <a16:creationId xmlns:a16="http://schemas.microsoft.com/office/drawing/2014/main" id="{37C3B91A-4771-6CF3-23CC-4FAF13B14450}"/>
              </a:ext>
            </a:extLst>
          </p:cNvPr>
          <p:cNvSpPr>
            <a:spLocks noGrp="1"/>
          </p:cNvSpPr>
          <p:nvPr>
            <p:ph type="ftr" sz="quarter" idx="3"/>
          </p:nvPr>
        </p:nvSpPr>
        <p:spPr/>
        <p:txBody>
          <a:bodyPr/>
          <a:lstStyle/>
          <a:p>
            <a:r>
              <a:rPr lang="de-DE" noProof="0"/>
              <a:t>Juni 2025</a:t>
            </a:r>
          </a:p>
        </p:txBody>
      </p:sp>
      <p:grpSp>
        <p:nvGrpSpPr>
          <p:cNvPr id="23" name="Group 22">
            <a:extLst>
              <a:ext uri="{FF2B5EF4-FFF2-40B4-BE49-F238E27FC236}">
                <a16:creationId xmlns:a16="http://schemas.microsoft.com/office/drawing/2014/main" id="{1F99701F-A5D8-D453-8422-893EAA7B66A8}"/>
              </a:ext>
            </a:extLst>
          </p:cNvPr>
          <p:cNvGrpSpPr>
            <a:grpSpLocks noChangeAspect="1"/>
          </p:cNvGrpSpPr>
          <p:nvPr/>
        </p:nvGrpSpPr>
        <p:grpSpPr>
          <a:xfrm>
            <a:off x="11478027" y="0"/>
            <a:ext cx="324000" cy="324000"/>
            <a:chOff x="10872022" y="0"/>
            <a:chExt cx="403200" cy="403200"/>
          </a:xfrm>
        </p:grpSpPr>
        <p:sp>
          <p:nvSpPr>
            <p:cNvPr id="24" name="Rectangle 23">
              <a:hlinkClick r:id="" action="ppaction://hlinkshowjump?jump=nextslide"/>
              <a:extLst>
                <a:ext uri="{FF2B5EF4-FFF2-40B4-BE49-F238E27FC236}">
                  <a16:creationId xmlns:a16="http://schemas.microsoft.com/office/drawing/2014/main" id="{06616943-4C41-F67A-8B51-2C28C007BA66}"/>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25" name="Straight Arrow Connector 24" descr="Down arrow">
              <a:hlinkClick r:id="" action="ppaction://hlinkshowjump?jump=nextslide"/>
              <a:extLst>
                <a:ext uri="{FF2B5EF4-FFF2-40B4-BE49-F238E27FC236}">
                  <a16:creationId xmlns:a16="http://schemas.microsoft.com/office/drawing/2014/main" id="{5CD7280B-1AF7-76C4-23B2-29F9F6B708EE}"/>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6B0E15BD-A7F5-F6B2-AC10-74118F380547}"/>
              </a:ext>
            </a:extLst>
          </p:cNvPr>
          <p:cNvGrpSpPr>
            <a:grpSpLocks noChangeAspect="1"/>
          </p:cNvGrpSpPr>
          <p:nvPr/>
        </p:nvGrpSpPr>
        <p:grpSpPr>
          <a:xfrm>
            <a:off x="11084594" y="0"/>
            <a:ext cx="324000" cy="324000"/>
            <a:chOff x="10354522" y="0"/>
            <a:chExt cx="403200" cy="403200"/>
          </a:xfrm>
        </p:grpSpPr>
        <p:sp>
          <p:nvSpPr>
            <p:cNvPr id="28" name="Rectangle 27">
              <a:hlinkClick r:id="" action="ppaction://hlinkshowjump?jump=previousslide"/>
              <a:extLst>
                <a:ext uri="{FF2B5EF4-FFF2-40B4-BE49-F238E27FC236}">
                  <a16:creationId xmlns:a16="http://schemas.microsoft.com/office/drawing/2014/main" id="{5457CFCB-73B0-E782-19EF-6A95FD01931F}"/>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29" name="Straight Arrow Connector 28" descr="Down arrow">
              <a:hlinkClick r:id="" action="ppaction://hlinkshowjump?jump=previousslide"/>
              <a:extLst>
                <a:ext uri="{FF2B5EF4-FFF2-40B4-BE49-F238E27FC236}">
                  <a16:creationId xmlns:a16="http://schemas.microsoft.com/office/drawing/2014/main" id="{4F83F60A-46CA-D4AD-4C51-5D5905C349DE}"/>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6C0C6716-EE3E-F278-1862-5A8856FF523F}"/>
              </a:ext>
            </a:extLst>
          </p:cNvPr>
          <p:cNvGrpSpPr/>
          <p:nvPr/>
        </p:nvGrpSpPr>
        <p:grpSpPr>
          <a:xfrm>
            <a:off x="10520652" y="0"/>
            <a:ext cx="324000" cy="323385"/>
            <a:chOff x="10520652" y="0"/>
            <a:chExt cx="324000" cy="323385"/>
          </a:xfrm>
        </p:grpSpPr>
        <p:sp>
          <p:nvSpPr>
            <p:cNvPr id="11" name="Google Shape;487;p76">
              <a:hlinkClick r:id="rId5" action="ppaction://hlinksldjump"/>
              <a:extLst>
                <a:ext uri="{FF2B5EF4-FFF2-40B4-BE49-F238E27FC236}">
                  <a16:creationId xmlns:a16="http://schemas.microsoft.com/office/drawing/2014/main" id="{AA020004-4337-EF09-C8DB-789C7C3D2520}"/>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 name="Group 11">
              <a:extLst>
                <a:ext uri="{FF2B5EF4-FFF2-40B4-BE49-F238E27FC236}">
                  <a16:creationId xmlns:a16="http://schemas.microsoft.com/office/drawing/2014/main" id="{98678339-9D8F-313F-8911-B335337C890D}"/>
                </a:ext>
              </a:extLst>
            </p:cNvPr>
            <p:cNvGrpSpPr/>
            <p:nvPr/>
          </p:nvGrpSpPr>
          <p:grpSpPr>
            <a:xfrm>
              <a:off x="10578492" y="81049"/>
              <a:ext cx="208319" cy="161287"/>
              <a:chOff x="10578492" y="81049"/>
              <a:chExt cx="208319" cy="161287"/>
            </a:xfrm>
          </p:grpSpPr>
          <p:sp>
            <p:nvSpPr>
              <p:cNvPr id="13" name="Google Shape;190;p3">
                <a:hlinkClick r:id="rId5" action="ppaction://hlinksldjump"/>
                <a:extLst>
                  <a:ext uri="{FF2B5EF4-FFF2-40B4-BE49-F238E27FC236}">
                    <a16:creationId xmlns:a16="http://schemas.microsoft.com/office/drawing/2014/main" id="{28FCB2BB-84D4-4A24-D73A-672B801F2ADC}"/>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14" name="Google Shape;191;p3">
                <a:hlinkClick r:id="rId5" action="ppaction://hlinksldjump"/>
                <a:extLst>
                  <a:ext uri="{FF2B5EF4-FFF2-40B4-BE49-F238E27FC236}">
                    <a16:creationId xmlns:a16="http://schemas.microsoft.com/office/drawing/2014/main" id="{02D45F16-4155-C096-B990-6FE9A6CDC459}"/>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15" name="Google Shape;192;p3">
                <a:hlinkClick r:id="rId5" action="ppaction://hlinksldjump"/>
                <a:extLst>
                  <a:ext uri="{FF2B5EF4-FFF2-40B4-BE49-F238E27FC236}">
                    <a16:creationId xmlns:a16="http://schemas.microsoft.com/office/drawing/2014/main" id="{B8B5A0FA-6379-6E3D-B751-66441416005A}"/>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4025232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90562-1843-656B-4FB6-9FDBEBAEB5B7}"/>
              </a:ext>
            </a:extLst>
          </p:cNvPr>
          <p:cNvSpPr>
            <a:spLocks noGrp="1"/>
          </p:cNvSpPr>
          <p:nvPr>
            <p:ph type="ctrTitle"/>
          </p:nvPr>
        </p:nvSpPr>
        <p:spPr>
          <a:xfrm>
            <a:off x="353658" y="1447510"/>
            <a:ext cx="8569680" cy="1482725"/>
          </a:xfrm>
        </p:spPr>
        <p:txBody>
          <a:bodyPr/>
          <a:lstStyle/>
          <a:p>
            <a:r>
              <a:rPr lang="de-DE" sz="6000" noProof="0"/>
              <a:t>Ihre Ansprechpartnerin</a:t>
            </a:r>
          </a:p>
        </p:txBody>
      </p:sp>
      <p:sp>
        <p:nvSpPr>
          <p:cNvPr id="6" name="Subtitle 5">
            <a:extLst>
              <a:ext uri="{FF2B5EF4-FFF2-40B4-BE49-F238E27FC236}">
                <a16:creationId xmlns:a16="http://schemas.microsoft.com/office/drawing/2014/main" id="{A1EC605A-203F-68A1-3F64-D57FFC0EBFDF}"/>
              </a:ext>
            </a:extLst>
          </p:cNvPr>
          <p:cNvSpPr>
            <a:spLocks noGrp="1"/>
          </p:cNvSpPr>
          <p:nvPr>
            <p:ph type="subTitle" idx="1"/>
          </p:nvPr>
        </p:nvSpPr>
        <p:spPr/>
        <p:txBody>
          <a:bodyPr/>
          <a:lstStyle/>
          <a:p>
            <a:r>
              <a:rPr lang="de-DE" noProof="0"/>
              <a:t>© Juni 2025 PricewaterhouseCoopers GmbH Wirtschaftsprüfungsgesellschaft. Alle Rechte vorbehalten. „PwC“ bezeichnet in diesem Dokument die PricewaterhouseCoopers GmbH Wirtschaftsprüfungsgesellschaft, die eine Mitgliedsgesellschaft der PricewaterhouseCoopers International Limited (</a:t>
            </a:r>
            <a:r>
              <a:rPr lang="de-DE" noProof="0" err="1"/>
              <a:t>PwCIL</a:t>
            </a:r>
            <a:r>
              <a:rPr lang="de-DE" noProof="0"/>
              <a:t>) ist. Jede der Mitgliedsgesellschaften der </a:t>
            </a:r>
            <a:r>
              <a:rPr lang="de-DE" noProof="0" err="1"/>
              <a:t>PwCIL</a:t>
            </a:r>
            <a:r>
              <a:rPr lang="de-DE" noProof="0"/>
              <a:t> ist eine rechtlich selbstständige Gesellschaft. </a:t>
            </a:r>
          </a:p>
        </p:txBody>
      </p:sp>
      <p:sp>
        <p:nvSpPr>
          <p:cNvPr id="20" name="Content Placeholder 2">
            <a:extLst>
              <a:ext uri="{FF2B5EF4-FFF2-40B4-BE49-F238E27FC236}">
                <a16:creationId xmlns:a16="http://schemas.microsoft.com/office/drawing/2014/main" id="{FE5897C4-37C2-E54E-BF12-7B72B4C5DEAC}"/>
              </a:ext>
            </a:extLst>
          </p:cNvPr>
          <p:cNvSpPr txBox="1">
            <a:spLocks/>
          </p:cNvSpPr>
          <p:nvPr/>
        </p:nvSpPr>
        <p:spPr>
          <a:xfrm>
            <a:off x="409078" y="2471305"/>
            <a:ext cx="5689955" cy="2455863"/>
          </a:xfrm>
          <a:prstGeom prst="rect">
            <a:avLst/>
          </a:prstGeom>
        </p:spPr>
        <p:txBody>
          <a:bodyPr lIns="0" tIns="0" rIns="0" bIns="0"/>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2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2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2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noProof="0"/>
              <a:t>Corinna Freudig</a:t>
            </a:r>
          </a:p>
          <a:p>
            <a:pPr lvl="1">
              <a:lnSpc>
                <a:spcPct val="100000"/>
              </a:lnSpc>
            </a:pPr>
            <a:r>
              <a:rPr lang="de-DE" noProof="0"/>
              <a:t>PwC | Communications &amp; Marketing</a:t>
            </a:r>
          </a:p>
          <a:p>
            <a:pPr lvl="1">
              <a:lnSpc>
                <a:spcPct val="100000"/>
              </a:lnSpc>
              <a:spcBef>
                <a:spcPts val="0"/>
              </a:spcBef>
            </a:pPr>
            <a:r>
              <a:rPr lang="de-DE" noProof="0"/>
              <a:t>Friedrich-Ebert-Anlage 35-37 </a:t>
            </a:r>
          </a:p>
          <a:p>
            <a:pPr lvl="1">
              <a:lnSpc>
                <a:spcPct val="100000"/>
              </a:lnSpc>
              <a:spcBef>
                <a:spcPts val="0"/>
              </a:spcBef>
            </a:pPr>
            <a:r>
              <a:rPr lang="de-DE" noProof="0"/>
              <a:t>60327 Frankfurt</a:t>
            </a:r>
          </a:p>
          <a:p>
            <a:pPr lvl="1">
              <a:lnSpc>
                <a:spcPct val="100000"/>
              </a:lnSpc>
              <a:tabLst>
                <a:tab pos="648000" algn="l"/>
              </a:tabLst>
            </a:pPr>
            <a:r>
              <a:rPr lang="de-DE" noProof="0"/>
              <a:t>Telefon:	+49 69 95855555 </a:t>
            </a:r>
          </a:p>
          <a:p>
            <a:pPr lvl="1">
              <a:lnSpc>
                <a:spcPct val="100000"/>
              </a:lnSpc>
              <a:spcBef>
                <a:spcPts val="0"/>
              </a:spcBef>
              <a:tabLst>
                <a:tab pos="648000" algn="l"/>
              </a:tabLst>
            </a:pPr>
            <a:r>
              <a:rPr lang="de-DE" noProof="0"/>
              <a:t>Mobil:	+49 160 90861204</a:t>
            </a:r>
          </a:p>
          <a:p>
            <a:pPr lvl="1">
              <a:lnSpc>
                <a:spcPct val="100000"/>
              </a:lnSpc>
              <a:spcBef>
                <a:spcPts val="0"/>
              </a:spcBef>
              <a:tabLst>
                <a:tab pos="648000" algn="l"/>
              </a:tabLst>
            </a:pPr>
            <a:r>
              <a:rPr lang="de-DE" noProof="0"/>
              <a:t>E-Mail: 	corinna.freudig@pwc.com</a:t>
            </a:r>
          </a:p>
        </p:txBody>
      </p:sp>
      <p:grpSp>
        <p:nvGrpSpPr>
          <p:cNvPr id="42" name="Group 41">
            <a:extLst>
              <a:ext uri="{FF2B5EF4-FFF2-40B4-BE49-F238E27FC236}">
                <a16:creationId xmlns:a16="http://schemas.microsoft.com/office/drawing/2014/main" id="{B538E198-8141-5BC8-D687-3791862C7CCB}"/>
              </a:ext>
            </a:extLst>
          </p:cNvPr>
          <p:cNvGrpSpPr>
            <a:grpSpLocks noChangeAspect="1"/>
          </p:cNvGrpSpPr>
          <p:nvPr/>
        </p:nvGrpSpPr>
        <p:grpSpPr>
          <a:xfrm>
            <a:off x="11478027" y="0"/>
            <a:ext cx="324000" cy="324000"/>
            <a:chOff x="10872022" y="0"/>
            <a:chExt cx="403200" cy="403200"/>
          </a:xfrm>
        </p:grpSpPr>
        <p:sp>
          <p:nvSpPr>
            <p:cNvPr id="43" name="Rectangle 42">
              <a:extLst>
                <a:ext uri="{FF2B5EF4-FFF2-40B4-BE49-F238E27FC236}">
                  <a16:creationId xmlns:a16="http://schemas.microsoft.com/office/drawing/2014/main" id="{AE841C54-F65F-3BBE-1FC1-7F1F41239BC8}"/>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44" name="Straight Arrow Connector 43" descr="Down arrow">
              <a:extLst>
                <a:ext uri="{FF2B5EF4-FFF2-40B4-BE49-F238E27FC236}">
                  <a16:creationId xmlns:a16="http://schemas.microsoft.com/office/drawing/2014/main" id="{2925355F-7460-C2BE-1911-A7066824B88B}"/>
                </a:ext>
              </a:extLst>
            </p:cNvPr>
            <p:cNvCxnSpPr>
              <a:cxnSpLocks/>
            </p:cNvCxnSpPr>
            <p:nvPr/>
          </p:nvCxnSpPr>
          <p:spPr>
            <a:xfrm rot="16200000" flipV="1">
              <a:off x="11073622" y="75600"/>
              <a:ext cx="0" cy="252000"/>
            </a:xfrm>
            <a:prstGeom prst="straightConnector1">
              <a:avLst/>
            </a:prstGeom>
            <a:ln w="19050" cap="sq">
              <a:solidFill>
                <a:srgbClr val="CBD1D6"/>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97487916-055D-E373-E571-6DF820745FF3}"/>
              </a:ext>
            </a:extLst>
          </p:cNvPr>
          <p:cNvGrpSpPr>
            <a:grpSpLocks noChangeAspect="1"/>
          </p:cNvGrpSpPr>
          <p:nvPr/>
        </p:nvGrpSpPr>
        <p:grpSpPr>
          <a:xfrm>
            <a:off x="11084594" y="0"/>
            <a:ext cx="324000" cy="324000"/>
            <a:chOff x="10354522" y="0"/>
            <a:chExt cx="403200" cy="403200"/>
          </a:xfrm>
        </p:grpSpPr>
        <p:sp>
          <p:nvSpPr>
            <p:cNvPr id="46" name="Rectangle 45">
              <a:hlinkClick r:id="" action="ppaction://hlinkshowjump?jump=previousslide"/>
              <a:extLst>
                <a:ext uri="{FF2B5EF4-FFF2-40B4-BE49-F238E27FC236}">
                  <a16:creationId xmlns:a16="http://schemas.microsoft.com/office/drawing/2014/main" id="{FB104F62-5C41-AEDE-2247-78D428DBBF49}"/>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47" name="Straight Arrow Connector 46" descr="Down arrow">
              <a:hlinkClick r:id="" action="ppaction://hlinkshowjump?jump=previousslide"/>
              <a:extLst>
                <a:ext uri="{FF2B5EF4-FFF2-40B4-BE49-F238E27FC236}">
                  <a16:creationId xmlns:a16="http://schemas.microsoft.com/office/drawing/2014/main" id="{7C5E8117-4F1A-AAD3-2893-EA8DB45F1EBA}"/>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42E2B106-8B0F-0A10-0697-EF59E200CF4B}"/>
              </a:ext>
            </a:extLst>
          </p:cNvPr>
          <p:cNvGrpSpPr/>
          <p:nvPr/>
        </p:nvGrpSpPr>
        <p:grpSpPr>
          <a:xfrm>
            <a:off x="10520652" y="0"/>
            <a:ext cx="324000" cy="323385"/>
            <a:chOff x="10520652" y="0"/>
            <a:chExt cx="324000" cy="323385"/>
          </a:xfrm>
        </p:grpSpPr>
        <p:sp>
          <p:nvSpPr>
            <p:cNvPr id="3" name="Google Shape;487;p76">
              <a:hlinkClick r:id="rId2" action="ppaction://hlinksldjump"/>
              <a:extLst>
                <a:ext uri="{FF2B5EF4-FFF2-40B4-BE49-F238E27FC236}">
                  <a16:creationId xmlns:a16="http://schemas.microsoft.com/office/drawing/2014/main" id="{2B5FF399-8892-0ED2-3763-CB240683E95D}"/>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 name="Group 3">
              <a:extLst>
                <a:ext uri="{FF2B5EF4-FFF2-40B4-BE49-F238E27FC236}">
                  <a16:creationId xmlns:a16="http://schemas.microsoft.com/office/drawing/2014/main" id="{DA1A5166-C053-D69B-A3DE-17A8771D188C}"/>
                </a:ext>
              </a:extLst>
            </p:cNvPr>
            <p:cNvGrpSpPr/>
            <p:nvPr/>
          </p:nvGrpSpPr>
          <p:grpSpPr>
            <a:xfrm>
              <a:off x="10578492" y="81049"/>
              <a:ext cx="208319" cy="161287"/>
              <a:chOff x="10578492" y="81049"/>
              <a:chExt cx="208319" cy="161287"/>
            </a:xfrm>
          </p:grpSpPr>
          <p:sp>
            <p:nvSpPr>
              <p:cNvPr id="7" name="Google Shape;190;p3">
                <a:hlinkClick r:id="rId2" action="ppaction://hlinksldjump"/>
                <a:extLst>
                  <a:ext uri="{FF2B5EF4-FFF2-40B4-BE49-F238E27FC236}">
                    <a16:creationId xmlns:a16="http://schemas.microsoft.com/office/drawing/2014/main" id="{DBA2D9B7-22F8-4414-15B2-F336C6F27902}"/>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8" name="Google Shape;191;p3">
                <a:hlinkClick r:id="rId2" action="ppaction://hlinksldjump"/>
                <a:extLst>
                  <a:ext uri="{FF2B5EF4-FFF2-40B4-BE49-F238E27FC236}">
                    <a16:creationId xmlns:a16="http://schemas.microsoft.com/office/drawing/2014/main" id="{9BDA6BD8-DF94-7A25-A881-58425082E62E}"/>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9" name="Google Shape;192;p3">
                <a:hlinkClick r:id="rId2" action="ppaction://hlinksldjump"/>
                <a:extLst>
                  <a:ext uri="{FF2B5EF4-FFF2-40B4-BE49-F238E27FC236}">
                    <a16:creationId xmlns:a16="http://schemas.microsoft.com/office/drawing/2014/main" id="{78A57C18-C74A-1964-3CDF-A4559F8C6597}"/>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422409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C83AE-B9E9-A4A7-8862-496FC3C9D972}"/>
            </a:ext>
          </a:extLst>
        </p:cNvPr>
        <p:cNvGrpSpPr/>
        <p:nvPr/>
      </p:nvGrpSpPr>
      <p:grpSpPr>
        <a:xfrm>
          <a:off x="0" y="0"/>
          <a:ext cx="0" cy="0"/>
          <a:chOff x="0" y="0"/>
          <a:chExt cx="0" cy="0"/>
        </a:xfrm>
      </p:grpSpPr>
      <p:sp>
        <p:nvSpPr>
          <p:cNvPr id="24" name="Rectangle 23">
            <a:hlinkClick r:id="rId2" action="ppaction://hlinksldjump"/>
            <a:extLst>
              <a:ext uri="{FF2B5EF4-FFF2-40B4-BE49-F238E27FC236}">
                <a16:creationId xmlns:a16="http://schemas.microsoft.com/office/drawing/2014/main" id="{FBE6730B-F775-D461-AACB-5C48B9DF1F65}"/>
              </a:ext>
            </a:extLst>
          </p:cNvPr>
          <p:cNvSpPr/>
          <p:nvPr/>
        </p:nvSpPr>
        <p:spPr>
          <a:xfrm>
            <a:off x="4233000" y="3487738"/>
            <a:ext cx="3726000" cy="2447623"/>
          </a:xfrm>
          <a:prstGeom prst="rect">
            <a:avLst/>
          </a:prstGeom>
          <a:solidFill>
            <a:srgbClr val="FFE8D4"/>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lstStyle/>
          <a:p>
            <a:pPr marL="0" marR="0" lvl="1" fontAlgn="auto">
              <a:spcBef>
                <a:spcPts val="600"/>
              </a:spcBef>
              <a:spcAft>
                <a:spcPts val="0"/>
              </a:spcAft>
              <a:buClrTx/>
              <a:buSzTx/>
              <a:tabLst/>
              <a:defRPr/>
            </a:pPr>
            <a:r>
              <a:rPr lang="de-DE" sz="1200">
                <a:solidFill>
                  <a:schemeClr val="tx1"/>
                </a:solidFill>
                <a:latin typeface="+mj-lt"/>
              </a:rPr>
              <a:t>Bei der </a:t>
            </a:r>
            <a:r>
              <a:rPr lang="de-DE" sz="1200" b="1">
                <a:solidFill>
                  <a:schemeClr val="tx1"/>
                </a:solidFill>
                <a:latin typeface="+mj-lt"/>
              </a:rPr>
              <a:t>Ausgestaltung der Erbschaftsteuer</a:t>
            </a:r>
            <a:r>
              <a:rPr lang="de-DE" sz="1200">
                <a:solidFill>
                  <a:schemeClr val="tx1"/>
                </a:solidFill>
                <a:latin typeface="+mj-lt"/>
              </a:rPr>
              <a:t> spricht sich rund ein Drittel der </a:t>
            </a:r>
            <a:r>
              <a:rPr lang="de-DE" sz="1200" err="1">
                <a:solidFill>
                  <a:schemeClr val="tx1"/>
                </a:solidFill>
                <a:latin typeface="+mj-lt"/>
              </a:rPr>
              <a:t>Bundesbürger:innen</a:t>
            </a:r>
            <a:r>
              <a:rPr lang="de-DE" sz="1200">
                <a:solidFill>
                  <a:schemeClr val="tx1"/>
                </a:solidFill>
                <a:latin typeface="+mj-lt"/>
              </a:rPr>
              <a:t> für eine </a:t>
            </a:r>
            <a:r>
              <a:rPr lang="de-DE" sz="1200" b="1">
                <a:solidFill>
                  <a:schemeClr val="tx1"/>
                </a:solidFill>
                <a:latin typeface="+mj-lt"/>
              </a:rPr>
              <a:t>steuerliche Entlastung</a:t>
            </a:r>
            <a:r>
              <a:rPr lang="de-DE" sz="1200">
                <a:solidFill>
                  <a:schemeClr val="tx1"/>
                </a:solidFill>
                <a:latin typeface="+mj-lt"/>
              </a:rPr>
              <a:t> von Familienunternehmen aus, </a:t>
            </a:r>
            <a:br>
              <a:rPr lang="de-DE" sz="1200">
                <a:solidFill>
                  <a:schemeClr val="tx1"/>
                </a:solidFill>
                <a:latin typeface="+mj-lt"/>
              </a:rPr>
            </a:br>
            <a:r>
              <a:rPr lang="de-DE" sz="1200">
                <a:solidFill>
                  <a:schemeClr val="tx1"/>
                </a:solidFill>
                <a:latin typeface="+mj-lt"/>
              </a:rPr>
              <a:t>um Investitionen und Standortbindung zu </a:t>
            </a:r>
            <a:br>
              <a:rPr lang="de-DE" sz="1200">
                <a:solidFill>
                  <a:schemeClr val="tx1"/>
                </a:solidFill>
                <a:latin typeface="+mj-lt"/>
              </a:rPr>
            </a:br>
            <a:r>
              <a:rPr lang="de-DE" sz="1200">
                <a:solidFill>
                  <a:schemeClr val="tx1"/>
                </a:solidFill>
                <a:latin typeface="+mj-lt"/>
              </a:rPr>
              <a:t>fördern. Dabei sollte vor allem betrieblich gebundenes Vermögen stärker geschont werden </a:t>
            </a:r>
            <a:br>
              <a:rPr lang="de-DE" sz="1200">
                <a:solidFill>
                  <a:schemeClr val="tx1"/>
                </a:solidFill>
                <a:latin typeface="+mj-lt"/>
              </a:rPr>
            </a:br>
            <a:r>
              <a:rPr lang="de-DE" sz="1200">
                <a:solidFill>
                  <a:schemeClr val="tx1"/>
                </a:solidFill>
                <a:latin typeface="+mj-lt"/>
              </a:rPr>
              <a:t>als privates Kapitalvermögen. </a:t>
            </a:r>
          </a:p>
        </p:txBody>
      </p:sp>
      <p:cxnSp>
        <p:nvCxnSpPr>
          <p:cNvPr id="15" name="Straight Arrow Connector 14" descr="Down arrow">
            <a:hlinkClick r:id="rId2" action="ppaction://hlinksldjump"/>
            <a:extLst>
              <a:ext uri="{FF2B5EF4-FFF2-40B4-BE49-F238E27FC236}">
                <a16:creationId xmlns:a16="http://schemas.microsoft.com/office/drawing/2014/main" id="{0183E01B-2EAC-11AE-591A-70C6959E81B0}"/>
              </a:ext>
            </a:extLst>
          </p:cNvPr>
          <p:cNvCxnSpPr>
            <a:cxnSpLocks/>
          </p:cNvCxnSpPr>
          <p:nvPr/>
        </p:nvCxnSpPr>
        <p:spPr>
          <a:xfrm rot="16200000" flipV="1">
            <a:off x="7700744" y="5552112"/>
            <a:ext cx="0" cy="324000"/>
          </a:xfrm>
          <a:prstGeom prst="straightConnector1">
            <a:avLst/>
          </a:prstGeom>
          <a:ln w="38100" cap="sq">
            <a:solidFill>
              <a:schemeClr val="tx2"/>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sp>
        <p:nvSpPr>
          <p:cNvPr id="55" name="Rectangle 54">
            <a:hlinkClick r:id="rId3" action="ppaction://hlinksldjump"/>
            <a:extLst>
              <a:ext uri="{FF2B5EF4-FFF2-40B4-BE49-F238E27FC236}">
                <a16:creationId xmlns:a16="http://schemas.microsoft.com/office/drawing/2014/main" id="{B412BB0D-16A2-2220-6A2A-B3A0E7865B8B}"/>
              </a:ext>
            </a:extLst>
          </p:cNvPr>
          <p:cNvSpPr/>
          <p:nvPr/>
        </p:nvSpPr>
        <p:spPr>
          <a:xfrm>
            <a:off x="4233000" y="1953897"/>
            <a:ext cx="3726000" cy="1416366"/>
          </a:xfrm>
          <a:prstGeom prst="rect">
            <a:avLst/>
          </a:prstGeom>
          <a:solidFill>
            <a:srgbClr val="B5BCC4"/>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lstStyle/>
          <a:p>
            <a:pPr marL="0" marR="0" lvl="1" indent="0" algn="l" defTabSz="914400" rtl="0" eaLnBrk="1" fontAlgn="auto" latinLnBrk="0" hangingPunct="1">
              <a:spcBef>
                <a:spcPts val="60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Georgia"/>
                <a:ea typeface="+mn-ea"/>
                <a:cs typeface="+mn-cs"/>
              </a:rPr>
              <a:t>Aus Sicht der Deutschen stehen Familienunter-nehmen </a:t>
            </a:r>
            <a:r>
              <a:rPr kumimoji="0" lang="de-DE" sz="1200" b="1" i="0" u="none" strike="noStrike" kern="1200" cap="none" spc="0" normalizeH="0" baseline="0" noProof="0">
                <a:ln>
                  <a:noFill/>
                </a:ln>
                <a:solidFill>
                  <a:srgbClr val="000000"/>
                </a:solidFill>
                <a:effectLst/>
                <a:uLnTx/>
                <a:uFillTx/>
                <a:latin typeface="Georgia"/>
                <a:ea typeface="+mn-ea"/>
                <a:cs typeface="+mn-cs"/>
              </a:rPr>
              <a:t>politisch und wirtschaftlich</a:t>
            </a:r>
            <a:r>
              <a:rPr kumimoji="0" lang="de-DE" sz="1200" b="0" i="0" u="none" strike="noStrike" kern="1200" cap="none" spc="0" normalizeH="0" baseline="0" noProof="0">
                <a:ln>
                  <a:noFill/>
                </a:ln>
                <a:solidFill>
                  <a:srgbClr val="000000"/>
                </a:solidFill>
                <a:effectLst/>
                <a:uLnTx/>
                <a:uFillTx/>
                <a:latin typeface="Georgia"/>
                <a:ea typeface="+mn-ea"/>
                <a:cs typeface="+mn-cs"/>
              </a:rPr>
              <a:t> vor wachsenden </a:t>
            </a:r>
            <a:r>
              <a:rPr kumimoji="0" lang="de-DE" sz="1200" b="1" i="0" u="none" strike="noStrike" kern="1200" cap="none" spc="0" normalizeH="0" baseline="0" noProof="0">
                <a:ln>
                  <a:noFill/>
                </a:ln>
                <a:solidFill>
                  <a:srgbClr val="000000"/>
                </a:solidFill>
                <a:effectLst/>
                <a:uLnTx/>
                <a:uFillTx/>
                <a:latin typeface="Georgia"/>
                <a:ea typeface="+mn-ea"/>
                <a:cs typeface="+mn-cs"/>
              </a:rPr>
              <a:t>Herausforderungen</a:t>
            </a:r>
            <a:r>
              <a:rPr kumimoji="0" lang="de-DE" sz="1200" b="0" i="0" u="none" strike="noStrike" kern="1200" cap="none" spc="0" normalizeH="0" baseline="0" noProof="0">
                <a:ln>
                  <a:noFill/>
                </a:ln>
                <a:solidFill>
                  <a:srgbClr val="000000"/>
                </a:solidFill>
                <a:effectLst/>
                <a:uLnTx/>
                <a:uFillTx/>
                <a:latin typeface="Georgia"/>
                <a:ea typeface="+mn-ea"/>
                <a:cs typeface="+mn-cs"/>
              </a:rPr>
              <a:t>. Die größten Hürden bestehen in den hohen bürokratischen Anforderungen, wie etwa EU-Regelungen oder Dokumentationspflichten. </a:t>
            </a:r>
          </a:p>
        </p:txBody>
      </p:sp>
      <p:sp>
        <p:nvSpPr>
          <p:cNvPr id="48" name="Rectangle 47">
            <a:hlinkClick r:id="rId4" action="ppaction://hlinksldjump"/>
            <a:extLst>
              <a:ext uri="{FF2B5EF4-FFF2-40B4-BE49-F238E27FC236}">
                <a16:creationId xmlns:a16="http://schemas.microsoft.com/office/drawing/2014/main" id="{3D2F3636-7478-79CF-9412-5503FF224290}"/>
              </a:ext>
            </a:extLst>
          </p:cNvPr>
          <p:cNvSpPr/>
          <p:nvPr/>
        </p:nvSpPr>
        <p:spPr>
          <a:xfrm>
            <a:off x="397667" y="1953897"/>
            <a:ext cx="3726000" cy="1930716"/>
          </a:xfrm>
          <a:prstGeom prst="rect">
            <a:avLst/>
          </a:prstGeom>
          <a:solidFill>
            <a:srgbClr val="FFCDA8"/>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lstStyle/>
          <a:p>
            <a:pPr marL="0" lvl="1">
              <a:spcBef>
                <a:spcPts val="600"/>
              </a:spcBef>
              <a:defRPr/>
            </a:pPr>
            <a:r>
              <a:rPr lang="de-DE" sz="1200">
                <a:solidFill>
                  <a:schemeClr val="tx1"/>
                </a:solidFill>
                <a:latin typeface="+mj-lt"/>
              </a:rPr>
              <a:t>Im Bereich der </a:t>
            </a:r>
            <a:r>
              <a:rPr lang="de-DE" sz="1200" b="1">
                <a:solidFill>
                  <a:schemeClr val="tx1"/>
                </a:solidFill>
                <a:latin typeface="+mj-lt"/>
              </a:rPr>
              <a:t>wirtschaftlichen Stärke </a:t>
            </a:r>
            <a:br>
              <a:rPr lang="de-DE" sz="1200" b="1">
                <a:solidFill>
                  <a:schemeClr val="tx1"/>
                </a:solidFill>
                <a:latin typeface="+mj-lt"/>
              </a:rPr>
            </a:br>
            <a:r>
              <a:rPr lang="de-DE" sz="1200" b="1">
                <a:solidFill>
                  <a:schemeClr val="tx1"/>
                </a:solidFill>
                <a:latin typeface="+mj-lt"/>
              </a:rPr>
              <a:t>und Stabilität</a:t>
            </a:r>
            <a:r>
              <a:rPr lang="de-DE" sz="1200">
                <a:solidFill>
                  <a:schemeClr val="tx1"/>
                </a:solidFill>
                <a:latin typeface="+mj-lt"/>
              </a:rPr>
              <a:t> werden Familienunternehmen relativ schwach wahrgenommen. Hier liegen Konzerne weiterhin deutlich vorn, vor allem </a:t>
            </a:r>
            <a:br>
              <a:rPr lang="de-DE" sz="1200">
                <a:solidFill>
                  <a:schemeClr val="tx1"/>
                </a:solidFill>
                <a:latin typeface="+mj-lt"/>
              </a:rPr>
            </a:br>
            <a:r>
              <a:rPr lang="de-DE" sz="1200">
                <a:solidFill>
                  <a:schemeClr val="tx1"/>
                </a:solidFill>
                <a:latin typeface="+mj-lt"/>
              </a:rPr>
              <a:t>wegen ihrer </a:t>
            </a:r>
            <a:r>
              <a:rPr lang="de-DE" sz="1200" b="1">
                <a:solidFill>
                  <a:schemeClr val="tx1"/>
                </a:solidFill>
                <a:latin typeface="+mj-lt"/>
              </a:rPr>
              <a:t>Marktmacht</a:t>
            </a:r>
            <a:r>
              <a:rPr lang="de-DE" sz="1200">
                <a:solidFill>
                  <a:schemeClr val="tx1"/>
                </a:solidFill>
                <a:latin typeface="+mj-lt"/>
              </a:rPr>
              <a:t> und </a:t>
            </a:r>
            <a:r>
              <a:rPr lang="de-DE" sz="1200" b="1">
                <a:solidFill>
                  <a:schemeClr val="tx1"/>
                </a:solidFill>
                <a:latin typeface="+mj-lt"/>
              </a:rPr>
              <a:t>internationalen Wettbewerbsfähigkeit</a:t>
            </a:r>
            <a:r>
              <a:rPr lang="de-DE" sz="1200">
                <a:solidFill>
                  <a:schemeClr val="tx1"/>
                </a:solidFill>
                <a:latin typeface="+mj-lt"/>
              </a:rPr>
              <a:t>. Die öffentliche Hand zeichnet sich vor allem durch ihre Krisensicherheit aus. Start-ups wird hingegen ein hohes Maß </a:t>
            </a:r>
            <a:br>
              <a:rPr lang="de-DE" sz="1200">
                <a:solidFill>
                  <a:schemeClr val="tx1"/>
                </a:solidFill>
                <a:latin typeface="+mj-lt"/>
              </a:rPr>
            </a:br>
            <a:r>
              <a:rPr lang="de-DE" sz="1200">
                <a:solidFill>
                  <a:schemeClr val="tx1"/>
                </a:solidFill>
                <a:latin typeface="+mj-lt"/>
              </a:rPr>
              <a:t>an Risikobereitschaft zugeschrieben. </a:t>
            </a:r>
            <a:endParaRPr lang="en-GB" sz="1200">
              <a:solidFill>
                <a:schemeClr val="tx1"/>
              </a:solidFill>
              <a:latin typeface="+mj-lt"/>
            </a:endParaRPr>
          </a:p>
        </p:txBody>
      </p:sp>
      <p:sp>
        <p:nvSpPr>
          <p:cNvPr id="53" name="Rectangle 52">
            <a:hlinkClick r:id="rId5" action="ppaction://hlinksldjump"/>
            <a:extLst>
              <a:ext uri="{FF2B5EF4-FFF2-40B4-BE49-F238E27FC236}">
                <a16:creationId xmlns:a16="http://schemas.microsoft.com/office/drawing/2014/main" id="{BC1E0646-EAE9-B6E7-9504-202FB3EBF4C9}"/>
              </a:ext>
            </a:extLst>
          </p:cNvPr>
          <p:cNvSpPr/>
          <p:nvPr/>
        </p:nvSpPr>
        <p:spPr>
          <a:xfrm>
            <a:off x="397667" y="3998913"/>
            <a:ext cx="3726000" cy="1936448"/>
          </a:xfrm>
          <a:prstGeom prst="rect">
            <a:avLst/>
          </a:prstGeom>
          <a:solidFill>
            <a:srgbClr val="DFE3E6"/>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72000" bIns="72000" rtlCol="0" anchor="t"/>
          <a:lstStyle/>
          <a:p>
            <a:pPr marL="0" marR="0" lvl="1" indent="0" algn="l" defTabSz="914400" rtl="0" eaLnBrk="1" fontAlgn="auto" latinLnBrk="0" hangingPunct="1">
              <a:spcBef>
                <a:spcPts val="60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Georgia"/>
                <a:ea typeface="+mn-ea"/>
                <a:cs typeface="+mn-cs"/>
              </a:rPr>
              <a:t>In puncto </a:t>
            </a:r>
            <a:r>
              <a:rPr kumimoji="0" lang="de-DE" sz="1200" b="1" i="0" u="none" strike="noStrike" kern="1200" cap="none" spc="0" normalizeH="0" baseline="0" noProof="0">
                <a:ln>
                  <a:noFill/>
                </a:ln>
                <a:solidFill>
                  <a:srgbClr val="000000"/>
                </a:solidFill>
                <a:effectLst/>
                <a:uLnTx/>
                <a:uFillTx/>
                <a:latin typeface="Georgia"/>
                <a:ea typeface="+mn-ea"/>
                <a:cs typeface="+mn-cs"/>
              </a:rPr>
              <a:t>gesellschaftlicher Verantwortung</a:t>
            </a:r>
            <a:r>
              <a:rPr kumimoji="0" lang="de-DE" sz="1200" b="0" i="0" u="none" strike="noStrike" kern="1200" cap="none" spc="0" normalizeH="0" baseline="0" noProof="0">
                <a:ln>
                  <a:noFill/>
                </a:ln>
                <a:solidFill>
                  <a:srgbClr val="000000"/>
                </a:solidFill>
                <a:effectLst/>
                <a:uLnTx/>
                <a:uFillTx/>
                <a:latin typeface="Georgia"/>
                <a:ea typeface="+mn-ea"/>
                <a:cs typeface="+mn-cs"/>
              </a:rPr>
              <a:t> sind Familienunternehmen und Konzerne nahezu gleichauf. Familienunternehmen profilieren sich besonders durch ihre </a:t>
            </a:r>
            <a:r>
              <a:rPr kumimoji="0" lang="de-DE" sz="1200" b="1" i="0" u="none" strike="noStrike" kern="1200" cap="none" spc="0" normalizeH="0" baseline="0" noProof="0">
                <a:ln>
                  <a:noFill/>
                </a:ln>
                <a:solidFill>
                  <a:srgbClr val="000000"/>
                </a:solidFill>
                <a:effectLst/>
                <a:uLnTx/>
                <a:uFillTx/>
                <a:latin typeface="Georgia"/>
                <a:ea typeface="+mn-ea"/>
                <a:cs typeface="+mn-cs"/>
              </a:rPr>
              <a:t>Unterstützung regionaler Projekte</a:t>
            </a:r>
            <a:r>
              <a:rPr kumimoji="0" lang="de-DE" sz="1200" b="0" i="0" u="none" strike="noStrike" kern="1200" cap="none" spc="0" normalizeH="0" baseline="0" noProof="0">
                <a:ln>
                  <a:noFill/>
                </a:ln>
                <a:solidFill>
                  <a:srgbClr val="000000"/>
                </a:solidFill>
                <a:effectLst/>
                <a:uLnTx/>
                <a:uFillTx/>
                <a:latin typeface="Georgia"/>
                <a:ea typeface="+mn-ea"/>
                <a:cs typeface="+mn-cs"/>
              </a:rPr>
              <a:t> und Fairness gegenüber Geschäfts-partnern, während bei Konzernen die Schaffung </a:t>
            </a:r>
            <a:br>
              <a:rPr kumimoji="0" lang="de-DE" sz="1200" b="0" i="0" u="none" strike="noStrike" kern="1200" cap="none" spc="0" normalizeH="0" baseline="0" noProof="0">
                <a:ln>
                  <a:noFill/>
                </a:ln>
                <a:solidFill>
                  <a:srgbClr val="000000"/>
                </a:solidFill>
                <a:effectLst/>
                <a:uLnTx/>
                <a:uFillTx/>
                <a:latin typeface="Georgia"/>
                <a:ea typeface="+mn-ea"/>
                <a:cs typeface="+mn-cs"/>
              </a:rPr>
            </a:br>
            <a:r>
              <a:rPr kumimoji="0" lang="de-DE" sz="1200" b="0" i="0" u="none" strike="noStrike" kern="1200" cap="none" spc="0" normalizeH="0" baseline="0" noProof="0">
                <a:ln>
                  <a:noFill/>
                </a:ln>
                <a:solidFill>
                  <a:srgbClr val="000000"/>
                </a:solidFill>
                <a:effectLst/>
                <a:uLnTx/>
                <a:uFillTx/>
                <a:latin typeface="Georgia"/>
                <a:ea typeface="+mn-ea"/>
                <a:cs typeface="+mn-cs"/>
              </a:rPr>
              <a:t>von </a:t>
            </a:r>
            <a:r>
              <a:rPr kumimoji="0" lang="de-DE" sz="1200" b="1" i="0" u="none" strike="noStrike" kern="1200" cap="none" spc="0" normalizeH="0" baseline="0" noProof="0">
                <a:ln>
                  <a:noFill/>
                </a:ln>
                <a:solidFill>
                  <a:srgbClr val="000000"/>
                </a:solidFill>
                <a:effectLst/>
                <a:uLnTx/>
                <a:uFillTx/>
                <a:latin typeface="Georgia"/>
                <a:ea typeface="+mn-ea"/>
                <a:cs typeface="+mn-cs"/>
              </a:rPr>
              <a:t>Arbeits- und Ausbildungsplätzen</a:t>
            </a:r>
            <a:r>
              <a:rPr kumimoji="0" lang="de-DE" sz="1200" b="0" i="0" u="none" strike="noStrike" kern="1200" cap="none" spc="0" normalizeH="0" baseline="0" noProof="0">
                <a:ln>
                  <a:noFill/>
                </a:ln>
                <a:solidFill>
                  <a:srgbClr val="000000"/>
                </a:solidFill>
                <a:effectLst/>
                <a:uLnTx/>
                <a:uFillTx/>
                <a:latin typeface="Georgia"/>
                <a:ea typeface="+mn-ea"/>
                <a:cs typeface="+mn-cs"/>
              </a:rPr>
              <a:t> im Vordergrund steht. </a:t>
            </a:r>
            <a:endParaRPr kumimoji="0" lang="en-GB" sz="1200" b="0" i="0" u="none" strike="noStrike" kern="1200" cap="none" spc="0" normalizeH="0" baseline="0" noProof="0">
              <a:ln>
                <a:noFill/>
              </a:ln>
              <a:solidFill>
                <a:srgbClr val="000000"/>
              </a:solidFill>
              <a:effectLst/>
              <a:uLnTx/>
              <a:uFillTx/>
              <a:latin typeface="Georgia"/>
              <a:ea typeface="+mn-ea"/>
              <a:cs typeface="+mn-cs"/>
            </a:endParaRPr>
          </a:p>
        </p:txBody>
      </p:sp>
      <p:sp>
        <p:nvSpPr>
          <p:cNvPr id="5" name="Title 4">
            <a:extLst>
              <a:ext uri="{FF2B5EF4-FFF2-40B4-BE49-F238E27FC236}">
                <a16:creationId xmlns:a16="http://schemas.microsoft.com/office/drawing/2014/main" id="{7F6A486C-7CBA-BF51-24E1-58FC663121F0}"/>
              </a:ext>
            </a:extLst>
          </p:cNvPr>
          <p:cNvSpPr>
            <a:spLocks noGrp="1"/>
          </p:cNvSpPr>
          <p:nvPr>
            <p:ph type="title"/>
          </p:nvPr>
        </p:nvSpPr>
        <p:spPr>
          <a:xfrm>
            <a:off x="397667" y="402336"/>
            <a:ext cx="11412000" cy="900000"/>
          </a:xfrm>
        </p:spPr>
        <p:txBody>
          <a:bodyPr/>
          <a:lstStyle/>
          <a:p>
            <a:r>
              <a:rPr lang="de-DE" noProof="0"/>
              <a:t>Zusammenfassung (2/2)</a:t>
            </a:r>
          </a:p>
        </p:txBody>
      </p:sp>
      <p:sp>
        <p:nvSpPr>
          <p:cNvPr id="26" name="Slide Number Placeholder 25">
            <a:extLst>
              <a:ext uri="{FF2B5EF4-FFF2-40B4-BE49-F238E27FC236}">
                <a16:creationId xmlns:a16="http://schemas.microsoft.com/office/drawing/2014/main" id="{C9F784E3-A917-BA1F-84B1-45434D438D9A}"/>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4</a:t>
            </a:fld>
            <a:endParaRPr lang="en-US"/>
          </a:p>
        </p:txBody>
      </p:sp>
      <p:sp>
        <p:nvSpPr>
          <p:cNvPr id="50" name="Rectangle 49">
            <a:hlinkClick r:id="rId6" action="ppaction://hlinksldjump"/>
            <a:extLst>
              <a:ext uri="{FF2B5EF4-FFF2-40B4-BE49-F238E27FC236}">
                <a16:creationId xmlns:a16="http://schemas.microsoft.com/office/drawing/2014/main" id="{36F2B9A8-B350-F40B-3FCC-F8D32B3A7A23}"/>
              </a:ext>
            </a:extLst>
          </p:cNvPr>
          <p:cNvSpPr/>
          <p:nvPr/>
        </p:nvSpPr>
        <p:spPr>
          <a:xfrm>
            <a:off x="8076027" y="3998914"/>
            <a:ext cx="3726000" cy="1936448"/>
          </a:xfrm>
          <a:prstGeom prst="rect">
            <a:avLst/>
          </a:prstGeom>
          <a:solidFill>
            <a:srgbClr val="EEEFF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lstStyle/>
          <a:p>
            <a:pPr marL="0" lvl="1">
              <a:spcBef>
                <a:spcPts val="600"/>
              </a:spcBef>
              <a:defRPr/>
            </a:pPr>
            <a:r>
              <a:rPr lang="de-DE" sz="1200">
                <a:solidFill>
                  <a:schemeClr val="tx1"/>
                </a:solidFill>
                <a:latin typeface="+mj-lt"/>
              </a:rPr>
              <a:t>Hinsichtlich ihres </a:t>
            </a:r>
            <a:r>
              <a:rPr lang="de-DE" sz="1200" b="1">
                <a:solidFill>
                  <a:schemeClr val="tx1"/>
                </a:solidFill>
                <a:latin typeface="+mj-lt"/>
              </a:rPr>
              <a:t>Einflusses auf die Vermögensverteilung</a:t>
            </a:r>
            <a:r>
              <a:rPr lang="de-DE" sz="1200">
                <a:solidFill>
                  <a:schemeClr val="tx1"/>
                </a:solidFill>
                <a:latin typeface="+mj-lt"/>
              </a:rPr>
              <a:t> in Deutschland hat sich das Bild von Familienunternehmen in den letzten Jahren jedoch stark gewandelt. Aktuell stimmt </a:t>
            </a:r>
            <a:br>
              <a:rPr lang="de-DE" sz="1200">
                <a:solidFill>
                  <a:schemeClr val="tx1"/>
                </a:solidFill>
                <a:latin typeface="+mj-lt"/>
              </a:rPr>
            </a:br>
            <a:r>
              <a:rPr lang="de-DE" sz="1200">
                <a:solidFill>
                  <a:schemeClr val="tx1"/>
                </a:solidFill>
                <a:latin typeface="+mj-lt"/>
              </a:rPr>
              <a:t>nur noch ein Drittel der </a:t>
            </a:r>
            <a:r>
              <a:rPr lang="de-DE" sz="1200" err="1">
                <a:solidFill>
                  <a:schemeClr val="tx1"/>
                </a:solidFill>
                <a:latin typeface="+mj-lt"/>
              </a:rPr>
              <a:t>Bundesbürger:innen</a:t>
            </a:r>
            <a:r>
              <a:rPr lang="de-DE" sz="1200">
                <a:solidFill>
                  <a:schemeClr val="tx1"/>
                </a:solidFill>
                <a:latin typeface="+mj-lt"/>
              </a:rPr>
              <a:t> der Aussage zu, dass Familienunternehmen durch </a:t>
            </a:r>
            <a:br>
              <a:rPr lang="de-DE" sz="1200">
                <a:solidFill>
                  <a:schemeClr val="tx1"/>
                </a:solidFill>
                <a:latin typeface="+mj-lt"/>
              </a:rPr>
            </a:br>
            <a:r>
              <a:rPr lang="de-DE" sz="1200">
                <a:solidFill>
                  <a:schemeClr val="tx1"/>
                </a:solidFill>
                <a:latin typeface="+mj-lt"/>
              </a:rPr>
              <a:t>die Schaffung von Arbeitsplätzen und ihr soziales Engagement einer ungleichen </a:t>
            </a:r>
            <a:br>
              <a:rPr lang="de-DE" sz="1200">
                <a:solidFill>
                  <a:schemeClr val="tx1"/>
                </a:solidFill>
                <a:latin typeface="+mj-lt"/>
              </a:rPr>
            </a:br>
            <a:r>
              <a:rPr lang="de-DE" sz="1200">
                <a:solidFill>
                  <a:schemeClr val="tx1"/>
                </a:solidFill>
                <a:latin typeface="+mj-lt"/>
              </a:rPr>
              <a:t>Vermögensverteilung vorbeugen. </a:t>
            </a:r>
          </a:p>
        </p:txBody>
      </p:sp>
      <p:cxnSp>
        <p:nvCxnSpPr>
          <p:cNvPr id="52" name="Straight Arrow Connector 51" descr="Down arrow">
            <a:hlinkClick r:id="rId6" action="ppaction://hlinksldjump"/>
            <a:extLst>
              <a:ext uri="{FF2B5EF4-FFF2-40B4-BE49-F238E27FC236}">
                <a16:creationId xmlns:a16="http://schemas.microsoft.com/office/drawing/2014/main" id="{90D5AD16-C7F1-3D8A-49A7-0C1B8819F4B7}"/>
              </a:ext>
            </a:extLst>
          </p:cNvPr>
          <p:cNvCxnSpPr>
            <a:cxnSpLocks/>
          </p:cNvCxnSpPr>
          <p:nvPr/>
        </p:nvCxnSpPr>
        <p:spPr>
          <a:xfrm rot="16200000" flipV="1">
            <a:off x="11543771" y="5559065"/>
            <a:ext cx="0" cy="324000"/>
          </a:xfrm>
          <a:prstGeom prst="straightConnector1">
            <a:avLst/>
          </a:prstGeom>
          <a:ln w="38100" cap="sq">
            <a:solidFill>
              <a:schemeClr val="tx2"/>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sp>
        <p:nvSpPr>
          <p:cNvPr id="23" name="Rectangle 22">
            <a:hlinkClick r:id="rId7" action="ppaction://hlinksldjump"/>
            <a:extLst>
              <a:ext uri="{FF2B5EF4-FFF2-40B4-BE49-F238E27FC236}">
                <a16:creationId xmlns:a16="http://schemas.microsoft.com/office/drawing/2014/main" id="{534AADEF-B504-C272-125E-39136D1E0AB0}"/>
              </a:ext>
            </a:extLst>
          </p:cNvPr>
          <p:cNvSpPr/>
          <p:nvPr/>
        </p:nvSpPr>
        <p:spPr>
          <a:xfrm>
            <a:off x="8076027" y="1953898"/>
            <a:ext cx="3726000" cy="1930716"/>
          </a:xfrm>
          <a:prstGeom prst="rect">
            <a:avLst/>
          </a:prstGeom>
          <a:solidFill>
            <a:srgbClr val="FFAA7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lstStyle/>
          <a:p>
            <a:pPr marL="0" lvl="1" indent="0">
              <a:spcBef>
                <a:spcPts val="600"/>
              </a:spcBef>
              <a:buFontTx/>
              <a:buNone/>
              <a:defRPr/>
            </a:pPr>
            <a:r>
              <a:rPr lang="de-DE" sz="1200" b="1">
                <a:solidFill>
                  <a:schemeClr val="tx1"/>
                </a:solidFill>
                <a:latin typeface="+mj-lt"/>
              </a:rPr>
              <a:t>Familienunternehmen</a:t>
            </a:r>
            <a:r>
              <a:rPr lang="de-DE" sz="1200">
                <a:solidFill>
                  <a:schemeClr val="tx1"/>
                </a:solidFill>
                <a:latin typeface="+mj-lt"/>
              </a:rPr>
              <a:t> werden weiterhin als wirtschaftlich und gesellschaftlich bedeutend eingeschätzt. Ihr </a:t>
            </a:r>
            <a:r>
              <a:rPr lang="de-DE" sz="1200" b="1">
                <a:solidFill>
                  <a:schemeClr val="tx1"/>
                </a:solidFill>
                <a:latin typeface="+mj-lt"/>
              </a:rPr>
              <a:t>Beitrag zum Gemeinwesen</a:t>
            </a:r>
            <a:r>
              <a:rPr lang="de-DE" sz="1200">
                <a:solidFill>
                  <a:schemeClr val="tx1"/>
                </a:solidFill>
                <a:latin typeface="+mj-lt"/>
              </a:rPr>
              <a:t> durch die Zahlung von Steuern in Deutschland wird ebenso anerkannt wie ihre Rolle als </a:t>
            </a:r>
            <a:r>
              <a:rPr lang="de-DE" sz="1200" b="1">
                <a:solidFill>
                  <a:schemeClr val="tx1"/>
                </a:solidFill>
                <a:latin typeface="+mj-lt"/>
              </a:rPr>
              <a:t>Rückgrat der Wirtschaft</a:t>
            </a:r>
            <a:r>
              <a:rPr lang="de-DE" sz="1200">
                <a:solidFill>
                  <a:schemeClr val="tx1"/>
                </a:solidFill>
                <a:latin typeface="+mj-lt"/>
              </a:rPr>
              <a:t>. Allerdings sind sie aufgrund ihrer Eigentümerstruktur auch gefährdeter als andere Unternehmen. </a:t>
            </a:r>
          </a:p>
        </p:txBody>
      </p:sp>
      <p:cxnSp>
        <p:nvCxnSpPr>
          <p:cNvPr id="58" name="Straight Arrow Connector 57" descr="Down arrow">
            <a:hlinkClick r:id="rId7" action="ppaction://hlinksldjump"/>
            <a:extLst>
              <a:ext uri="{FF2B5EF4-FFF2-40B4-BE49-F238E27FC236}">
                <a16:creationId xmlns:a16="http://schemas.microsoft.com/office/drawing/2014/main" id="{53D7B877-75B7-10F8-BA93-9A520458A756}"/>
              </a:ext>
            </a:extLst>
          </p:cNvPr>
          <p:cNvCxnSpPr>
            <a:cxnSpLocks/>
          </p:cNvCxnSpPr>
          <p:nvPr/>
        </p:nvCxnSpPr>
        <p:spPr>
          <a:xfrm rot="16200000" flipV="1">
            <a:off x="11543771" y="3484114"/>
            <a:ext cx="0" cy="324000"/>
          </a:xfrm>
          <a:prstGeom prst="straightConnector1">
            <a:avLst/>
          </a:prstGeom>
          <a:ln w="38100" cap="sq">
            <a:solidFill>
              <a:schemeClr val="tx2"/>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descr="Down arrow">
            <a:hlinkClick r:id="rId4" action="ppaction://hlinksldjump"/>
            <a:extLst>
              <a:ext uri="{FF2B5EF4-FFF2-40B4-BE49-F238E27FC236}">
                <a16:creationId xmlns:a16="http://schemas.microsoft.com/office/drawing/2014/main" id="{DCD2279D-7D65-543D-ACE9-9D40E8A1038C}"/>
              </a:ext>
            </a:extLst>
          </p:cNvPr>
          <p:cNvCxnSpPr>
            <a:cxnSpLocks/>
          </p:cNvCxnSpPr>
          <p:nvPr/>
        </p:nvCxnSpPr>
        <p:spPr>
          <a:xfrm rot="16200000" flipV="1">
            <a:off x="3869244" y="3484114"/>
            <a:ext cx="0" cy="324000"/>
          </a:xfrm>
          <a:prstGeom prst="straightConnector1">
            <a:avLst/>
          </a:prstGeom>
          <a:ln w="38100" cap="sq">
            <a:solidFill>
              <a:schemeClr val="tx2"/>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descr="Down arrow">
            <a:hlinkClick r:id="rId5" action="ppaction://hlinksldjump"/>
            <a:extLst>
              <a:ext uri="{FF2B5EF4-FFF2-40B4-BE49-F238E27FC236}">
                <a16:creationId xmlns:a16="http://schemas.microsoft.com/office/drawing/2014/main" id="{4BBC207A-CCAA-9E8E-46CD-139FCF11513D}"/>
              </a:ext>
            </a:extLst>
          </p:cNvPr>
          <p:cNvCxnSpPr>
            <a:cxnSpLocks/>
          </p:cNvCxnSpPr>
          <p:nvPr/>
        </p:nvCxnSpPr>
        <p:spPr>
          <a:xfrm rot="16200000" flipV="1">
            <a:off x="3855915" y="5559065"/>
            <a:ext cx="0" cy="324000"/>
          </a:xfrm>
          <a:prstGeom prst="straightConnector1">
            <a:avLst/>
          </a:prstGeom>
          <a:ln w="38100" cap="sq">
            <a:solidFill>
              <a:schemeClr val="tx2"/>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descr="Down arrow">
            <a:hlinkClick r:id="rId3" action="ppaction://hlinksldjump"/>
            <a:extLst>
              <a:ext uri="{FF2B5EF4-FFF2-40B4-BE49-F238E27FC236}">
                <a16:creationId xmlns:a16="http://schemas.microsoft.com/office/drawing/2014/main" id="{020DD28F-C907-426A-957F-C2CACEEEF221}"/>
              </a:ext>
            </a:extLst>
          </p:cNvPr>
          <p:cNvCxnSpPr>
            <a:cxnSpLocks/>
          </p:cNvCxnSpPr>
          <p:nvPr/>
        </p:nvCxnSpPr>
        <p:spPr>
          <a:xfrm rot="16200000" flipV="1">
            <a:off x="7700744" y="2987014"/>
            <a:ext cx="0" cy="324000"/>
          </a:xfrm>
          <a:prstGeom prst="straightConnector1">
            <a:avLst/>
          </a:prstGeom>
          <a:ln w="38100" cap="sq">
            <a:solidFill>
              <a:schemeClr val="tx2"/>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B38928B7-5A55-DD1A-35E8-054DEDE69064}"/>
              </a:ext>
            </a:extLst>
          </p:cNvPr>
          <p:cNvSpPr>
            <a:spLocks noGrp="1"/>
          </p:cNvSpPr>
          <p:nvPr>
            <p:ph type="ftr" sz="quarter" idx="3"/>
          </p:nvPr>
        </p:nvSpPr>
        <p:spPr/>
        <p:txBody>
          <a:bodyPr/>
          <a:lstStyle/>
          <a:p>
            <a:r>
              <a:rPr lang="en-US"/>
              <a:t>Juni 2025</a:t>
            </a:r>
          </a:p>
        </p:txBody>
      </p:sp>
      <p:grpSp>
        <p:nvGrpSpPr>
          <p:cNvPr id="3" name="Group 2">
            <a:extLst>
              <a:ext uri="{FF2B5EF4-FFF2-40B4-BE49-F238E27FC236}">
                <a16:creationId xmlns:a16="http://schemas.microsoft.com/office/drawing/2014/main" id="{5E891F2A-15D6-C065-4F36-E9C65618E3BC}"/>
              </a:ext>
            </a:extLst>
          </p:cNvPr>
          <p:cNvGrpSpPr>
            <a:grpSpLocks noChangeAspect="1"/>
          </p:cNvGrpSpPr>
          <p:nvPr/>
        </p:nvGrpSpPr>
        <p:grpSpPr>
          <a:xfrm>
            <a:off x="11478027" y="0"/>
            <a:ext cx="324000" cy="324000"/>
            <a:chOff x="10872022" y="0"/>
            <a:chExt cx="403200" cy="403200"/>
          </a:xfrm>
        </p:grpSpPr>
        <p:sp>
          <p:nvSpPr>
            <p:cNvPr id="4" name="Rectangle 3">
              <a:hlinkClick r:id="" action="ppaction://hlinkshowjump?jump=nextslide"/>
              <a:extLst>
                <a:ext uri="{FF2B5EF4-FFF2-40B4-BE49-F238E27FC236}">
                  <a16:creationId xmlns:a16="http://schemas.microsoft.com/office/drawing/2014/main" id="{351C52E0-9271-08F1-AAA3-7EED67DB09BB}"/>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descr="Down arrow">
              <a:hlinkClick r:id="" action="ppaction://hlinkshowjump?jump=nextslide"/>
              <a:extLst>
                <a:ext uri="{FF2B5EF4-FFF2-40B4-BE49-F238E27FC236}">
                  <a16:creationId xmlns:a16="http://schemas.microsoft.com/office/drawing/2014/main" id="{5CE66AC0-4F66-FB8B-FAFD-FEED33DF525B}"/>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80E3BE12-B646-8BBC-9AE8-B6D48C171D2D}"/>
              </a:ext>
            </a:extLst>
          </p:cNvPr>
          <p:cNvGrpSpPr>
            <a:grpSpLocks noChangeAspect="1"/>
          </p:cNvGrpSpPr>
          <p:nvPr/>
        </p:nvGrpSpPr>
        <p:grpSpPr>
          <a:xfrm>
            <a:off x="11084594" y="0"/>
            <a:ext cx="324000" cy="324000"/>
            <a:chOff x="10354522" y="0"/>
            <a:chExt cx="403200" cy="403200"/>
          </a:xfrm>
        </p:grpSpPr>
        <p:sp>
          <p:nvSpPr>
            <p:cNvPr id="8" name="Rectangle 7">
              <a:hlinkClick r:id="" action="ppaction://hlinkshowjump?jump=previousslide"/>
              <a:extLst>
                <a:ext uri="{FF2B5EF4-FFF2-40B4-BE49-F238E27FC236}">
                  <a16:creationId xmlns:a16="http://schemas.microsoft.com/office/drawing/2014/main" id="{0AC8C772-CF7F-D834-2CB7-733AA9640DC3}"/>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9" name="Straight Arrow Connector 8" descr="Down arrow">
              <a:hlinkClick r:id="" action="ppaction://hlinkshowjump?jump=previousslide"/>
              <a:extLst>
                <a:ext uri="{FF2B5EF4-FFF2-40B4-BE49-F238E27FC236}">
                  <a16:creationId xmlns:a16="http://schemas.microsoft.com/office/drawing/2014/main" id="{5D4EBB6D-7491-49A3-B05E-40402EF175D3}"/>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5FF8A05C-2F2A-0012-3875-BF01828A730B}"/>
              </a:ext>
            </a:extLst>
          </p:cNvPr>
          <p:cNvGrpSpPr/>
          <p:nvPr/>
        </p:nvGrpSpPr>
        <p:grpSpPr>
          <a:xfrm>
            <a:off x="10520652" y="0"/>
            <a:ext cx="324000" cy="323385"/>
            <a:chOff x="10520652" y="0"/>
            <a:chExt cx="324000" cy="323385"/>
          </a:xfrm>
        </p:grpSpPr>
        <p:sp>
          <p:nvSpPr>
            <p:cNvPr id="22" name="Google Shape;487;p76">
              <a:hlinkClick r:id="rId8" action="ppaction://hlinksldjump"/>
              <a:extLst>
                <a:ext uri="{FF2B5EF4-FFF2-40B4-BE49-F238E27FC236}">
                  <a16:creationId xmlns:a16="http://schemas.microsoft.com/office/drawing/2014/main" id="{DA2E1683-D6D5-6699-8536-2E68B41E6715}"/>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 name="Group 30">
              <a:extLst>
                <a:ext uri="{FF2B5EF4-FFF2-40B4-BE49-F238E27FC236}">
                  <a16:creationId xmlns:a16="http://schemas.microsoft.com/office/drawing/2014/main" id="{1A3EADA0-777D-0DE5-A509-2252D8ECBFBB}"/>
                </a:ext>
              </a:extLst>
            </p:cNvPr>
            <p:cNvGrpSpPr/>
            <p:nvPr/>
          </p:nvGrpSpPr>
          <p:grpSpPr>
            <a:xfrm>
              <a:off x="10578492" y="81049"/>
              <a:ext cx="208319" cy="161287"/>
              <a:chOff x="10578492" y="81049"/>
              <a:chExt cx="208319" cy="161287"/>
            </a:xfrm>
          </p:grpSpPr>
          <p:sp>
            <p:nvSpPr>
              <p:cNvPr id="27" name="Google Shape;190;p3">
                <a:hlinkClick r:id="rId8" action="ppaction://hlinksldjump"/>
                <a:extLst>
                  <a:ext uri="{FF2B5EF4-FFF2-40B4-BE49-F238E27FC236}">
                    <a16:creationId xmlns:a16="http://schemas.microsoft.com/office/drawing/2014/main" id="{42845665-F6F1-1CBD-A118-FEAF83FBCB2B}"/>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8" name="Google Shape;191;p3">
                <a:hlinkClick r:id="rId8" action="ppaction://hlinksldjump"/>
                <a:extLst>
                  <a:ext uri="{FF2B5EF4-FFF2-40B4-BE49-F238E27FC236}">
                    <a16:creationId xmlns:a16="http://schemas.microsoft.com/office/drawing/2014/main" id="{9A2673AD-5209-3AE9-C4ED-C0DA119126E9}"/>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9" name="Google Shape;192;p3">
                <a:hlinkClick r:id="rId8" action="ppaction://hlinksldjump"/>
                <a:extLst>
                  <a:ext uri="{FF2B5EF4-FFF2-40B4-BE49-F238E27FC236}">
                    <a16:creationId xmlns:a16="http://schemas.microsoft.com/office/drawing/2014/main" id="{C3EFF986-997B-629D-0FCC-2E9869FB4F1F}"/>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149552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28A8A-615B-C93E-FD52-70CE67AA111A}"/>
            </a:ext>
          </a:extLst>
        </p:cNvPr>
        <p:cNvGrpSpPr/>
        <p:nvPr/>
      </p:nvGrpSpPr>
      <p:grpSpPr>
        <a:xfrm>
          <a:off x="0" y="0"/>
          <a:ext cx="0" cy="0"/>
          <a:chOff x="0" y="0"/>
          <a:chExt cx="0" cy="0"/>
        </a:xfrm>
      </p:grpSpPr>
      <p:sp>
        <p:nvSpPr>
          <p:cNvPr id="27" name="Content Placeholder 16">
            <a:extLst>
              <a:ext uri="{FF2B5EF4-FFF2-40B4-BE49-F238E27FC236}">
                <a16:creationId xmlns:a16="http://schemas.microsoft.com/office/drawing/2014/main" id="{3A0E23F7-BB9B-2E93-9659-2B1612B0BD50}"/>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5" name="Title 4">
            <a:extLst>
              <a:ext uri="{FF2B5EF4-FFF2-40B4-BE49-F238E27FC236}">
                <a16:creationId xmlns:a16="http://schemas.microsoft.com/office/drawing/2014/main" id="{421C5625-1CC8-B4A9-F742-865BCEEC11B2}"/>
              </a:ext>
            </a:extLst>
          </p:cNvPr>
          <p:cNvSpPr>
            <a:spLocks noGrp="1"/>
          </p:cNvSpPr>
          <p:nvPr>
            <p:ph type="title"/>
          </p:nvPr>
        </p:nvSpPr>
        <p:spPr>
          <a:xfrm>
            <a:off x="397667" y="402336"/>
            <a:ext cx="3729833" cy="900000"/>
          </a:xfrm>
        </p:spPr>
        <p:txBody>
          <a:bodyPr/>
          <a:lstStyle/>
          <a:p>
            <a:r>
              <a:rPr lang="de-DE"/>
              <a:t>Welcher Unternehmenstyp ist am besten aufgestellt?</a:t>
            </a:r>
            <a:endParaRPr lang="en-GB"/>
          </a:p>
        </p:txBody>
      </p:sp>
      <p:graphicFrame>
        <p:nvGraphicFramePr>
          <p:cNvPr id="3" name="GRAPH_01">
            <a:extLst>
              <a:ext uri="{FF2B5EF4-FFF2-40B4-BE49-F238E27FC236}">
                <a16:creationId xmlns:a16="http://schemas.microsoft.com/office/drawing/2014/main" id="{902BDDC3-593F-EFC8-3F93-B080BAF15D79}"/>
              </a:ext>
            </a:extLst>
          </p:cNvPr>
          <p:cNvGraphicFramePr/>
          <p:nvPr>
            <p:extLst>
              <p:ext uri="{D42A27DB-BD31-4B8C-83A1-F6EECF244321}">
                <p14:modId xmlns:p14="http://schemas.microsoft.com/office/powerpoint/2010/main" val="249229648"/>
              </p:ext>
            </p:extLst>
          </p:nvPr>
        </p:nvGraphicFramePr>
        <p:xfrm>
          <a:off x="6697566" y="1428749"/>
          <a:ext cx="972616"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PH_03">
            <a:extLst>
              <a:ext uri="{FF2B5EF4-FFF2-40B4-BE49-F238E27FC236}">
                <a16:creationId xmlns:a16="http://schemas.microsoft.com/office/drawing/2014/main" id="{F18CA6A3-DE4D-EC4F-90E8-D0B6198229DD}"/>
              </a:ext>
            </a:extLst>
          </p:cNvPr>
          <p:cNvGraphicFramePr/>
          <p:nvPr>
            <p:extLst>
              <p:ext uri="{D42A27DB-BD31-4B8C-83A1-F6EECF244321}">
                <p14:modId xmlns:p14="http://schemas.microsoft.com/office/powerpoint/2010/main" val="927471846"/>
              </p:ext>
            </p:extLst>
          </p:nvPr>
        </p:nvGraphicFramePr>
        <p:xfrm>
          <a:off x="8764412" y="1428749"/>
          <a:ext cx="972000"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_04">
            <a:extLst>
              <a:ext uri="{FF2B5EF4-FFF2-40B4-BE49-F238E27FC236}">
                <a16:creationId xmlns:a16="http://schemas.microsoft.com/office/drawing/2014/main" id="{9D137BE3-7840-4311-1294-58B7B57B6A90}"/>
              </a:ext>
            </a:extLst>
          </p:cNvPr>
          <p:cNvGraphicFramePr/>
          <p:nvPr>
            <p:extLst>
              <p:ext uri="{D42A27DB-BD31-4B8C-83A1-F6EECF244321}">
                <p14:modId xmlns:p14="http://schemas.microsoft.com/office/powerpoint/2010/main" val="4052727436"/>
              </p:ext>
            </p:extLst>
          </p:nvPr>
        </p:nvGraphicFramePr>
        <p:xfrm>
          <a:off x="9797219" y="1428749"/>
          <a:ext cx="972000" cy="42481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PH_05">
            <a:extLst>
              <a:ext uri="{FF2B5EF4-FFF2-40B4-BE49-F238E27FC236}">
                <a16:creationId xmlns:a16="http://schemas.microsoft.com/office/drawing/2014/main" id="{03A84955-31B7-BE97-C176-5CAABE80E9E5}"/>
              </a:ext>
            </a:extLst>
          </p:cNvPr>
          <p:cNvGraphicFramePr/>
          <p:nvPr>
            <p:extLst>
              <p:ext uri="{D42A27DB-BD31-4B8C-83A1-F6EECF244321}">
                <p14:modId xmlns:p14="http://schemas.microsoft.com/office/powerpoint/2010/main" val="3653467099"/>
              </p:ext>
            </p:extLst>
          </p:nvPr>
        </p:nvGraphicFramePr>
        <p:xfrm>
          <a:off x="10830027" y="1425435"/>
          <a:ext cx="972000" cy="42518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APH_02">
            <a:extLst>
              <a:ext uri="{FF2B5EF4-FFF2-40B4-BE49-F238E27FC236}">
                <a16:creationId xmlns:a16="http://schemas.microsoft.com/office/drawing/2014/main" id="{7B2DB394-5319-6AE5-A5A8-84FF843226EA}"/>
              </a:ext>
            </a:extLst>
          </p:cNvPr>
          <p:cNvGraphicFramePr/>
          <p:nvPr>
            <p:extLst>
              <p:ext uri="{D42A27DB-BD31-4B8C-83A1-F6EECF244321}">
                <p14:modId xmlns:p14="http://schemas.microsoft.com/office/powerpoint/2010/main" val="1465835586"/>
              </p:ext>
            </p:extLst>
          </p:nvPr>
        </p:nvGraphicFramePr>
        <p:xfrm>
          <a:off x="7730989" y="1428749"/>
          <a:ext cx="972616" cy="4248146"/>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BBF10AC0-C7AF-4A28-C1B2-C4C56A9BEE52}"/>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Unternehmenstypen als Arbeitgeber</a:t>
            </a:r>
          </a:p>
        </p:txBody>
      </p:sp>
      <p:sp>
        <p:nvSpPr>
          <p:cNvPr id="28" name="Text Placeholder 2">
            <a:extLst>
              <a:ext uri="{FF2B5EF4-FFF2-40B4-BE49-F238E27FC236}">
                <a16:creationId xmlns:a16="http://schemas.microsoft.com/office/drawing/2014/main" id="{14EFE4AA-D634-0C71-5AA9-62F12631F1C9}"/>
              </a:ext>
            </a:extLst>
          </p:cNvPr>
          <p:cNvSpPr txBox="1">
            <a:spLocks/>
          </p:cNvSpPr>
          <p:nvPr/>
        </p:nvSpPr>
        <p:spPr>
          <a:xfrm>
            <a:off x="397668" y="1953896"/>
            <a:ext cx="3729832" cy="15779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Arbeitgeber-Aspekte (1/2)</a:t>
            </a:r>
          </a:p>
          <a:p>
            <a:pPr lvl="1">
              <a:lnSpc>
                <a:spcPct val="100000"/>
              </a:lnSpc>
            </a:pPr>
            <a:r>
              <a:rPr lang="de-DE"/>
              <a:t>Aus Sicht der deutschen Bevölkerung steht </a:t>
            </a:r>
            <a:br>
              <a:rPr lang="de-DE"/>
            </a:br>
            <a:r>
              <a:rPr lang="de-DE"/>
              <a:t>bei Familienunternehmen die regionale Verwurzelung im Vordergrund, während Behörden oder öffentliche Einrichtungen </a:t>
            </a:r>
            <a:br>
              <a:rPr lang="de-DE"/>
            </a:br>
            <a:r>
              <a:rPr lang="de-DE"/>
              <a:t>mit sicheren Arbeitsplätzen punkten.</a:t>
            </a:r>
          </a:p>
        </p:txBody>
      </p:sp>
      <p:sp>
        <p:nvSpPr>
          <p:cNvPr id="30" name="Text Placeholder 2">
            <a:extLst>
              <a:ext uri="{FF2B5EF4-FFF2-40B4-BE49-F238E27FC236}">
                <a16:creationId xmlns:a16="http://schemas.microsoft.com/office/drawing/2014/main" id="{1CD77526-36A2-C524-1EE0-0AE1881C5D7D}"/>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1: Zunächst geht es um Ihre Wahrnehmung der verschiedenen Unternehmenstypen als Arbeitgeber: </a:t>
            </a:r>
            <a:br>
              <a:rPr lang="de-DE" sz="1050"/>
            </a:br>
            <a:r>
              <a:rPr lang="de-DE" sz="1050"/>
              <a:t>Welcher Unternehmenstyp ist bei dem jeweiligen Aspekt </a:t>
            </a:r>
            <a:br>
              <a:rPr lang="de-DE" sz="1050"/>
            </a:br>
            <a:r>
              <a:rPr lang="de-DE" sz="1050"/>
              <a:t>aus Ihrer Sicht am besten aufgestellt? </a:t>
            </a:r>
          </a:p>
          <a:p>
            <a:pPr lvl="1">
              <a:lnSpc>
                <a:spcPct val="100000"/>
              </a:lnSpc>
            </a:pPr>
            <a:r>
              <a:rPr lang="de-DE" sz="1050"/>
              <a:t>Basis: alle Befragten, N = 2.000 </a:t>
            </a:r>
            <a:br>
              <a:rPr lang="de-DE" sz="1050"/>
            </a:br>
            <a:r>
              <a:rPr lang="de-DE" sz="1050"/>
              <a:t>(Einfachnennung, nicht dargestellt: ‘weiß nicht‘)</a:t>
            </a:r>
          </a:p>
        </p:txBody>
      </p:sp>
      <p:sp>
        <p:nvSpPr>
          <p:cNvPr id="31" name="Content Placeholder 2">
            <a:extLst>
              <a:ext uri="{FF2B5EF4-FFF2-40B4-BE49-F238E27FC236}">
                <a16:creationId xmlns:a16="http://schemas.microsoft.com/office/drawing/2014/main" id="{AAD72358-7209-E231-908C-283F547557D5}"/>
              </a:ext>
            </a:extLst>
          </p:cNvPr>
          <p:cNvSpPr txBox="1">
            <a:spLocks/>
          </p:cNvSpPr>
          <p:nvPr/>
        </p:nvSpPr>
        <p:spPr>
          <a:xfrm>
            <a:off x="4412874" y="5823422"/>
            <a:ext cx="6514616" cy="115416"/>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750" b="0">
                <a:latin typeface="+mj-lt"/>
              </a:rPr>
              <a:t>* (z. B. Kita-Plätze, flexible Arbeitszeiten, Angebote zur Work-Life-Balance)  ** (d.h. Fähigkeit zur Veränderung etablierter Strukturen, Verfahren etc.)</a:t>
            </a:r>
          </a:p>
        </p:txBody>
      </p:sp>
      <p:sp>
        <p:nvSpPr>
          <p:cNvPr id="33" name="Slide Number Placeholder 32">
            <a:extLst>
              <a:ext uri="{FF2B5EF4-FFF2-40B4-BE49-F238E27FC236}">
                <a16:creationId xmlns:a16="http://schemas.microsoft.com/office/drawing/2014/main" id="{E93B792C-52CA-17D2-AC87-877E527E23E5}"/>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5</a:t>
            </a:fld>
            <a:endParaRPr lang="en-US"/>
          </a:p>
        </p:txBody>
      </p:sp>
      <p:graphicFrame>
        <p:nvGraphicFramePr>
          <p:cNvPr id="35" name="Tabelle 18">
            <a:extLst>
              <a:ext uri="{FF2B5EF4-FFF2-40B4-BE49-F238E27FC236}">
                <a16:creationId xmlns:a16="http://schemas.microsoft.com/office/drawing/2014/main" id="{C37221CD-A2D0-39D2-E8F0-F9C00968F29E}"/>
              </a:ext>
            </a:extLst>
          </p:cNvPr>
          <p:cNvGraphicFramePr>
            <a:graphicFrameLocks noGrp="1"/>
          </p:cNvGraphicFramePr>
          <p:nvPr>
            <p:extLst>
              <p:ext uri="{D42A27DB-BD31-4B8C-83A1-F6EECF244321}">
                <p14:modId xmlns:p14="http://schemas.microsoft.com/office/powerpoint/2010/main" val="1531006143"/>
              </p:ext>
            </p:extLst>
          </p:nvPr>
        </p:nvGraphicFramePr>
        <p:xfrm>
          <a:off x="6744259" y="917449"/>
          <a:ext cx="5065200" cy="436292"/>
        </p:xfrm>
        <a:graphic>
          <a:graphicData uri="http://schemas.openxmlformats.org/drawingml/2006/table">
            <a:tbl>
              <a:tblPr firstRow="1" bandRow="1">
                <a:tableStyleId>{5C22544A-7EE6-4342-B048-85BDC9FD1C3A}</a:tableStyleId>
              </a:tblPr>
              <a:tblGrid>
                <a:gridCol w="1022400">
                  <a:extLst>
                    <a:ext uri="{9D8B030D-6E8A-4147-A177-3AD203B41FA5}">
                      <a16:colId xmlns:a16="http://schemas.microsoft.com/office/drawing/2014/main" val="948198343"/>
                    </a:ext>
                  </a:extLst>
                </a:gridCol>
                <a:gridCol w="1022400">
                  <a:extLst>
                    <a:ext uri="{9D8B030D-6E8A-4147-A177-3AD203B41FA5}">
                      <a16:colId xmlns:a16="http://schemas.microsoft.com/office/drawing/2014/main" val="3667173628"/>
                    </a:ext>
                  </a:extLst>
                </a:gridCol>
                <a:gridCol w="1044000">
                  <a:extLst>
                    <a:ext uri="{9D8B030D-6E8A-4147-A177-3AD203B41FA5}">
                      <a16:colId xmlns:a16="http://schemas.microsoft.com/office/drawing/2014/main" val="3688408750"/>
                    </a:ext>
                  </a:extLst>
                </a:gridCol>
                <a:gridCol w="1022400">
                  <a:extLst>
                    <a:ext uri="{9D8B030D-6E8A-4147-A177-3AD203B41FA5}">
                      <a16:colId xmlns:a16="http://schemas.microsoft.com/office/drawing/2014/main" val="1709565079"/>
                    </a:ext>
                  </a:extLst>
                </a:gridCol>
                <a:gridCol w="954000">
                  <a:extLst>
                    <a:ext uri="{9D8B030D-6E8A-4147-A177-3AD203B41FA5}">
                      <a16:colId xmlns:a16="http://schemas.microsoft.com/office/drawing/2014/main" val="3334593354"/>
                    </a:ext>
                  </a:extLst>
                </a:gridCol>
              </a:tblGrid>
              <a:tr h="436292">
                <a:tc>
                  <a:txBody>
                    <a:bodyPr/>
                    <a:lstStyle/>
                    <a:p>
                      <a:pPr algn="l" fontAlgn="b"/>
                      <a:r>
                        <a:rPr lang="de-DE" sz="900" b="1" i="0" u="none" strike="noStrike">
                          <a:solidFill>
                            <a:srgbClr val="000000"/>
                          </a:solidFill>
                          <a:effectLst/>
                          <a:latin typeface="+mn-lt"/>
                        </a:rPr>
                        <a:t>Familien-unternehmen</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Konzerne</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Start-up Unternehmen</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Nichtregierungs-organisationen (NGO)</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öffentliche </a:t>
                      </a:r>
                      <a:br>
                        <a:rPr lang="de-DE" sz="900" b="1" i="0" u="none" strike="noStrike">
                          <a:solidFill>
                            <a:srgbClr val="000000"/>
                          </a:solidFill>
                          <a:effectLst/>
                          <a:latin typeface="+mn-lt"/>
                        </a:rPr>
                      </a:br>
                      <a:r>
                        <a:rPr lang="de-DE" sz="900" b="1" i="0" u="none" strike="noStrike">
                          <a:solidFill>
                            <a:srgbClr val="000000"/>
                          </a:solidFill>
                          <a:effectLst/>
                          <a:latin typeface="+mn-lt"/>
                        </a:rPr>
                        <a:t>Hand</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313984"/>
                  </a:ext>
                </a:extLst>
              </a:tr>
            </a:tbl>
          </a:graphicData>
        </a:graphic>
      </p:graphicFrame>
      <p:graphicFrame>
        <p:nvGraphicFramePr>
          <p:cNvPr id="38" name="TABLE_01">
            <a:extLst>
              <a:ext uri="{FF2B5EF4-FFF2-40B4-BE49-F238E27FC236}">
                <a16:creationId xmlns:a16="http://schemas.microsoft.com/office/drawing/2014/main" id="{F0D4ABEA-3E34-E47A-0C8C-959A8DEB7C09}"/>
              </a:ext>
            </a:extLst>
          </p:cNvPr>
          <p:cNvGraphicFramePr>
            <a:graphicFrameLocks noGrp="1"/>
          </p:cNvGraphicFramePr>
          <p:nvPr>
            <p:extLst>
              <p:ext uri="{D42A27DB-BD31-4B8C-83A1-F6EECF244321}">
                <p14:modId xmlns:p14="http://schemas.microsoft.com/office/powerpoint/2010/main" val="3438838399"/>
              </p:ext>
            </p:extLst>
          </p:nvPr>
        </p:nvGraphicFramePr>
        <p:xfrm>
          <a:off x="4412874" y="1425313"/>
          <a:ext cx="2083176" cy="4248150"/>
        </p:xfrm>
        <a:graphic>
          <a:graphicData uri="http://schemas.openxmlformats.org/drawingml/2006/table">
            <a:tbl>
              <a:tblPr firstRow="1" bandRow="1"/>
              <a:tblGrid>
                <a:gridCol w="2083176">
                  <a:extLst>
                    <a:ext uri="{9D8B030D-6E8A-4147-A177-3AD203B41FA5}">
                      <a16:colId xmlns:a16="http://schemas.microsoft.com/office/drawing/2014/main" val="20000"/>
                    </a:ext>
                  </a:extLst>
                </a:gridCol>
              </a:tblGrid>
              <a:tr h="351313">
                <a:tc>
                  <a:txBody>
                    <a:bodyPr/>
                    <a:lstStyle/>
                    <a:p>
                      <a:pPr algn="r" fontAlgn="t"/>
                      <a:r>
                        <a:rPr lang="de-DE" sz="900" b="0" i="0" u="none" strike="noStrike">
                          <a:solidFill>
                            <a:srgbClr val="000000"/>
                          </a:solidFill>
                          <a:effectLst/>
                          <a:latin typeface="+mn-lt"/>
                        </a:rPr>
                        <a:t>regionale Verwurzelung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1313">
                <a:tc>
                  <a:txBody>
                    <a:bodyPr/>
                    <a:lstStyle/>
                    <a:p>
                      <a:pPr algn="r" fontAlgn="t"/>
                      <a:r>
                        <a:rPr lang="de-DE" sz="900" b="0" i="0" u="none" strike="noStrike">
                          <a:solidFill>
                            <a:srgbClr val="000000"/>
                          </a:solidFill>
                          <a:effectLst/>
                          <a:latin typeface="+mn-lt"/>
                        </a:rPr>
                        <a:t>eigenverantwortliches Arbeiten/</a:t>
                      </a:r>
                      <a:br>
                        <a:rPr lang="de-DE" sz="900" b="0" i="0" u="none" strike="noStrike">
                          <a:solidFill>
                            <a:srgbClr val="000000"/>
                          </a:solidFill>
                          <a:effectLst/>
                          <a:latin typeface="+mn-lt"/>
                        </a:rPr>
                      </a:br>
                      <a:r>
                        <a:rPr lang="de-DE" sz="900" b="0" i="0" u="none" strike="noStrike">
                          <a:solidFill>
                            <a:srgbClr val="000000"/>
                          </a:solidFill>
                          <a:effectLst/>
                          <a:latin typeface="+mn-lt"/>
                        </a:rPr>
                        <a:t>eigene Freiräume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3157104"/>
                  </a:ext>
                </a:extLst>
              </a:tr>
              <a:tr h="351313">
                <a:tc>
                  <a:txBody>
                    <a:bodyPr/>
                    <a:lstStyle/>
                    <a:p>
                      <a:pPr algn="r" fontAlgn="t"/>
                      <a:r>
                        <a:rPr lang="de-DE" sz="900" b="0" i="0" u="none" strike="noStrike">
                          <a:solidFill>
                            <a:srgbClr val="000000"/>
                          </a:solidFill>
                          <a:effectLst/>
                          <a:latin typeface="+mn-lt"/>
                        </a:rPr>
                        <a:t>flache Hierarchien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1313">
                <a:tc>
                  <a:txBody>
                    <a:bodyPr/>
                    <a:lstStyle/>
                    <a:p>
                      <a:pPr algn="r" fontAlgn="t"/>
                      <a:r>
                        <a:rPr lang="de-DE" sz="900" b="0" i="0" u="none" strike="noStrike">
                          <a:solidFill>
                            <a:srgbClr val="000000"/>
                          </a:solidFill>
                          <a:effectLst/>
                          <a:latin typeface="+mn-lt"/>
                        </a:rPr>
                        <a:t>Familienfreundlichkeit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1313">
                <a:tc>
                  <a:txBody>
                    <a:bodyPr/>
                    <a:lstStyle/>
                    <a:p>
                      <a:pPr algn="r" fontAlgn="t"/>
                      <a:r>
                        <a:rPr lang="de-DE" sz="900" b="0" i="0" u="none" strike="noStrike">
                          <a:solidFill>
                            <a:srgbClr val="000000"/>
                          </a:solidFill>
                          <a:effectLst/>
                          <a:latin typeface="+mn-lt"/>
                        </a:rPr>
                        <a:t>Einbindung der Mitarbeitenden in Entscheidungen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1313">
                <a:tc>
                  <a:txBody>
                    <a:bodyPr/>
                    <a:lstStyle/>
                    <a:p>
                      <a:pPr algn="r" fontAlgn="t"/>
                      <a:r>
                        <a:rPr lang="de-DE" sz="900" b="0" i="0" u="none" strike="noStrike">
                          <a:solidFill>
                            <a:srgbClr val="000000"/>
                          </a:solidFill>
                          <a:effectLst/>
                          <a:latin typeface="+mn-lt"/>
                        </a:rPr>
                        <a:t>faire Arbeitsbedingungen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3707">
                <a:tc>
                  <a:txBody>
                    <a:bodyPr/>
                    <a:lstStyle/>
                    <a:p>
                      <a:pPr algn="r" fontAlgn="t"/>
                      <a:r>
                        <a:rPr lang="de-DE" sz="900" b="0" i="0" u="none" strike="noStrike">
                          <a:solidFill>
                            <a:srgbClr val="000000"/>
                          </a:solidFill>
                          <a:effectLst/>
                          <a:latin typeface="+mn-lt"/>
                        </a:rPr>
                        <a:t>offene Arbeitskultur (d.h. Kritikfähigkeit, Mitarbeiter-Gespräche etc.)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1313">
                <a:tc>
                  <a:txBody>
                    <a:bodyPr/>
                    <a:lstStyle/>
                    <a:p>
                      <a:pPr algn="r" fontAlgn="t"/>
                      <a:r>
                        <a:rPr lang="de-DE" sz="900" b="0" i="0" u="none" strike="noStrike">
                          <a:solidFill>
                            <a:srgbClr val="000000"/>
                          </a:solidFill>
                          <a:effectLst/>
                          <a:latin typeface="+mn-lt"/>
                        </a:rPr>
                        <a:t>sinnstiftende Arbeit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51313">
                <a:tc>
                  <a:txBody>
                    <a:bodyPr/>
                    <a:lstStyle/>
                    <a:p>
                      <a:pPr algn="r" fontAlgn="t"/>
                      <a:r>
                        <a:rPr lang="de-DE" sz="900" b="0" i="0" u="none" strike="noStrike">
                          <a:solidFill>
                            <a:srgbClr val="000000"/>
                          </a:solidFill>
                          <a:effectLst/>
                          <a:latin typeface="+mn-lt"/>
                        </a:rPr>
                        <a:t>Flexibilität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51313">
                <a:tc>
                  <a:txBody>
                    <a:bodyPr/>
                    <a:lstStyle/>
                    <a:p>
                      <a:pPr algn="r" fontAlgn="t"/>
                      <a:r>
                        <a:rPr lang="de-DE" sz="900" b="0" i="0" u="none" strike="noStrike">
                          <a:solidFill>
                            <a:srgbClr val="000000"/>
                          </a:solidFill>
                          <a:effectLst/>
                          <a:latin typeface="+mn-lt"/>
                        </a:rPr>
                        <a:t>attraktive Produkte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51313">
                <a:tc>
                  <a:txBody>
                    <a:bodyPr/>
                    <a:lstStyle/>
                    <a:p>
                      <a:pPr algn="r" fontAlgn="t"/>
                      <a:r>
                        <a:rPr lang="de-DE" sz="900" b="0" i="0" u="none" strike="noStrike">
                          <a:solidFill>
                            <a:srgbClr val="000000"/>
                          </a:solidFill>
                          <a:effectLst/>
                          <a:latin typeface="+mn-lt"/>
                        </a:rPr>
                        <a:t>Nachhaltigkeit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51313">
                <a:tc>
                  <a:txBody>
                    <a:bodyPr/>
                    <a:lstStyle/>
                    <a:p>
                      <a:pPr algn="r" fontAlgn="t"/>
                      <a:r>
                        <a:rPr lang="de-DE" sz="900" b="0" i="0" u="none" strike="noStrike">
                          <a:solidFill>
                            <a:srgbClr val="000000"/>
                          </a:solidFill>
                          <a:effectLst/>
                          <a:latin typeface="+mn-lt"/>
                        </a:rPr>
                        <a:t>sichere Arbeitsplätze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2" name="Footer Placeholder 1">
            <a:extLst>
              <a:ext uri="{FF2B5EF4-FFF2-40B4-BE49-F238E27FC236}">
                <a16:creationId xmlns:a16="http://schemas.microsoft.com/office/drawing/2014/main" id="{F11301D9-2F7D-BEF6-9142-B5CE2AEECAAB}"/>
              </a:ext>
            </a:extLst>
          </p:cNvPr>
          <p:cNvSpPr>
            <a:spLocks noGrp="1"/>
          </p:cNvSpPr>
          <p:nvPr>
            <p:ph type="ftr" sz="quarter" idx="3"/>
          </p:nvPr>
        </p:nvSpPr>
        <p:spPr/>
        <p:txBody>
          <a:bodyPr/>
          <a:lstStyle/>
          <a:p>
            <a:r>
              <a:rPr lang="en-US"/>
              <a:t>Juni 2025</a:t>
            </a:r>
          </a:p>
        </p:txBody>
      </p:sp>
      <p:grpSp>
        <p:nvGrpSpPr>
          <p:cNvPr id="6" name="Group 5">
            <a:extLst>
              <a:ext uri="{FF2B5EF4-FFF2-40B4-BE49-F238E27FC236}">
                <a16:creationId xmlns:a16="http://schemas.microsoft.com/office/drawing/2014/main" id="{88F2578A-5F08-0DA7-8763-9D946BBFB286}"/>
              </a:ext>
            </a:extLst>
          </p:cNvPr>
          <p:cNvGrpSpPr>
            <a:grpSpLocks noChangeAspect="1"/>
          </p:cNvGrpSpPr>
          <p:nvPr/>
        </p:nvGrpSpPr>
        <p:grpSpPr>
          <a:xfrm>
            <a:off x="11478027" y="0"/>
            <a:ext cx="324000" cy="324000"/>
            <a:chOff x="10872022" y="0"/>
            <a:chExt cx="403200" cy="403200"/>
          </a:xfrm>
        </p:grpSpPr>
        <p:sp>
          <p:nvSpPr>
            <p:cNvPr id="10" name="Rectangle 9">
              <a:hlinkClick r:id="" action="ppaction://hlinkshowjump?jump=nextslide"/>
              <a:extLst>
                <a:ext uri="{FF2B5EF4-FFF2-40B4-BE49-F238E27FC236}">
                  <a16:creationId xmlns:a16="http://schemas.microsoft.com/office/drawing/2014/main" id="{560835E9-2D6F-34F8-2B22-3342F5D5B235}"/>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descr="Down arrow">
              <a:hlinkClick r:id="" action="ppaction://hlinkshowjump?jump=nextslide"/>
              <a:extLst>
                <a:ext uri="{FF2B5EF4-FFF2-40B4-BE49-F238E27FC236}">
                  <a16:creationId xmlns:a16="http://schemas.microsoft.com/office/drawing/2014/main" id="{1A44AABB-1344-08B3-E3A3-EB9566B0AA81}"/>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60BE456A-005C-54C1-C150-F4D518140F3A}"/>
              </a:ext>
            </a:extLst>
          </p:cNvPr>
          <p:cNvGrpSpPr>
            <a:grpSpLocks noChangeAspect="1"/>
          </p:cNvGrpSpPr>
          <p:nvPr/>
        </p:nvGrpSpPr>
        <p:grpSpPr>
          <a:xfrm>
            <a:off x="11084594" y="0"/>
            <a:ext cx="324000" cy="324000"/>
            <a:chOff x="10354522" y="0"/>
            <a:chExt cx="403200" cy="403200"/>
          </a:xfrm>
        </p:grpSpPr>
        <p:sp>
          <p:nvSpPr>
            <p:cNvPr id="13" name="Rectangle 12">
              <a:hlinkClick r:id="" action="ppaction://hlinkshowjump?jump=previousslide"/>
              <a:extLst>
                <a:ext uri="{FF2B5EF4-FFF2-40B4-BE49-F238E27FC236}">
                  <a16:creationId xmlns:a16="http://schemas.microsoft.com/office/drawing/2014/main" id="{D6B35F23-BE3E-5DD4-1B29-F72CF6CD56C5}"/>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4" name="Straight Arrow Connector 13" descr="Down arrow">
              <a:hlinkClick r:id="" action="ppaction://hlinkshowjump?jump=previousslide"/>
              <a:extLst>
                <a:ext uri="{FF2B5EF4-FFF2-40B4-BE49-F238E27FC236}">
                  <a16:creationId xmlns:a16="http://schemas.microsoft.com/office/drawing/2014/main" id="{AFB1520F-21E1-E18E-77FE-0A311B44F78B}"/>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595E176F-4489-F2E1-45C3-1F9E1A4DBE90}"/>
              </a:ext>
            </a:extLst>
          </p:cNvPr>
          <p:cNvGrpSpPr/>
          <p:nvPr/>
        </p:nvGrpSpPr>
        <p:grpSpPr>
          <a:xfrm>
            <a:off x="10520652" y="0"/>
            <a:ext cx="324000" cy="323385"/>
            <a:chOff x="10520652" y="0"/>
            <a:chExt cx="324000" cy="323385"/>
          </a:xfrm>
        </p:grpSpPr>
        <p:sp>
          <p:nvSpPr>
            <p:cNvPr id="22" name="Google Shape;487;p76">
              <a:hlinkClick r:id="rId7" action="ppaction://hlinksldjump"/>
              <a:extLst>
                <a:ext uri="{FF2B5EF4-FFF2-40B4-BE49-F238E27FC236}">
                  <a16:creationId xmlns:a16="http://schemas.microsoft.com/office/drawing/2014/main" id="{4D74A0D3-2FA7-A57E-5585-7DFE3B328199}"/>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roup 22">
              <a:extLst>
                <a:ext uri="{FF2B5EF4-FFF2-40B4-BE49-F238E27FC236}">
                  <a16:creationId xmlns:a16="http://schemas.microsoft.com/office/drawing/2014/main" id="{08B99FA7-D662-4DDE-6BBE-6F8FF8A0462F}"/>
                </a:ext>
              </a:extLst>
            </p:cNvPr>
            <p:cNvGrpSpPr/>
            <p:nvPr/>
          </p:nvGrpSpPr>
          <p:grpSpPr>
            <a:xfrm>
              <a:off x="10578492" y="81049"/>
              <a:ext cx="208319" cy="161287"/>
              <a:chOff x="10578492" y="81049"/>
              <a:chExt cx="208319" cy="161287"/>
            </a:xfrm>
          </p:grpSpPr>
          <p:sp>
            <p:nvSpPr>
              <p:cNvPr id="25" name="Google Shape;190;p3">
                <a:hlinkClick r:id="rId7" action="ppaction://hlinksldjump"/>
                <a:extLst>
                  <a:ext uri="{FF2B5EF4-FFF2-40B4-BE49-F238E27FC236}">
                    <a16:creationId xmlns:a16="http://schemas.microsoft.com/office/drawing/2014/main" id="{88851C6B-9C4E-8AEE-FD2A-189AACBE64E7}"/>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6" name="Google Shape;191;p3">
                <a:hlinkClick r:id="rId7" action="ppaction://hlinksldjump"/>
                <a:extLst>
                  <a:ext uri="{FF2B5EF4-FFF2-40B4-BE49-F238E27FC236}">
                    <a16:creationId xmlns:a16="http://schemas.microsoft.com/office/drawing/2014/main" id="{5692FCE2-B9C4-CD53-0DFF-61EF168CAF84}"/>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9" name="Google Shape;192;p3">
                <a:hlinkClick r:id="rId7" action="ppaction://hlinksldjump"/>
                <a:extLst>
                  <a:ext uri="{FF2B5EF4-FFF2-40B4-BE49-F238E27FC236}">
                    <a16:creationId xmlns:a16="http://schemas.microsoft.com/office/drawing/2014/main" id="{3F436847-B5E8-9E5F-40DB-E4B54816813A}"/>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220527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D4481-DDF9-A921-944A-34FE8F32FA86}"/>
            </a:ext>
          </a:extLst>
        </p:cNvPr>
        <p:cNvGrpSpPr/>
        <p:nvPr/>
      </p:nvGrpSpPr>
      <p:grpSpPr>
        <a:xfrm>
          <a:off x="0" y="0"/>
          <a:ext cx="0" cy="0"/>
          <a:chOff x="0" y="0"/>
          <a:chExt cx="0" cy="0"/>
        </a:xfrm>
      </p:grpSpPr>
      <p:sp>
        <p:nvSpPr>
          <p:cNvPr id="27" name="Content Placeholder 16">
            <a:extLst>
              <a:ext uri="{FF2B5EF4-FFF2-40B4-BE49-F238E27FC236}">
                <a16:creationId xmlns:a16="http://schemas.microsoft.com/office/drawing/2014/main" id="{DB7DF0AF-F257-31A3-85D3-1658D54ED04A}"/>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14" name="Rectangle 13">
            <a:extLst>
              <a:ext uri="{FF2B5EF4-FFF2-40B4-BE49-F238E27FC236}">
                <a16:creationId xmlns:a16="http://schemas.microsoft.com/office/drawing/2014/main" id="{7F20F9E9-0D9A-F5C3-1CC8-2D2C1F133F49}"/>
              </a:ext>
            </a:extLst>
          </p:cNvPr>
          <p:cNvSpPr/>
          <p:nvPr/>
        </p:nvSpPr>
        <p:spPr>
          <a:xfrm>
            <a:off x="4412874" y="4979987"/>
            <a:ext cx="7381458" cy="324000"/>
          </a:xfrm>
          <a:prstGeom prst="rect">
            <a:avLst/>
          </a:prstGeom>
          <a:solidFill>
            <a:srgbClr val="DFE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72BB1EC-2075-76BC-9F21-372B6AF5D52A}"/>
              </a:ext>
            </a:extLst>
          </p:cNvPr>
          <p:cNvSpPr>
            <a:spLocks noGrp="1"/>
          </p:cNvSpPr>
          <p:nvPr>
            <p:ph type="title"/>
          </p:nvPr>
        </p:nvSpPr>
        <p:spPr>
          <a:xfrm>
            <a:off x="397667" y="402336"/>
            <a:ext cx="3729833" cy="900000"/>
          </a:xfrm>
        </p:spPr>
        <p:txBody>
          <a:bodyPr/>
          <a:lstStyle/>
          <a:p>
            <a:r>
              <a:rPr lang="de-DE"/>
              <a:t>Welcher Unternehmenstyp ist am besten aufgestellt?</a:t>
            </a:r>
          </a:p>
        </p:txBody>
      </p:sp>
      <p:sp>
        <p:nvSpPr>
          <p:cNvPr id="24" name="Title 4">
            <a:extLst>
              <a:ext uri="{FF2B5EF4-FFF2-40B4-BE49-F238E27FC236}">
                <a16:creationId xmlns:a16="http://schemas.microsoft.com/office/drawing/2014/main" id="{F53DDF03-B67D-CA6E-A827-484FBCA92922}"/>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Unternehmenstypen als Arbeitgeber</a:t>
            </a:r>
          </a:p>
        </p:txBody>
      </p:sp>
      <p:sp>
        <p:nvSpPr>
          <p:cNvPr id="28" name="Text Placeholder 2">
            <a:extLst>
              <a:ext uri="{FF2B5EF4-FFF2-40B4-BE49-F238E27FC236}">
                <a16:creationId xmlns:a16="http://schemas.microsoft.com/office/drawing/2014/main" id="{503A97DD-361F-A5C7-F7AC-1B1AB1A89543}"/>
              </a:ext>
            </a:extLst>
          </p:cNvPr>
          <p:cNvSpPr txBox="1">
            <a:spLocks/>
          </p:cNvSpPr>
          <p:nvPr/>
        </p:nvSpPr>
        <p:spPr>
          <a:xfrm>
            <a:off x="397668" y="1953896"/>
            <a:ext cx="3729832" cy="15779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Arbeitgeber-Aspekte (2/2)</a:t>
            </a:r>
          </a:p>
          <a:p>
            <a:pPr lvl="1">
              <a:lnSpc>
                <a:spcPct val="100000"/>
              </a:lnSpc>
            </a:pPr>
            <a:r>
              <a:rPr lang="de-DE"/>
              <a:t>In puncto Bekanntheit des Unternehmens, internationale Karrierechancen und Einsatzmöglichkeiten nehmen Konzerne die Führungsposition ein. Aber auch insgesamt sind Konzerne aus Sicht der Deutschen als Arbeitgeber am besten aufgestellt, gefolgt von Familienunternehmen.</a:t>
            </a:r>
          </a:p>
        </p:txBody>
      </p:sp>
      <p:sp>
        <p:nvSpPr>
          <p:cNvPr id="30" name="Text Placeholder 2">
            <a:extLst>
              <a:ext uri="{FF2B5EF4-FFF2-40B4-BE49-F238E27FC236}">
                <a16:creationId xmlns:a16="http://schemas.microsoft.com/office/drawing/2014/main" id="{75F8037C-33CF-CD78-CD71-A2B19AB6DED5}"/>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1: Zunächst geht es um Ihre Wahrnehmung der verschiedenen Unternehmenstypen als Arbeitgeber: </a:t>
            </a:r>
            <a:br>
              <a:rPr lang="de-DE" sz="1050"/>
            </a:br>
            <a:r>
              <a:rPr lang="de-DE" sz="1050"/>
              <a:t>Welcher Unternehmenstyp ist bei dem jeweiligen Aspekt </a:t>
            </a:r>
            <a:br>
              <a:rPr lang="de-DE" sz="1050"/>
            </a:br>
            <a:r>
              <a:rPr lang="de-DE" sz="1050"/>
              <a:t>aus Ihrer Sicht am besten aufgestellt? </a:t>
            </a:r>
          </a:p>
          <a:p>
            <a:pPr lvl="1">
              <a:lnSpc>
                <a:spcPct val="100000"/>
              </a:lnSpc>
            </a:pPr>
            <a:r>
              <a:rPr lang="de-DE" sz="1050"/>
              <a:t>Basis: alle Befragten, N = 2.000 </a:t>
            </a:r>
            <a:br>
              <a:rPr lang="de-DE" sz="1050"/>
            </a:br>
            <a:r>
              <a:rPr lang="de-DE" sz="1050"/>
              <a:t>(Einfachnennung, nicht dargestellt: ‘weiß nicht‘)</a:t>
            </a:r>
          </a:p>
        </p:txBody>
      </p:sp>
      <p:sp>
        <p:nvSpPr>
          <p:cNvPr id="33" name="Slide Number Placeholder 32">
            <a:extLst>
              <a:ext uri="{FF2B5EF4-FFF2-40B4-BE49-F238E27FC236}">
                <a16:creationId xmlns:a16="http://schemas.microsoft.com/office/drawing/2014/main" id="{B7FD9985-E599-8D67-08F5-CCF0C7063AE9}"/>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6</a:t>
            </a:fld>
            <a:endParaRPr lang="en-US"/>
          </a:p>
        </p:txBody>
      </p:sp>
      <p:graphicFrame>
        <p:nvGraphicFramePr>
          <p:cNvPr id="35" name="Tabelle 18">
            <a:extLst>
              <a:ext uri="{FF2B5EF4-FFF2-40B4-BE49-F238E27FC236}">
                <a16:creationId xmlns:a16="http://schemas.microsoft.com/office/drawing/2014/main" id="{29CB4592-FDE5-33A6-7EC1-BFEA73CB8D57}"/>
              </a:ext>
            </a:extLst>
          </p:cNvPr>
          <p:cNvGraphicFramePr>
            <a:graphicFrameLocks noGrp="1"/>
          </p:cNvGraphicFramePr>
          <p:nvPr>
            <p:extLst>
              <p:ext uri="{D42A27DB-BD31-4B8C-83A1-F6EECF244321}">
                <p14:modId xmlns:p14="http://schemas.microsoft.com/office/powerpoint/2010/main" val="2653471088"/>
              </p:ext>
            </p:extLst>
          </p:nvPr>
        </p:nvGraphicFramePr>
        <p:xfrm>
          <a:off x="6744259" y="917449"/>
          <a:ext cx="5065200" cy="436292"/>
        </p:xfrm>
        <a:graphic>
          <a:graphicData uri="http://schemas.openxmlformats.org/drawingml/2006/table">
            <a:tbl>
              <a:tblPr firstRow="1" bandRow="1">
                <a:tableStyleId>{5C22544A-7EE6-4342-B048-85BDC9FD1C3A}</a:tableStyleId>
              </a:tblPr>
              <a:tblGrid>
                <a:gridCol w="1022400">
                  <a:extLst>
                    <a:ext uri="{9D8B030D-6E8A-4147-A177-3AD203B41FA5}">
                      <a16:colId xmlns:a16="http://schemas.microsoft.com/office/drawing/2014/main" val="948198343"/>
                    </a:ext>
                  </a:extLst>
                </a:gridCol>
                <a:gridCol w="1022400">
                  <a:extLst>
                    <a:ext uri="{9D8B030D-6E8A-4147-A177-3AD203B41FA5}">
                      <a16:colId xmlns:a16="http://schemas.microsoft.com/office/drawing/2014/main" val="3667173628"/>
                    </a:ext>
                  </a:extLst>
                </a:gridCol>
                <a:gridCol w="1044000">
                  <a:extLst>
                    <a:ext uri="{9D8B030D-6E8A-4147-A177-3AD203B41FA5}">
                      <a16:colId xmlns:a16="http://schemas.microsoft.com/office/drawing/2014/main" val="3688408750"/>
                    </a:ext>
                  </a:extLst>
                </a:gridCol>
                <a:gridCol w="1022400">
                  <a:extLst>
                    <a:ext uri="{9D8B030D-6E8A-4147-A177-3AD203B41FA5}">
                      <a16:colId xmlns:a16="http://schemas.microsoft.com/office/drawing/2014/main" val="1709565079"/>
                    </a:ext>
                  </a:extLst>
                </a:gridCol>
                <a:gridCol w="954000">
                  <a:extLst>
                    <a:ext uri="{9D8B030D-6E8A-4147-A177-3AD203B41FA5}">
                      <a16:colId xmlns:a16="http://schemas.microsoft.com/office/drawing/2014/main" val="3334593354"/>
                    </a:ext>
                  </a:extLst>
                </a:gridCol>
              </a:tblGrid>
              <a:tr h="436292">
                <a:tc>
                  <a:txBody>
                    <a:bodyPr/>
                    <a:lstStyle/>
                    <a:p>
                      <a:pPr algn="l" fontAlgn="b"/>
                      <a:r>
                        <a:rPr lang="de-DE" sz="900" b="1" i="0" u="none" strike="noStrike">
                          <a:solidFill>
                            <a:srgbClr val="000000"/>
                          </a:solidFill>
                          <a:effectLst/>
                          <a:latin typeface="+mn-lt"/>
                        </a:rPr>
                        <a:t>Familien-unternehmen</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Konzerne</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Start-up Unternehmen</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Nichtregierungs-organisationen (NGO)</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b"/>
                      <a:r>
                        <a:rPr lang="de-DE" sz="900" b="1" i="0" u="none" strike="noStrike">
                          <a:solidFill>
                            <a:srgbClr val="000000"/>
                          </a:solidFill>
                          <a:effectLst/>
                          <a:latin typeface="+mn-lt"/>
                        </a:rPr>
                        <a:t>öffentliche </a:t>
                      </a:r>
                      <a:br>
                        <a:rPr lang="de-DE" sz="900" b="1" i="0" u="none" strike="noStrike">
                          <a:solidFill>
                            <a:srgbClr val="000000"/>
                          </a:solidFill>
                          <a:effectLst/>
                          <a:latin typeface="+mn-lt"/>
                        </a:rPr>
                      </a:br>
                      <a:r>
                        <a:rPr lang="de-DE" sz="900" b="1" i="0" u="none" strike="noStrike">
                          <a:solidFill>
                            <a:srgbClr val="000000"/>
                          </a:solidFill>
                          <a:effectLst/>
                          <a:latin typeface="+mn-lt"/>
                        </a:rPr>
                        <a:t>Hand</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313984"/>
                  </a:ext>
                </a:extLst>
              </a:tr>
            </a:tbl>
          </a:graphicData>
        </a:graphic>
      </p:graphicFrame>
      <p:graphicFrame>
        <p:nvGraphicFramePr>
          <p:cNvPr id="38" name="TABLE_01">
            <a:extLst>
              <a:ext uri="{FF2B5EF4-FFF2-40B4-BE49-F238E27FC236}">
                <a16:creationId xmlns:a16="http://schemas.microsoft.com/office/drawing/2014/main" id="{B6565D30-EC9E-11C2-9022-70A7381F67AE}"/>
              </a:ext>
            </a:extLst>
          </p:cNvPr>
          <p:cNvGraphicFramePr>
            <a:graphicFrameLocks noGrp="1"/>
          </p:cNvGraphicFramePr>
          <p:nvPr>
            <p:extLst>
              <p:ext uri="{D42A27DB-BD31-4B8C-83A1-F6EECF244321}">
                <p14:modId xmlns:p14="http://schemas.microsoft.com/office/powerpoint/2010/main" val="4239388140"/>
              </p:ext>
            </p:extLst>
          </p:nvPr>
        </p:nvGraphicFramePr>
        <p:xfrm>
          <a:off x="4412874" y="1425313"/>
          <a:ext cx="2083176" cy="3896837"/>
        </p:xfrm>
        <a:graphic>
          <a:graphicData uri="http://schemas.openxmlformats.org/drawingml/2006/table">
            <a:tbl>
              <a:tblPr firstRow="1" bandRow="1"/>
              <a:tblGrid>
                <a:gridCol w="2083176">
                  <a:extLst>
                    <a:ext uri="{9D8B030D-6E8A-4147-A177-3AD203B41FA5}">
                      <a16:colId xmlns:a16="http://schemas.microsoft.com/office/drawing/2014/main" val="20000"/>
                    </a:ext>
                  </a:extLst>
                </a:gridCol>
              </a:tblGrid>
              <a:tr h="351313">
                <a:tc>
                  <a:txBody>
                    <a:bodyPr/>
                    <a:lstStyle/>
                    <a:p>
                      <a:pPr algn="r" fontAlgn="t"/>
                      <a:r>
                        <a:rPr lang="de-DE" sz="900" b="0" i="0" u="none" strike="noStrike">
                          <a:solidFill>
                            <a:srgbClr val="000000"/>
                          </a:solidFill>
                          <a:effectLst/>
                          <a:latin typeface="+mn-lt"/>
                        </a:rPr>
                        <a:t>tolerante/inklusive Unternehmenskultur (Diversität)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1313">
                <a:tc>
                  <a:txBody>
                    <a:bodyPr/>
                    <a:lstStyle/>
                    <a:p>
                      <a:pPr algn="r" fontAlgn="t"/>
                      <a:r>
                        <a:rPr lang="de-DE" sz="900" b="0" i="0" u="none" strike="noStrike">
                          <a:solidFill>
                            <a:srgbClr val="000000"/>
                          </a:solidFill>
                          <a:effectLst/>
                          <a:latin typeface="+mn-lt"/>
                        </a:rPr>
                        <a:t>attraktive Standorte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3157104"/>
                  </a:ext>
                </a:extLst>
              </a:tr>
              <a:tr h="351313">
                <a:tc>
                  <a:txBody>
                    <a:bodyPr/>
                    <a:lstStyle/>
                    <a:p>
                      <a:pPr algn="r" fontAlgn="t"/>
                      <a:r>
                        <a:rPr lang="de-DE" sz="900" b="0" i="0" u="none" strike="noStrike">
                          <a:solidFill>
                            <a:srgbClr val="000000"/>
                          </a:solidFill>
                          <a:effectLst/>
                          <a:latin typeface="+mn-lt"/>
                        </a:rPr>
                        <a:t>Homeoffice und </a:t>
                      </a:r>
                      <a:r>
                        <a:rPr lang="de-DE" sz="900" b="0" i="0" u="none" strike="noStrike" err="1">
                          <a:solidFill>
                            <a:srgbClr val="000000"/>
                          </a:solidFill>
                          <a:effectLst/>
                          <a:latin typeface="+mn-lt"/>
                        </a:rPr>
                        <a:t>Flexworkmodelle</a:t>
                      </a:r>
                      <a:endParaRPr lang="de-DE" sz="900" b="0" i="0" u="none" strike="noStrike">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1313">
                <a:tc>
                  <a:txBody>
                    <a:bodyPr/>
                    <a:lstStyle/>
                    <a:p>
                      <a:pPr algn="r" fontAlgn="t"/>
                      <a:r>
                        <a:rPr lang="de-DE" sz="900" b="0" i="0" u="none" strike="noStrike">
                          <a:solidFill>
                            <a:srgbClr val="000000"/>
                          </a:solidFill>
                          <a:effectLst/>
                          <a:latin typeface="+mn-lt"/>
                        </a:rPr>
                        <a:t>Bekanntheit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1313">
                <a:tc>
                  <a:txBody>
                    <a:bodyPr/>
                    <a:lstStyle/>
                    <a:p>
                      <a:pPr algn="r" fontAlgn="t"/>
                      <a:r>
                        <a:rPr lang="de-DE" sz="900" b="0" i="0" u="none" strike="noStrike">
                          <a:solidFill>
                            <a:srgbClr val="000000"/>
                          </a:solidFill>
                          <a:effectLst/>
                          <a:latin typeface="+mn-lt"/>
                        </a:rPr>
                        <a:t>Innovationsstärke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1313">
                <a:tc>
                  <a:txBody>
                    <a:bodyPr/>
                    <a:lstStyle/>
                    <a:p>
                      <a:pPr algn="r" fontAlgn="t"/>
                      <a:r>
                        <a:rPr lang="de-DE" sz="900" b="0" i="0" u="none" strike="noStrike">
                          <a:solidFill>
                            <a:srgbClr val="000000"/>
                          </a:solidFill>
                          <a:effectLst/>
                          <a:latin typeface="+mn-lt"/>
                        </a:rPr>
                        <a:t>moderne Arbeitsbedingungen (z. B. technische Ausstattung)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3707">
                <a:tc>
                  <a:txBody>
                    <a:bodyPr/>
                    <a:lstStyle/>
                    <a:p>
                      <a:pPr algn="r" fontAlgn="t"/>
                      <a:r>
                        <a:rPr lang="de-DE" sz="900" b="0" i="0" u="none" strike="noStrike">
                          <a:solidFill>
                            <a:srgbClr val="000000"/>
                          </a:solidFill>
                          <a:effectLst/>
                          <a:latin typeface="+mn-lt"/>
                        </a:rPr>
                        <a:t>Weiterbildungsmöglichkeiten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1313">
                <a:tc>
                  <a:txBody>
                    <a:bodyPr/>
                    <a:lstStyle/>
                    <a:p>
                      <a:pPr algn="r" fontAlgn="t"/>
                      <a:r>
                        <a:rPr lang="de-DE" sz="900" b="0" i="0" u="none" strike="noStrike">
                          <a:solidFill>
                            <a:srgbClr val="000000"/>
                          </a:solidFill>
                          <a:effectLst/>
                          <a:latin typeface="+mn-lt"/>
                        </a:rPr>
                        <a:t>attraktive Gehälter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51313">
                <a:tc>
                  <a:txBody>
                    <a:bodyPr/>
                    <a:lstStyle/>
                    <a:p>
                      <a:pPr algn="r" fontAlgn="t"/>
                      <a:r>
                        <a:rPr lang="de-DE" sz="900" b="0" i="0" u="none" strike="noStrike">
                          <a:solidFill>
                            <a:srgbClr val="000000"/>
                          </a:solidFill>
                          <a:effectLst/>
                          <a:latin typeface="+mn-lt"/>
                        </a:rPr>
                        <a:t>Karrieremöglichkeiten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51313">
                <a:tc>
                  <a:txBody>
                    <a:bodyPr/>
                    <a:lstStyle/>
                    <a:p>
                      <a:pPr algn="r" fontAlgn="t"/>
                      <a:r>
                        <a:rPr lang="de-DE" sz="900" b="0" i="0" u="none" strike="noStrike">
                          <a:solidFill>
                            <a:srgbClr val="000000"/>
                          </a:solidFill>
                          <a:effectLst/>
                          <a:latin typeface="+mn-lt"/>
                        </a:rPr>
                        <a:t>internationale Karrierechancen/Einsatzmöglichkeiten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51313">
                <a:tc>
                  <a:txBody>
                    <a:bodyPr/>
                    <a:lstStyle/>
                    <a:p>
                      <a:pPr algn="r" fontAlgn="t"/>
                      <a:r>
                        <a:rPr lang="de-DE" sz="900" b="0" i="0" u="none" strike="noStrike">
                          <a:solidFill>
                            <a:srgbClr val="000000"/>
                          </a:solidFill>
                          <a:effectLst/>
                          <a:latin typeface="+mn-lt"/>
                        </a:rPr>
                        <a:t>Aufstellung als Arbeitgeber insgesamt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graphicFrame>
        <p:nvGraphicFramePr>
          <p:cNvPr id="6" name="GRAPH_01">
            <a:extLst>
              <a:ext uri="{FF2B5EF4-FFF2-40B4-BE49-F238E27FC236}">
                <a16:creationId xmlns:a16="http://schemas.microsoft.com/office/drawing/2014/main" id="{B2CFD720-F55F-204C-9358-73F20996F51F}"/>
              </a:ext>
            </a:extLst>
          </p:cNvPr>
          <p:cNvGraphicFramePr/>
          <p:nvPr>
            <p:extLst>
              <p:ext uri="{D42A27DB-BD31-4B8C-83A1-F6EECF244321}">
                <p14:modId xmlns:p14="http://schemas.microsoft.com/office/powerpoint/2010/main" val="1714040417"/>
              </p:ext>
            </p:extLst>
          </p:nvPr>
        </p:nvGraphicFramePr>
        <p:xfrm>
          <a:off x="6697566" y="1428749"/>
          <a:ext cx="972616" cy="38934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_02">
            <a:extLst>
              <a:ext uri="{FF2B5EF4-FFF2-40B4-BE49-F238E27FC236}">
                <a16:creationId xmlns:a16="http://schemas.microsoft.com/office/drawing/2014/main" id="{7E96D94A-B829-120C-6406-9F3996737568}"/>
              </a:ext>
            </a:extLst>
          </p:cNvPr>
          <p:cNvGraphicFramePr/>
          <p:nvPr>
            <p:extLst>
              <p:ext uri="{D42A27DB-BD31-4B8C-83A1-F6EECF244321}">
                <p14:modId xmlns:p14="http://schemas.microsoft.com/office/powerpoint/2010/main" val="1391511070"/>
              </p:ext>
            </p:extLst>
          </p:nvPr>
        </p:nvGraphicFramePr>
        <p:xfrm>
          <a:off x="7730989" y="1428749"/>
          <a:ext cx="972616" cy="389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_03">
            <a:extLst>
              <a:ext uri="{FF2B5EF4-FFF2-40B4-BE49-F238E27FC236}">
                <a16:creationId xmlns:a16="http://schemas.microsoft.com/office/drawing/2014/main" id="{F4549EF9-7966-5949-7FD4-B42C4C82E3E0}"/>
              </a:ext>
            </a:extLst>
          </p:cNvPr>
          <p:cNvGraphicFramePr/>
          <p:nvPr>
            <p:extLst>
              <p:ext uri="{D42A27DB-BD31-4B8C-83A1-F6EECF244321}">
                <p14:modId xmlns:p14="http://schemas.microsoft.com/office/powerpoint/2010/main" val="760159246"/>
              </p:ext>
            </p:extLst>
          </p:nvPr>
        </p:nvGraphicFramePr>
        <p:xfrm>
          <a:off x="8764412" y="1428749"/>
          <a:ext cx="981074" cy="389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PH_04">
            <a:extLst>
              <a:ext uri="{FF2B5EF4-FFF2-40B4-BE49-F238E27FC236}">
                <a16:creationId xmlns:a16="http://schemas.microsoft.com/office/drawing/2014/main" id="{36AD5ED9-CCE3-9AF4-FBD4-284245775AED}"/>
              </a:ext>
            </a:extLst>
          </p:cNvPr>
          <p:cNvGraphicFramePr/>
          <p:nvPr>
            <p:extLst>
              <p:ext uri="{D42A27DB-BD31-4B8C-83A1-F6EECF244321}">
                <p14:modId xmlns:p14="http://schemas.microsoft.com/office/powerpoint/2010/main" val="400434566"/>
              </p:ext>
            </p:extLst>
          </p:nvPr>
        </p:nvGraphicFramePr>
        <p:xfrm>
          <a:off x="9797219" y="1428750"/>
          <a:ext cx="981074" cy="3895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APH_05">
            <a:extLst>
              <a:ext uri="{FF2B5EF4-FFF2-40B4-BE49-F238E27FC236}">
                <a16:creationId xmlns:a16="http://schemas.microsoft.com/office/drawing/2014/main" id="{F13BB1C5-5E80-13AD-4316-F4180CC826B8}"/>
              </a:ext>
            </a:extLst>
          </p:cNvPr>
          <p:cNvGraphicFramePr/>
          <p:nvPr>
            <p:extLst>
              <p:ext uri="{D42A27DB-BD31-4B8C-83A1-F6EECF244321}">
                <p14:modId xmlns:p14="http://schemas.microsoft.com/office/powerpoint/2010/main" val="1342475903"/>
              </p:ext>
            </p:extLst>
          </p:nvPr>
        </p:nvGraphicFramePr>
        <p:xfrm>
          <a:off x="10830027" y="1428750"/>
          <a:ext cx="981074" cy="3895200"/>
        </p:xfrm>
        <a:graphic>
          <a:graphicData uri="http://schemas.openxmlformats.org/drawingml/2006/chart">
            <c:chart xmlns:c="http://schemas.openxmlformats.org/drawingml/2006/chart" xmlns:r="http://schemas.openxmlformats.org/officeDocument/2006/relationships" r:id="rId6"/>
          </a:graphicData>
        </a:graphic>
      </p:graphicFrame>
      <p:sp>
        <p:nvSpPr>
          <p:cNvPr id="3" name="Footer Placeholder 2">
            <a:extLst>
              <a:ext uri="{FF2B5EF4-FFF2-40B4-BE49-F238E27FC236}">
                <a16:creationId xmlns:a16="http://schemas.microsoft.com/office/drawing/2014/main" id="{CF0453C9-C729-795B-CCDD-EF9DBB73F732}"/>
              </a:ext>
            </a:extLst>
          </p:cNvPr>
          <p:cNvSpPr>
            <a:spLocks noGrp="1"/>
          </p:cNvSpPr>
          <p:nvPr>
            <p:ph type="ftr" sz="quarter" idx="3"/>
          </p:nvPr>
        </p:nvSpPr>
        <p:spPr/>
        <p:txBody>
          <a:bodyPr/>
          <a:lstStyle/>
          <a:p>
            <a:r>
              <a:rPr lang="en-US"/>
              <a:t>Juni 2025</a:t>
            </a:r>
          </a:p>
        </p:txBody>
      </p:sp>
      <p:grpSp>
        <p:nvGrpSpPr>
          <p:cNvPr id="4" name="Group 3">
            <a:extLst>
              <a:ext uri="{FF2B5EF4-FFF2-40B4-BE49-F238E27FC236}">
                <a16:creationId xmlns:a16="http://schemas.microsoft.com/office/drawing/2014/main" id="{DB4ED8AF-384B-A032-3217-FDF93AE0D605}"/>
              </a:ext>
            </a:extLst>
          </p:cNvPr>
          <p:cNvGrpSpPr>
            <a:grpSpLocks noChangeAspect="1"/>
          </p:cNvGrpSpPr>
          <p:nvPr/>
        </p:nvGrpSpPr>
        <p:grpSpPr>
          <a:xfrm>
            <a:off x="11478027" y="0"/>
            <a:ext cx="324000" cy="324000"/>
            <a:chOff x="10872022" y="0"/>
            <a:chExt cx="403200" cy="403200"/>
          </a:xfrm>
        </p:grpSpPr>
        <p:sp>
          <p:nvSpPr>
            <p:cNvPr id="7" name="Rectangle 6">
              <a:hlinkClick r:id="" action="ppaction://hlinkshowjump?jump=nextslide"/>
              <a:extLst>
                <a:ext uri="{FF2B5EF4-FFF2-40B4-BE49-F238E27FC236}">
                  <a16:creationId xmlns:a16="http://schemas.microsoft.com/office/drawing/2014/main" id="{18EF2E56-ADBD-F33F-7257-B9C94F8D6A30}"/>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descr="Down arrow">
              <a:hlinkClick r:id="" action="ppaction://hlinkshowjump?jump=nextslide"/>
              <a:extLst>
                <a:ext uri="{FF2B5EF4-FFF2-40B4-BE49-F238E27FC236}">
                  <a16:creationId xmlns:a16="http://schemas.microsoft.com/office/drawing/2014/main" id="{6965AF04-E91F-E155-0A53-60A30AE4BC87}"/>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92F8672F-A60F-9D31-24FE-DD864C33C4DC}"/>
              </a:ext>
            </a:extLst>
          </p:cNvPr>
          <p:cNvGrpSpPr>
            <a:grpSpLocks noChangeAspect="1"/>
          </p:cNvGrpSpPr>
          <p:nvPr/>
        </p:nvGrpSpPr>
        <p:grpSpPr>
          <a:xfrm>
            <a:off x="11084594" y="0"/>
            <a:ext cx="324000" cy="324000"/>
            <a:chOff x="10354522" y="0"/>
            <a:chExt cx="403200" cy="403200"/>
          </a:xfrm>
        </p:grpSpPr>
        <p:sp>
          <p:nvSpPr>
            <p:cNvPr id="15" name="Rectangle 14">
              <a:hlinkClick r:id="" action="ppaction://hlinkshowjump?jump=previousslide"/>
              <a:extLst>
                <a:ext uri="{FF2B5EF4-FFF2-40B4-BE49-F238E27FC236}">
                  <a16:creationId xmlns:a16="http://schemas.microsoft.com/office/drawing/2014/main" id="{DEED0871-C123-D8E9-F5BC-8D969197C2BD}"/>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6" name="Straight Arrow Connector 15" descr="Down arrow">
              <a:hlinkClick r:id="" action="ppaction://hlinkshowjump?jump=previousslide"/>
              <a:extLst>
                <a:ext uri="{FF2B5EF4-FFF2-40B4-BE49-F238E27FC236}">
                  <a16:creationId xmlns:a16="http://schemas.microsoft.com/office/drawing/2014/main" id="{EC3AD8BD-9DBE-812D-B1AD-9B2407213011}"/>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285AC571-4DAB-3222-7A9B-6064E0B86126}"/>
              </a:ext>
            </a:extLst>
          </p:cNvPr>
          <p:cNvGrpSpPr/>
          <p:nvPr/>
        </p:nvGrpSpPr>
        <p:grpSpPr>
          <a:xfrm>
            <a:off x="10520652" y="0"/>
            <a:ext cx="324000" cy="323385"/>
            <a:chOff x="10520652" y="0"/>
            <a:chExt cx="324000" cy="323385"/>
          </a:xfrm>
        </p:grpSpPr>
        <p:sp>
          <p:nvSpPr>
            <p:cNvPr id="23" name="Google Shape;487;p76">
              <a:hlinkClick r:id="rId7" action="ppaction://hlinksldjump"/>
              <a:extLst>
                <a:ext uri="{FF2B5EF4-FFF2-40B4-BE49-F238E27FC236}">
                  <a16:creationId xmlns:a16="http://schemas.microsoft.com/office/drawing/2014/main" id="{5968F01A-2235-30B3-9362-79042445FCAD}"/>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5" name="Group 24">
              <a:extLst>
                <a:ext uri="{FF2B5EF4-FFF2-40B4-BE49-F238E27FC236}">
                  <a16:creationId xmlns:a16="http://schemas.microsoft.com/office/drawing/2014/main" id="{0D4C8775-A86B-DB44-B47D-21ED52429B59}"/>
                </a:ext>
              </a:extLst>
            </p:cNvPr>
            <p:cNvGrpSpPr/>
            <p:nvPr/>
          </p:nvGrpSpPr>
          <p:grpSpPr>
            <a:xfrm>
              <a:off x="10578492" y="81049"/>
              <a:ext cx="208319" cy="161287"/>
              <a:chOff x="10578492" y="81049"/>
              <a:chExt cx="208319" cy="161287"/>
            </a:xfrm>
          </p:grpSpPr>
          <p:sp>
            <p:nvSpPr>
              <p:cNvPr id="26" name="Google Shape;190;p3">
                <a:hlinkClick r:id="rId7" action="ppaction://hlinksldjump"/>
                <a:extLst>
                  <a:ext uri="{FF2B5EF4-FFF2-40B4-BE49-F238E27FC236}">
                    <a16:creationId xmlns:a16="http://schemas.microsoft.com/office/drawing/2014/main" id="{F6F406C5-09D8-1CFB-4A24-11C59AB4AF90}"/>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9" name="Google Shape;191;p3">
                <a:hlinkClick r:id="rId7" action="ppaction://hlinksldjump"/>
                <a:extLst>
                  <a:ext uri="{FF2B5EF4-FFF2-40B4-BE49-F238E27FC236}">
                    <a16:creationId xmlns:a16="http://schemas.microsoft.com/office/drawing/2014/main" id="{6589CAC1-9D2F-81C4-32AE-39A1A93B3F5C}"/>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1" name="Google Shape;192;p3">
                <a:hlinkClick r:id="rId7" action="ppaction://hlinksldjump"/>
                <a:extLst>
                  <a:ext uri="{FF2B5EF4-FFF2-40B4-BE49-F238E27FC236}">
                    <a16:creationId xmlns:a16="http://schemas.microsoft.com/office/drawing/2014/main" id="{CEB30B78-5622-C2B3-C8E4-B4E4BA340632}"/>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443253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57DA6-EB2A-6613-83C3-A22631530327}"/>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46C3D546-B53E-6A29-27F0-ADABFABF0163}"/>
              </a:ext>
            </a:extLst>
          </p:cNvPr>
          <p:cNvGraphicFramePr>
            <a:graphicFrameLocks noChangeAspect="1"/>
          </p:cNvGraphicFramePr>
          <p:nvPr>
            <p:custDataLst>
              <p:tags r:id="rId1"/>
            </p:custDataLst>
            <p:extLst>
              <p:ext uri="{D42A27DB-BD31-4B8C-83A1-F6EECF244321}">
                <p14:modId xmlns:p14="http://schemas.microsoft.com/office/powerpoint/2010/main" val="41110375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0" name="think-cell data - do not delete" hidden="1">
                        <a:extLst>
                          <a:ext uri="{FF2B5EF4-FFF2-40B4-BE49-F238E27FC236}">
                            <a16:creationId xmlns:a16="http://schemas.microsoft.com/office/drawing/2014/main" id="{46C3D546-B53E-6A29-27F0-ADABFABF01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Content Placeholder 16">
            <a:extLst>
              <a:ext uri="{FF2B5EF4-FFF2-40B4-BE49-F238E27FC236}">
                <a16:creationId xmlns:a16="http://schemas.microsoft.com/office/drawing/2014/main" id="{4A722CDB-8E04-6F13-2309-C580C38698DB}"/>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graphicFrame>
        <p:nvGraphicFramePr>
          <p:cNvPr id="4" name="Tabelle 1">
            <a:extLst>
              <a:ext uri="{FF2B5EF4-FFF2-40B4-BE49-F238E27FC236}">
                <a16:creationId xmlns:a16="http://schemas.microsoft.com/office/drawing/2014/main" id="{E2E8088F-AB68-97D8-0E4B-629AF52C6EA9}"/>
              </a:ext>
            </a:extLst>
          </p:cNvPr>
          <p:cNvGraphicFramePr>
            <a:graphicFrameLocks noGrp="1"/>
          </p:cNvGraphicFramePr>
          <p:nvPr>
            <p:extLst>
              <p:ext uri="{D42A27DB-BD31-4B8C-83A1-F6EECF244321}">
                <p14:modId xmlns:p14="http://schemas.microsoft.com/office/powerpoint/2010/main" val="2216173426"/>
              </p:ext>
            </p:extLst>
          </p:nvPr>
        </p:nvGraphicFramePr>
        <p:xfrm>
          <a:off x="4412873" y="917451"/>
          <a:ext cx="7388608" cy="4507037"/>
        </p:xfrm>
        <a:graphic>
          <a:graphicData uri="http://schemas.openxmlformats.org/drawingml/2006/table">
            <a:tbl>
              <a:tblPr>
                <a:tableStyleId>{5C22544A-7EE6-4342-B048-85BDC9FD1C3A}</a:tableStyleId>
              </a:tblPr>
              <a:tblGrid>
                <a:gridCol w="1982308">
                  <a:extLst>
                    <a:ext uri="{9D8B030D-6E8A-4147-A177-3AD203B41FA5}">
                      <a16:colId xmlns:a16="http://schemas.microsoft.com/office/drawing/2014/main" val="385143426"/>
                    </a:ext>
                  </a:extLst>
                </a:gridCol>
                <a:gridCol w="360420">
                  <a:extLst>
                    <a:ext uri="{9D8B030D-6E8A-4147-A177-3AD203B41FA5}">
                      <a16:colId xmlns:a16="http://schemas.microsoft.com/office/drawing/2014/main" val="3672627131"/>
                    </a:ext>
                  </a:extLst>
                </a:gridCol>
                <a:gridCol w="360420">
                  <a:extLst>
                    <a:ext uri="{9D8B030D-6E8A-4147-A177-3AD203B41FA5}">
                      <a16:colId xmlns:a16="http://schemas.microsoft.com/office/drawing/2014/main" val="4132148983"/>
                    </a:ext>
                  </a:extLst>
                </a:gridCol>
                <a:gridCol w="360420">
                  <a:extLst>
                    <a:ext uri="{9D8B030D-6E8A-4147-A177-3AD203B41FA5}">
                      <a16:colId xmlns:a16="http://schemas.microsoft.com/office/drawing/2014/main" val="3223415319"/>
                    </a:ext>
                  </a:extLst>
                </a:gridCol>
                <a:gridCol w="360420">
                  <a:extLst>
                    <a:ext uri="{9D8B030D-6E8A-4147-A177-3AD203B41FA5}">
                      <a16:colId xmlns:a16="http://schemas.microsoft.com/office/drawing/2014/main" val="4258706214"/>
                    </a:ext>
                  </a:extLst>
                </a:gridCol>
                <a:gridCol w="360420">
                  <a:extLst>
                    <a:ext uri="{9D8B030D-6E8A-4147-A177-3AD203B41FA5}">
                      <a16:colId xmlns:a16="http://schemas.microsoft.com/office/drawing/2014/main" val="2778790117"/>
                    </a:ext>
                  </a:extLst>
                </a:gridCol>
                <a:gridCol w="360420">
                  <a:extLst>
                    <a:ext uri="{9D8B030D-6E8A-4147-A177-3AD203B41FA5}">
                      <a16:colId xmlns:a16="http://schemas.microsoft.com/office/drawing/2014/main" val="653313534"/>
                    </a:ext>
                  </a:extLst>
                </a:gridCol>
                <a:gridCol w="360420">
                  <a:extLst>
                    <a:ext uri="{9D8B030D-6E8A-4147-A177-3AD203B41FA5}">
                      <a16:colId xmlns:a16="http://schemas.microsoft.com/office/drawing/2014/main" val="2162002295"/>
                    </a:ext>
                  </a:extLst>
                </a:gridCol>
                <a:gridCol w="360420">
                  <a:extLst>
                    <a:ext uri="{9D8B030D-6E8A-4147-A177-3AD203B41FA5}">
                      <a16:colId xmlns:a16="http://schemas.microsoft.com/office/drawing/2014/main" val="3545652882"/>
                    </a:ext>
                  </a:extLst>
                </a:gridCol>
                <a:gridCol w="360420">
                  <a:extLst>
                    <a:ext uri="{9D8B030D-6E8A-4147-A177-3AD203B41FA5}">
                      <a16:colId xmlns:a16="http://schemas.microsoft.com/office/drawing/2014/main" val="4029599507"/>
                    </a:ext>
                  </a:extLst>
                </a:gridCol>
                <a:gridCol w="360420">
                  <a:extLst>
                    <a:ext uri="{9D8B030D-6E8A-4147-A177-3AD203B41FA5}">
                      <a16:colId xmlns:a16="http://schemas.microsoft.com/office/drawing/2014/main" val="999269618"/>
                    </a:ext>
                  </a:extLst>
                </a:gridCol>
                <a:gridCol w="360420">
                  <a:extLst>
                    <a:ext uri="{9D8B030D-6E8A-4147-A177-3AD203B41FA5}">
                      <a16:colId xmlns:a16="http://schemas.microsoft.com/office/drawing/2014/main" val="1345886210"/>
                    </a:ext>
                  </a:extLst>
                </a:gridCol>
                <a:gridCol w="360420">
                  <a:extLst>
                    <a:ext uri="{9D8B030D-6E8A-4147-A177-3AD203B41FA5}">
                      <a16:colId xmlns:a16="http://schemas.microsoft.com/office/drawing/2014/main" val="1046714745"/>
                    </a:ext>
                  </a:extLst>
                </a:gridCol>
                <a:gridCol w="360420">
                  <a:extLst>
                    <a:ext uri="{9D8B030D-6E8A-4147-A177-3AD203B41FA5}">
                      <a16:colId xmlns:a16="http://schemas.microsoft.com/office/drawing/2014/main" val="1685254817"/>
                    </a:ext>
                  </a:extLst>
                </a:gridCol>
                <a:gridCol w="360420">
                  <a:extLst>
                    <a:ext uri="{9D8B030D-6E8A-4147-A177-3AD203B41FA5}">
                      <a16:colId xmlns:a16="http://schemas.microsoft.com/office/drawing/2014/main" val="231412412"/>
                    </a:ext>
                  </a:extLst>
                </a:gridCol>
                <a:gridCol w="360420">
                  <a:extLst>
                    <a:ext uri="{9D8B030D-6E8A-4147-A177-3AD203B41FA5}">
                      <a16:colId xmlns:a16="http://schemas.microsoft.com/office/drawing/2014/main" val="1957689044"/>
                    </a:ext>
                  </a:extLst>
                </a:gridCol>
              </a:tblGrid>
              <a:tr h="293468">
                <a:tc rowSpan="2">
                  <a:txBody>
                    <a:bodyPr/>
                    <a:lstStyle/>
                    <a:p>
                      <a:pPr algn="ctr" fontAlgn="ctr"/>
                      <a:endParaRPr lang="de-DE" sz="800" b="0" i="0" u="none" strike="noStrike">
                        <a:solidFill>
                          <a:srgbClr val="000000"/>
                        </a:solidFill>
                        <a:effectLst/>
                        <a:latin typeface="Arial" panose="020B0604020202020204" pitchFamily="34" charset="0"/>
                      </a:endParaRPr>
                    </a:p>
                  </a:txBody>
                  <a:tcPr marL="18000" marR="72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fontAlgn="ctr"/>
                      <a:r>
                        <a:rPr lang="de-DE" sz="800" b="1" u="none" strike="noStrike" dirty="0">
                          <a:effectLst/>
                        </a:rPr>
                        <a:t>Familien-unternehmen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Konzerne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Start-up Unternehmen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NGO </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öffentliche </a:t>
                      </a:r>
                      <a:br>
                        <a:rPr lang="de-DE" sz="800" b="1" u="none" strike="noStrike" dirty="0">
                          <a:effectLst/>
                        </a:rPr>
                      </a:br>
                      <a:r>
                        <a:rPr lang="de-DE" sz="800" b="1" u="none" strike="noStrike" dirty="0">
                          <a:effectLst/>
                        </a:rPr>
                        <a:t>Hand</a:t>
                      </a:r>
                      <a:endParaRPr lang="de-DE" sz="800" b="1" i="0" u="none" strike="noStrike" dirty="0">
                        <a:solidFill>
                          <a:srgbClr val="000000"/>
                        </a:solidFill>
                        <a:effectLst/>
                        <a:latin typeface="Arial" panose="020B0604020202020204" pitchFamily="34" charset="0"/>
                      </a:endParaRPr>
                    </a:p>
                  </a:txBody>
                  <a:tcPr marL="72000" marR="72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pPr algn="l" fontAlgn="ctr"/>
                      <a:endParaRPr lang="de-DE" sz="800" b="0" i="0" u="none" strike="noStrike">
                        <a:solidFill>
                          <a:srgbClr val="000000"/>
                        </a:solidFill>
                        <a:effectLst/>
                        <a:latin typeface="Arial" panose="020B0604020202020204" pitchFamily="34" charset="0"/>
                      </a:endParaRPr>
                    </a:p>
                  </a:txBody>
                  <a:tcPr marL="7235" marR="7235" marT="7235" marB="0" anchor="ctr">
                    <a:noFill/>
                  </a:tcPr>
                </a:tc>
                <a:extLst>
                  <a:ext uri="{0D108BD9-81ED-4DB2-BD59-A6C34878D82A}">
                    <a16:rowId xmlns:a16="http://schemas.microsoft.com/office/drawing/2014/main" val="1511351257"/>
                  </a:ext>
                </a:extLst>
              </a:tr>
              <a:tr h="157444">
                <a:tc vMerge="1">
                  <a:txBody>
                    <a:bodyPr/>
                    <a:lstStyle/>
                    <a:p>
                      <a:endParaRPr lang="de-DE"/>
                    </a:p>
                  </a:txBody>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534044"/>
                  </a:ext>
                </a:extLst>
              </a:tr>
              <a:tr h="150077">
                <a:tc>
                  <a:txBody>
                    <a:bodyPr/>
                    <a:lstStyle/>
                    <a:p>
                      <a:pPr algn="r" rtl="0" fontAlgn="ctr"/>
                      <a:r>
                        <a:rPr lang="de-DE" sz="800" u="none" strike="noStrike" dirty="0">
                          <a:effectLst/>
                        </a:rPr>
                        <a:t>Basis</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dirty="0">
                          <a:effectLst/>
                        </a:rPr>
                        <a:t>1.001</a:t>
                      </a:r>
                      <a:endParaRPr lang="de-DE" sz="800" b="0" i="0" u="none" strike="noStrike" dirty="0">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18000" marR="18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18000" marR="18000"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3283156610"/>
                  </a:ext>
                </a:extLst>
              </a:tr>
              <a:tr h="325504">
                <a:tc>
                  <a:txBody>
                    <a:bodyPr/>
                    <a:lstStyle/>
                    <a:p>
                      <a:pPr algn="r" fontAlgn="ctr"/>
                      <a:r>
                        <a:rPr lang="de-DE" sz="800" u="none" strike="noStrike">
                          <a:effectLst/>
                        </a:rPr>
                        <a:t>regionale Verwurzelung</a:t>
                      </a:r>
                      <a:endParaRPr lang="de-DE" sz="800" b="0" i="0" u="none" strike="noStrike">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53 %</a:t>
                      </a:r>
                      <a:endParaRPr lang="de-DE" sz="800" b="0" i="0" u="none" strike="noStrike">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63 %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56 %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7 %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8 %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10 %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8 %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6 %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9 %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4 %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4 %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5 %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10 %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9 %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11 %</a:t>
                      </a:r>
                      <a:endParaRPr lang="de-DE" sz="800" b="1" i="0" u="none" strike="noStrike">
                        <a:solidFill>
                          <a:srgbClr val="000000"/>
                        </a:solidFill>
                        <a:effectLst/>
                        <a:latin typeface="Helvetica-Bold"/>
                      </a:endParaRPr>
                    </a:p>
                  </a:txBody>
                  <a:tcPr marL="18000" marR="36000" marT="10800" marB="1080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871099"/>
                  </a:ext>
                </a:extLst>
              </a:tr>
              <a:tr h="325504">
                <a:tc>
                  <a:txBody>
                    <a:bodyPr/>
                    <a:lstStyle/>
                    <a:p>
                      <a:pPr algn="r" fontAlgn="ctr"/>
                      <a:r>
                        <a:rPr lang="de-DE" sz="800" u="none" strike="noStrike" dirty="0">
                          <a:effectLst/>
                        </a:rPr>
                        <a:t>eigenverantwortliches Arbeiten/</a:t>
                      </a:r>
                      <a:br>
                        <a:rPr lang="de-DE" sz="800" u="none" strike="noStrike" dirty="0">
                          <a:effectLst/>
                        </a:rPr>
                      </a:br>
                      <a:r>
                        <a:rPr lang="de-DE" sz="800" u="none" strike="noStrike" dirty="0">
                          <a:effectLst/>
                        </a:rPr>
                        <a:t>eigene Freiräume</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35 %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37 %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13 %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13 %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28 %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27 %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6 %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7 %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5 %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6 %</a:t>
                      </a:r>
                      <a:endParaRPr lang="de-DE" sz="800" b="1" i="0" u="none" strike="noStrike">
                        <a:solidFill>
                          <a:srgbClr val="000000"/>
                        </a:solidFill>
                        <a:effectLst/>
                        <a:latin typeface="Helvetica-Bold"/>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25149"/>
                  </a:ext>
                </a:extLst>
              </a:tr>
              <a:tr h="325504">
                <a:tc>
                  <a:txBody>
                    <a:bodyPr/>
                    <a:lstStyle/>
                    <a:p>
                      <a:pPr algn="r" fontAlgn="ctr"/>
                      <a:r>
                        <a:rPr lang="de-DE" sz="800" u="none" strike="noStrike">
                          <a:effectLst/>
                        </a:rPr>
                        <a:t>flache Hierarchien</a:t>
                      </a:r>
                      <a:endParaRPr lang="de-DE" sz="800" b="0" i="0" u="none" strike="noStrike">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29 %</a:t>
                      </a:r>
                      <a:endParaRPr lang="de-DE" sz="800" b="0" i="0" u="none" strike="noStrike">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35 %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36 %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9 %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8 %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10 %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24 %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26 %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25 %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6 %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9 %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8 %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5 %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5 %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7 %</a:t>
                      </a:r>
                      <a:endParaRPr lang="de-DE" sz="800" b="1" i="0" u="none" strike="noStrike">
                        <a:solidFill>
                          <a:srgbClr val="000000"/>
                        </a:solidFill>
                        <a:effectLst/>
                        <a:latin typeface="Helvetica-Bold"/>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883147"/>
                  </a:ext>
                </a:extLst>
              </a:tr>
              <a:tr h="325504">
                <a:tc>
                  <a:txBody>
                    <a:bodyPr/>
                    <a:lstStyle/>
                    <a:p>
                      <a:pPr algn="r" fontAlgn="ctr"/>
                      <a:r>
                        <a:rPr lang="de-DE" sz="800" u="none" strike="noStrike">
                          <a:effectLst/>
                        </a:rPr>
                        <a:t>Familienfreundlichkeit *</a:t>
                      </a:r>
                      <a:endParaRPr lang="de-DE" sz="800" b="0" i="0" u="none" strike="noStrike">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31 %</a:t>
                      </a:r>
                      <a:endParaRPr lang="de-DE" sz="800" b="0" i="0" u="none" strike="noStrike">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32 %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35 %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19 %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25 %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22 %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9 %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9 %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12 %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5 %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4 %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6 %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16 %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17 %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14 %</a:t>
                      </a:r>
                      <a:endParaRPr lang="de-DE" sz="800" b="1" i="0" u="none" strike="noStrike">
                        <a:solidFill>
                          <a:srgbClr val="000000"/>
                        </a:solidFill>
                        <a:effectLst/>
                        <a:latin typeface="Helvetica-Bold"/>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867234"/>
                  </a:ext>
                </a:extLst>
              </a:tr>
              <a:tr h="325504">
                <a:tc>
                  <a:txBody>
                    <a:bodyPr/>
                    <a:lstStyle/>
                    <a:p>
                      <a:pPr algn="r" fontAlgn="ctr"/>
                      <a:r>
                        <a:rPr lang="de-DE" sz="800" u="none" strike="noStrike" dirty="0">
                          <a:effectLst/>
                        </a:rPr>
                        <a:t>Einbindung der Mitarbeitenden </a:t>
                      </a:r>
                      <a:br>
                        <a:rPr lang="de-DE" sz="800" u="none" strike="noStrike" dirty="0">
                          <a:effectLst/>
                        </a:rPr>
                      </a:br>
                      <a:r>
                        <a:rPr lang="de-DE" sz="800" u="none" strike="noStrike" dirty="0">
                          <a:effectLst/>
                        </a:rPr>
                        <a:t>in Entscheidungen</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35 %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14 %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26 %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8 %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6 %</a:t>
                      </a:r>
                      <a:endParaRPr lang="de-DE" sz="800" b="1" i="0" u="none" strike="noStrike">
                        <a:solidFill>
                          <a:srgbClr val="000000"/>
                        </a:solidFill>
                        <a:effectLst/>
                        <a:latin typeface="Helvetica-Bold"/>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060840"/>
                  </a:ext>
                </a:extLst>
              </a:tr>
              <a:tr h="325504">
                <a:tc>
                  <a:txBody>
                    <a:bodyPr/>
                    <a:lstStyle/>
                    <a:p>
                      <a:pPr algn="r" fontAlgn="ctr"/>
                      <a:r>
                        <a:rPr lang="de-DE" sz="800" u="none" strike="noStrike">
                          <a:effectLst/>
                        </a:rPr>
                        <a:t>faire Arbeitsbedingungen</a:t>
                      </a:r>
                      <a:endParaRPr lang="de-DE" sz="800" b="0" i="0" u="none" strike="noStrike">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27 %</a:t>
                      </a:r>
                      <a:endParaRPr lang="de-DE" sz="800" b="0" i="0" u="none" strike="noStrike">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30 %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31 %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15 %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15 %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18 %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11 %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10 %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13 %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7 %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8 %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8 %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17 %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20 %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18 %</a:t>
                      </a:r>
                      <a:endParaRPr lang="de-DE" sz="800" b="1" i="0" u="none" strike="noStrike">
                        <a:solidFill>
                          <a:srgbClr val="000000"/>
                        </a:solidFill>
                        <a:effectLst/>
                        <a:latin typeface="Helvetica-Bold"/>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8436295"/>
                  </a:ext>
                </a:extLst>
              </a:tr>
              <a:tr h="325504">
                <a:tc>
                  <a:txBody>
                    <a:bodyPr/>
                    <a:lstStyle/>
                    <a:p>
                      <a:pPr algn="r" fontAlgn="ctr"/>
                      <a:r>
                        <a:rPr lang="de-DE" sz="800" u="none" strike="noStrike" dirty="0">
                          <a:effectLst/>
                        </a:rPr>
                        <a:t>offene Arbeitskultur **</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21 %</a:t>
                      </a:r>
                      <a:endParaRPr lang="de-DE" sz="800" b="0" i="0" u="none" strike="noStrike">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23 %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26 %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16 %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19 %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18 %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25 %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26 %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25 %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7 %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8 %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9 %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9 %</a:t>
                      </a:r>
                      <a:endParaRPr lang="de-DE" sz="800" b="0" i="0" u="none" strike="noStrike">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9 %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10 %</a:t>
                      </a:r>
                      <a:endParaRPr lang="de-DE" sz="800" b="1" i="0" u="none" strike="noStrike">
                        <a:solidFill>
                          <a:srgbClr val="000000"/>
                        </a:solidFill>
                        <a:effectLst/>
                        <a:latin typeface="Helvetica-Bold"/>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948442"/>
                  </a:ext>
                </a:extLst>
              </a:tr>
              <a:tr h="325504">
                <a:tc>
                  <a:txBody>
                    <a:bodyPr/>
                    <a:lstStyle/>
                    <a:p>
                      <a:pPr algn="r" fontAlgn="ctr"/>
                      <a:r>
                        <a:rPr lang="de-DE" sz="800" u="none" strike="noStrike">
                          <a:effectLst/>
                        </a:rPr>
                        <a:t>sinnstiftende Arbeit</a:t>
                      </a:r>
                      <a:endParaRPr lang="de-DE" sz="800" b="0" i="0" u="none" strike="noStrike">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21 %</a:t>
                      </a:r>
                      <a:endParaRPr lang="de-DE" sz="800" b="0" i="0" u="none" strike="noStrike">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24 %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24 %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12 %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11 %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13 %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14 %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14 %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16 %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18 %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23 %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21 %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8 %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9 %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11 %</a:t>
                      </a:r>
                      <a:endParaRPr lang="de-DE" sz="800" b="1" i="0" u="none" strike="noStrike">
                        <a:solidFill>
                          <a:srgbClr val="000000"/>
                        </a:solidFill>
                        <a:effectLst/>
                        <a:latin typeface="Helvetica-Bold"/>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540235"/>
                  </a:ext>
                </a:extLst>
              </a:tr>
              <a:tr h="325504">
                <a:tc>
                  <a:txBody>
                    <a:bodyPr/>
                    <a:lstStyle/>
                    <a:p>
                      <a:pPr algn="r" fontAlgn="ctr"/>
                      <a:r>
                        <a:rPr lang="de-DE" sz="800" u="none" strike="noStrike" dirty="0">
                          <a:effectLst/>
                        </a:rPr>
                        <a:t>Flexibilität ***</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17 %</a:t>
                      </a:r>
                      <a:endParaRPr lang="de-DE" sz="800" b="0" i="0" u="none" strike="noStrike">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20 %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22 %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20 %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19 %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22 %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27 %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33 %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29 %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6 %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6 %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9 %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6 %</a:t>
                      </a:r>
                      <a:endParaRPr lang="de-DE" sz="800" b="0" i="0" u="none" strike="noStrike">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5 %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7 %</a:t>
                      </a:r>
                      <a:endParaRPr lang="de-DE" sz="800" b="1" i="0" u="none" strike="noStrike">
                        <a:solidFill>
                          <a:srgbClr val="000000"/>
                        </a:solidFill>
                        <a:effectLst/>
                        <a:latin typeface="Helvetica-Bold"/>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810473"/>
                  </a:ext>
                </a:extLst>
              </a:tr>
              <a:tr h="325504">
                <a:tc>
                  <a:txBody>
                    <a:bodyPr/>
                    <a:lstStyle/>
                    <a:p>
                      <a:pPr algn="r" fontAlgn="ctr"/>
                      <a:r>
                        <a:rPr lang="de-DE" sz="800" u="none" strike="noStrike" dirty="0">
                          <a:effectLst/>
                        </a:rPr>
                        <a:t>attraktive Produkte</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22 %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28 %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25 %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6 %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6 %</a:t>
                      </a:r>
                      <a:endParaRPr lang="de-DE" sz="800" b="1" i="0" u="none" strike="noStrike">
                        <a:solidFill>
                          <a:srgbClr val="000000"/>
                        </a:solidFill>
                        <a:effectLst/>
                        <a:latin typeface="Helvetica-Bold"/>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293849"/>
                  </a:ext>
                </a:extLst>
              </a:tr>
              <a:tr h="325504">
                <a:tc>
                  <a:txBody>
                    <a:bodyPr/>
                    <a:lstStyle/>
                    <a:p>
                      <a:pPr algn="r" fontAlgn="ctr"/>
                      <a:r>
                        <a:rPr lang="de-DE" sz="800" u="none" strike="noStrike" dirty="0">
                          <a:effectLst/>
                        </a:rPr>
                        <a:t>Nachhaltigkeit</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22 %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15 %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19 %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16 %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8 %</a:t>
                      </a:r>
                      <a:endParaRPr lang="de-DE" sz="800" b="1" i="0" u="none" strike="noStrike">
                        <a:solidFill>
                          <a:srgbClr val="000000"/>
                        </a:solidFill>
                        <a:effectLst/>
                        <a:latin typeface="Helvetica-Bold"/>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7648412"/>
                  </a:ext>
                </a:extLst>
              </a:tr>
              <a:tr h="325504">
                <a:tc>
                  <a:txBody>
                    <a:bodyPr/>
                    <a:lstStyle/>
                    <a:p>
                      <a:pPr algn="r" fontAlgn="ctr"/>
                      <a:r>
                        <a:rPr lang="de-DE" sz="800" u="none" strike="noStrike" dirty="0">
                          <a:effectLst/>
                        </a:rPr>
                        <a:t>sichere Arbeitsplätze</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15 %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16 %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19 %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23 %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26 %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25 %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5 %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4 %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7 %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2 %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3 %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6 %</a:t>
                      </a:r>
                      <a:endParaRPr lang="de-DE" sz="800" b="1" i="0" u="none" strike="noStrike">
                        <a:solidFill>
                          <a:srgbClr val="000000"/>
                        </a:solidFill>
                        <a:effectLst/>
                        <a:latin typeface="Helvetica-Bold"/>
                      </a:endParaRPr>
                    </a:p>
                  </a:txBody>
                  <a:tcPr marL="1800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35 %</a:t>
                      </a:r>
                      <a:endParaRPr lang="de-DE" sz="800" b="0" i="0" u="none" strike="noStrike" dirty="0">
                        <a:solidFill>
                          <a:srgbClr val="000000"/>
                        </a:solidFill>
                        <a:effectLst/>
                        <a:latin typeface="Arial" panose="020B0604020202020204" pitchFamily="34" charset="0"/>
                      </a:endParaRPr>
                    </a:p>
                  </a:txBody>
                  <a:tcPr marL="1800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38 %</a:t>
                      </a:r>
                      <a:endParaRPr lang="de-DE" sz="800" b="0" i="0" u="none" strike="noStrike">
                        <a:solidFill>
                          <a:srgbClr val="000000"/>
                        </a:solidFill>
                        <a:effectLst/>
                        <a:latin typeface="Arial" panose="020B0604020202020204" pitchFamily="34" charset="0"/>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dirty="0">
                          <a:effectLst/>
                        </a:rPr>
                        <a:t>33 %</a:t>
                      </a:r>
                      <a:endParaRPr lang="de-DE" sz="800" b="1" i="0" u="none" strike="noStrike" dirty="0">
                        <a:solidFill>
                          <a:srgbClr val="000000"/>
                        </a:solidFill>
                        <a:effectLst/>
                        <a:latin typeface="Helvetica-Bold"/>
                      </a:endParaRPr>
                    </a:p>
                  </a:txBody>
                  <a:tcPr marL="1800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7385653"/>
                  </a:ext>
                </a:extLst>
              </a:tr>
            </a:tbl>
          </a:graphicData>
        </a:graphic>
      </p:graphicFrame>
      <p:sp>
        <p:nvSpPr>
          <p:cNvPr id="5" name="Title 4">
            <a:extLst>
              <a:ext uri="{FF2B5EF4-FFF2-40B4-BE49-F238E27FC236}">
                <a16:creationId xmlns:a16="http://schemas.microsoft.com/office/drawing/2014/main" id="{A52B504C-925E-0829-9742-78E3D6CFFEDB}"/>
              </a:ext>
            </a:extLst>
          </p:cNvPr>
          <p:cNvSpPr>
            <a:spLocks noGrp="1"/>
          </p:cNvSpPr>
          <p:nvPr>
            <p:ph type="title"/>
          </p:nvPr>
        </p:nvSpPr>
        <p:spPr>
          <a:xfrm>
            <a:off x="397667" y="402336"/>
            <a:ext cx="3729833" cy="900000"/>
          </a:xfrm>
        </p:spPr>
        <p:txBody>
          <a:bodyPr vert="horz"/>
          <a:lstStyle/>
          <a:p>
            <a:r>
              <a:rPr lang="de-DE"/>
              <a:t>Welcher Unternehmenstyp ist am besten aufgestellt?</a:t>
            </a:r>
          </a:p>
        </p:txBody>
      </p:sp>
      <p:sp>
        <p:nvSpPr>
          <p:cNvPr id="24" name="Title 4">
            <a:extLst>
              <a:ext uri="{FF2B5EF4-FFF2-40B4-BE49-F238E27FC236}">
                <a16:creationId xmlns:a16="http://schemas.microsoft.com/office/drawing/2014/main" id="{CD5A9AE3-4395-01AF-C476-F56845FF2BC2}"/>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Unternehmenstypen als Arbeitgeber</a:t>
            </a:r>
          </a:p>
        </p:txBody>
      </p:sp>
      <p:sp>
        <p:nvSpPr>
          <p:cNvPr id="28" name="Text Placeholder 2">
            <a:extLst>
              <a:ext uri="{FF2B5EF4-FFF2-40B4-BE49-F238E27FC236}">
                <a16:creationId xmlns:a16="http://schemas.microsoft.com/office/drawing/2014/main" id="{52EBA305-E96A-E55B-0BF0-0536FBDBF13D}"/>
              </a:ext>
            </a:extLst>
          </p:cNvPr>
          <p:cNvSpPr txBox="1">
            <a:spLocks/>
          </p:cNvSpPr>
          <p:nvPr/>
        </p:nvSpPr>
        <p:spPr>
          <a:xfrm>
            <a:off x="397668" y="1953896"/>
            <a:ext cx="3729832" cy="15779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Arbeitgeber-Aspekte 2021 – 2025 (1/2)</a:t>
            </a:r>
          </a:p>
          <a:p>
            <a:pPr lvl="1">
              <a:lnSpc>
                <a:spcPct val="100000"/>
              </a:lnSpc>
            </a:pPr>
            <a:r>
              <a:rPr lang="de-DE"/>
              <a:t>Die Wahrnehmung der regionalen Verwurzelung von Familienunternehmen hat in den letzten zwei Jahren etwas nachgelassen.</a:t>
            </a:r>
          </a:p>
        </p:txBody>
      </p:sp>
      <p:sp>
        <p:nvSpPr>
          <p:cNvPr id="30" name="Text Placeholder 2">
            <a:extLst>
              <a:ext uri="{FF2B5EF4-FFF2-40B4-BE49-F238E27FC236}">
                <a16:creationId xmlns:a16="http://schemas.microsoft.com/office/drawing/2014/main" id="{602F4E89-CF06-F473-047E-6A61EA8CF31A}"/>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1: Zunächst geht es um Ihre Wahrnehmung der verschiedenen Unternehmenstypen als Arbeitgeber: </a:t>
            </a:r>
            <a:br>
              <a:rPr lang="de-DE" sz="1050"/>
            </a:br>
            <a:r>
              <a:rPr lang="de-DE" sz="1050"/>
              <a:t>Welcher Unternehmenstyp ist bei dem jeweiligen Aspekt </a:t>
            </a:r>
            <a:br>
              <a:rPr lang="de-DE" sz="1050"/>
            </a:br>
            <a:r>
              <a:rPr lang="de-DE" sz="1050"/>
              <a:t>aus Ihrer Sicht am besten aufgestellt? </a:t>
            </a:r>
          </a:p>
          <a:p>
            <a:pPr lvl="1">
              <a:lnSpc>
                <a:spcPct val="100000"/>
              </a:lnSpc>
            </a:pPr>
            <a:r>
              <a:rPr lang="de-DE" sz="1050"/>
              <a:t>Basis: alle Befragten, N = 2.000 (Einfachnennung, nicht dargestellt: ‘weiß nicht‘), 2021: N = 1.001 / 2023: N = 1.055</a:t>
            </a:r>
          </a:p>
        </p:txBody>
      </p:sp>
      <p:sp>
        <p:nvSpPr>
          <p:cNvPr id="33" name="Slide Number Placeholder 32">
            <a:extLst>
              <a:ext uri="{FF2B5EF4-FFF2-40B4-BE49-F238E27FC236}">
                <a16:creationId xmlns:a16="http://schemas.microsoft.com/office/drawing/2014/main" id="{250F42FF-AC8B-72EB-DF6D-6F5475AC4402}"/>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7</a:t>
            </a:fld>
            <a:endParaRPr lang="en-US"/>
          </a:p>
        </p:txBody>
      </p:sp>
      <p:sp>
        <p:nvSpPr>
          <p:cNvPr id="2" name="Content Placeholder 2">
            <a:extLst>
              <a:ext uri="{FF2B5EF4-FFF2-40B4-BE49-F238E27FC236}">
                <a16:creationId xmlns:a16="http://schemas.microsoft.com/office/drawing/2014/main" id="{B53E9733-8C42-2C21-F555-816FCCE0B2DB}"/>
              </a:ext>
            </a:extLst>
          </p:cNvPr>
          <p:cNvSpPr txBox="1">
            <a:spLocks/>
          </p:cNvSpPr>
          <p:nvPr/>
        </p:nvSpPr>
        <p:spPr>
          <a:xfrm>
            <a:off x="4412874" y="5708006"/>
            <a:ext cx="5467726" cy="230832"/>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750" b="0">
                <a:latin typeface="+mj-lt"/>
              </a:rPr>
              <a:t>* (z. B. Kita-Plätze, flexible Arbeitszeiten, Angebote zur Work-Life-Balance)  ** (d.h. Kritikfähigkeit, Mitarbeiter-Gespräche etc.) *** (d.h. Fähigkeit zur Veränderung etablierter Strukturen, Verfahren etc.)  **** (z. B. technische Ausstattung)</a:t>
            </a:r>
          </a:p>
        </p:txBody>
      </p:sp>
      <p:cxnSp>
        <p:nvCxnSpPr>
          <p:cNvPr id="8" name="Gerade Verbindung mit Pfeil 15">
            <a:extLst>
              <a:ext uri="{FF2B5EF4-FFF2-40B4-BE49-F238E27FC236}">
                <a16:creationId xmlns:a16="http://schemas.microsoft.com/office/drawing/2014/main" id="{BF957495-837A-81A7-9EAF-06446963047F}"/>
              </a:ext>
            </a:extLst>
          </p:cNvPr>
          <p:cNvCxnSpPr>
            <a:cxnSpLocks/>
          </p:cNvCxnSpPr>
          <p:nvPr/>
        </p:nvCxnSpPr>
        <p:spPr>
          <a:xfrm flipV="1">
            <a:off x="7175500" y="1612370"/>
            <a:ext cx="0" cy="140337"/>
          </a:xfrm>
          <a:prstGeom prst="straightConnector1">
            <a:avLst/>
          </a:prstGeom>
          <a:ln w="12700" cap="sq">
            <a:solidFill>
              <a:srgbClr val="FD5108"/>
            </a:solidFill>
            <a:headEnd type="triangle" w="sm" len="sm"/>
            <a:tailEnd type="none" w="sm" len="sm"/>
          </a:ln>
        </p:spPr>
        <p:style>
          <a:lnRef idx="1">
            <a:schemeClr val="accent1"/>
          </a:lnRef>
          <a:fillRef idx="0">
            <a:schemeClr val="accent1"/>
          </a:fillRef>
          <a:effectRef idx="0">
            <a:schemeClr val="dk1"/>
          </a:effectRef>
          <a:fontRef idx="minor">
            <a:schemeClr val="lt1"/>
          </a:fontRef>
        </p:style>
      </p:cxnSp>
      <p:sp>
        <p:nvSpPr>
          <p:cNvPr id="3" name="Footer Placeholder 2">
            <a:extLst>
              <a:ext uri="{FF2B5EF4-FFF2-40B4-BE49-F238E27FC236}">
                <a16:creationId xmlns:a16="http://schemas.microsoft.com/office/drawing/2014/main" id="{1F7E580C-B76D-88CE-3F81-9EF4357B4343}"/>
              </a:ext>
            </a:extLst>
          </p:cNvPr>
          <p:cNvSpPr>
            <a:spLocks noGrp="1"/>
          </p:cNvSpPr>
          <p:nvPr>
            <p:ph type="ftr" sz="quarter" idx="3"/>
          </p:nvPr>
        </p:nvSpPr>
        <p:spPr/>
        <p:txBody>
          <a:bodyPr/>
          <a:lstStyle/>
          <a:p>
            <a:r>
              <a:rPr lang="en-US"/>
              <a:t>Juni 2025</a:t>
            </a:r>
          </a:p>
        </p:txBody>
      </p:sp>
      <p:grpSp>
        <p:nvGrpSpPr>
          <p:cNvPr id="6" name="Group 5">
            <a:extLst>
              <a:ext uri="{FF2B5EF4-FFF2-40B4-BE49-F238E27FC236}">
                <a16:creationId xmlns:a16="http://schemas.microsoft.com/office/drawing/2014/main" id="{82341D88-96E0-3959-3339-7AA117CE4DDE}"/>
              </a:ext>
            </a:extLst>
          </p:cNvPr>
          <p:cNvGrpSpPr>
            <a:grpSpLocks noChangeAspect="1"/>
          </p:cNvGrpSpPr>
          <p:nvPr/>
        </p:nvGrpSpPr>
        <p:grpSpPr>
          <a:xfrm>
            <a:off x="11478027" y="0"/>
            <a:ext cx="324000" cy="324000"/>
            <a:chOff x="10872022" y="0"/>
            <a:chExt cx="403200" cy="403200"/>
          </a:xfrm>
        </p:grpSpPr>
        <p:sp>
          <p:nvSpPr>
            <p:cNvPr id="7" name="Rectangle 6">
              <a:hlinkClick r:id="" action="ppaction://hlinkshowjump?jump=nextslide"/>
              <a:extLst>
                <a:ext uri="{FF2B5EF4-FFF2-40B4-BE49-F238E27FC236}">
                  <a16:creationId xmlns:a16="http://schemas.microsoft.com/office/drawing/2014/main" id="{1084E633-2B1B-67D5-D586-E010B16EAD37}"/>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descr="Down arrow">
              <a:hlinkClick r:id="" action="ppaction://hlinkshowjump?jump=nextslide"/>
              <a:extLst>
                <a:ext uri="{FF2B5EF4-FFF2-40B4-BE49-F238E27FC236}">
                  <a16:creationId xmlns:a16="http://schemas.microsoft.com/office/drawing/2014/main" id="{A63EA799-C1A5-526F-4CEE-2044B9322739}"/>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9732D7E1-326B-C7B7-981A-27F1E47FF430}"/>
              </a:ext>
            </a:extLst>
          </p:cNvPr>
          <p:cNvGrpSpPr>
            <a:grpSpLocks noChangeAspect="1"/>
          </p:cNvGrpSpPr>
          <p:nvPr/>
        </p:nvGrpSpPr>
        <p:grpSpPr>
          <a:xfrm>
            <a:off x="11084594" y="0"/>
            <a:ext cx="324000" cy="324000"/>
            <a:chOff x="10354522" y="0"/>
            <a:chExt cx="403200" cy="403200"/>
          </a:xfrm>
        </p:grpSpPr>
        <p:sp>
          <p:nvSpPr>
            <p:cNvPr id="11" name="Rectangle 10">
              <a:hlinkClick r:id="" action="ppaction://hlinkshowjump?jump=previousslide"/>
              <a:extLst>
                <a:ext uri="{FF2B5EF4-FFF2-40B4-BE49-F238E27FC236}">
                  <a16:creationId xmlns:a16="http://schemas.microsoft.com/office/drawing/2014/main" id="{8D507453-139B-4C74-4864-795ECD883520}"/>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2" name="Straight Arrow Connector 11" descr="Down arrow">
              <a:hlinkClick r:id="" action="ppaction://hlinkshowjump?jump=previousslide"/>
              <a:extLst>
                <a:ext uri="{FF2B5EF4-FFF2-40B4-BE49-F238E27FC236}">
                  <a16:creationId xmlns:a16="http://schemas.microsoft.com/office/drawing/2014/main" id="{30392891-5B53-C6B3-E74F-27D5246A3D27}"/>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9" name="Group 18">
            <a:extLst>
              <a:ext uri="{FF2B5EF4-FFF2-40B4-BE49-F238E27FC236}">
                <a16:creationId xmlns:a16="http://schemas.microsoft.com/office/drawing/2014/main" id="{7F39CFCF-934A-99CA-ADA7-B3D44C23873E}"/>
              </a:ext>
            </a:extLst>
          </p:cNvPr>
          <p:cNvGrpSpPr/>
          <p:nvPr/>
        </p:nvGrpSpPr>
        <p:grpSpPr>
          <a:xfrm>
            <a:off x="10520652" y="0"/>
            <a:ext cx="324000" cy="323385"/>
            <a:chOff x="10520652" y="0"/>
            <a:chExt cx="324000" cy="323385"/>
          </a:xfrm>
        </p:grpSpPr>
        <p:sp>
          <p:nvSpPr>
            <p:cNvPr id="21" name="Google Shape;487;p76">
              <a:hlinkClick r:id="rId6" action="ppaction://hlinksldjump"/>
              <a:extLst>
                <a:ext uri="{FF2B5EF4-FFF2-40B4-BE49-F238E27FC236}">
                  <a16:creationId xmlns:a16="http://schemas.microsoft.com/office/drawing/2014/main" id="{B7BC7CD2-DB00-8B86-74A0-65494A71E93B}"/>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oup 21">
              <a:extLst>
                <a:ext uri="{FF2B5EF4-FFF2-40B4-BE49-F238E27FC236}">
                  <a16:creationId xmlns:a16="http://schemas.microsoft.com/office/drawing/2014/main" id="{98F546BD-2B4D-7C49-49A8-465D4138618E}"/>
                </a:ext>
              </a:extLst>
            </p:cNvPr>
            <p:cNvGrpSpPr/>
            <p:nvPr/>
          </p:nvGrpSpPr>
          <p:grpSpPr>
            <a:xfrm>
              <a:off x="10578492" y="81049"/>
              <a:ext cx="208319" cy="161287"/>
              <a:chOff x="10578492" y="81049"/>
              <a:chExt cx="208319" cy="161287"/>
            </a:xfrm>
          </p:grpSpPr>
          <p:sp>
            <p:nvSpPr>
              <p:cNvPr id="23" name="Google Shape;190;p3">
                <a:hlinkClick r:id="rId6" action="ppaction://hlinksldjump"/>
                <a:extLst>
                  <a:ext uri="{FF2B5EF4-FFF2-40B4-BE49-F238E27FC236}">
                    <a16:creationId xmlns:a16="http://schemas.microsoft.com/office/drawing/2014/main" id="{B544FB33-BE25-AC64-B694-1BDB4E32B822}"/>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5" name="Google Shape;191;p3">
                <a:hlinkClick r:id="rId6" action="ppaction://hlinksldjump"/>
                <a:extLst>
                  <a:ext uri="{FF2B5EF4-FFF2-40B4-BE49-F238E27FC236}">
                    <a16:creationId xmlns:a16="http://schemas.microsoft.com/office/drawing/2014/main" id="{ABB5C5FD-6A1A-198C-C5FE-F7D50DA4C04A}"/>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6" name="Google Shape;192;p3">
                <a:hlinkClick r:id="rId6" action="ppaction://hlinksldjump"/>
                <a:extLst>
                  <a:ext uri="{FF2B5EF4-FFF2-40B4-BE49-F238E27FC236}">
                    <a16:creationId xmlns:a16="http://schemas.microsoft.com/office/drawing/2014/main" id="{5C52D9B1-525C-DDDF-95F0-802629AE06B7}"/>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42837939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179F2-038F-74C8-E993-C2BA4EE71F2F}"/>
            </a:ext>
          </a:extLst>
        </p:cNvPr>
        <p:cNvGrpSpPr/>
        <p:nvPr/>
      </p:nvGrpSpPr>
      <p:grpSpPr>
        <a:xfrm>
          <a:off x="0" y="0"/>
          <a:ext cx="0" cy="0"/>
          <a:chOff x="0" y="0"/>
          <a:chExt cx="0" cy="0"/>
        </a:xfrm>
      </p:grpSpPr>
      <p:sp>
        <p:nvSpPr>
          <p:cNvPr id="27" name="Content Placeholder 16">
            <a:extLst>
              <a:ext uri="{FF2B5EF4-FFF2-40B4-BE49-F238E27FC236}">
                <a16:creationId xmlns:a16="http://schemas.microsoft.com/office/drawing/2014/main" id="{E5B5A51F-DC7E-7E2D-5282-739F44BF5617}"/>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sp>
        <p:nvSpPr>
          <p:cNvPr id="6" name="Content Placeholder 2">
            <a:extLst>
              <a:ext uri="{FF2B5EF4-FFF2-40B4-BE49-F238E27FC236}">
                <a16:creationId xmlns:a16="http://schemas.microsoft.com/office/drawing/2014/main" id="{58A635CA-9AAE-FC73-7A0B-F37214F7A554}"/>
              </a:ext>
            </a:extLst>
          </p:cNvPr>
          <p:cNvSpPr txBox="1">
            <a:spLocks/>
          </p:cNvSpPr>
          <p:nvPr/>
        </p:nvSpPr>
        <p:spPr>
          <a:xfrm>
            <a:off x="4412874" y="5708006"/>
            <a:ext cx="5467726" cy="230832"/>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750" b="0">
                <a:latin typeface="+mj-lt"/>
              </a:rPr>
              <a:t>* (z. B. Kita-Plätze, flexible Arbeitszeiten, Angebote zur Work-Life-Balance)  ** (d.h. Kritikfähigkeit, Mitarbeiter-Gespräche etc.) *** (d.h. Fähigkeit zur Veränderung etablierter Strukturen, Verfahren etc.)  **** (z. B. technische Ausstattung)</a:t>
            </a:r>
          </a:p>
        </p:txBody>
      </p:sp>
      <p:sp>
        <p:nvSpPr>
          <p:cNvPr id="5" name="Title 4">
            <a:extLst>
              <a:ext uri="{FF2B5EF4-FFF2-40B4-BE49-F238E27FC236}">
                <a16:creationId xmlns:a16="http://schemas.microsoft.com/office/drawing/2014/main" id="{D7A51B65-3887-466B-6321-50172FA2457A}"/>
              </a:ext>
            </a:extLst>
          </p:cNvPr>
          <p:cNvSpPr>
            <a:spLocks noGrp="1"/>
          </p:cNvSpPr>
          <p:nvPr>
            <p:ph type="title"/>
          </p:nvPr>
        </p:nvSpPr>
        <p:spPr>
          <a:xfrm>
            <a:off x="397667" y="402336"/>
            <a:ext cx="3729833" cy="900000"/>
          </a:xfrm>
        </p:spPr>
        <p:txBody>
          <a:bodyPr/>
          <a:lstStyle/>
          <a:p>
            <a:r>
              <a:rPr lang="de-DE"/>
              <a:t>Welcher Unternehmenstyp ist am besten aufgestellt?</a:t>
            </a:r>
          </a:p>
        </p:txBody>
      </p:sp>
      <p:sp>
        <p:nvSpPr>
          <p:cNvPr id="24" name="Title 4">
            <a:extLst>
              <a:ext uri="{FF2B5EF4-FFF2-40B4-BE49-F238E27FC236}">
                <a16:creationId xmlns:a16="http://schemas.microsoft.com/office/drawing/2014/main" id="{A87B8703-4CF6-7E8F-48A8-30AED7A6FB1F}"/>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Unternehmenstypen als Arbeitgeber</a:t>
            </a:r>
          </a:p>
        </p:txBody>
      </p:sp>
      <p:sp>
        <p:nvSpPr>
          <p:cNvPr id="28" name="Text Placeholder 2">
            <a:extLst>
              <a:ext uri="{FF2B5EF4-FFF2-40B4-BE49-F238E27FC236}">
                <a16:creationId xmlns:a16="http://schemas.microsoft.com/office/drawing/2014/main" id="{38AB8735-A4F0-A529-2A44-726F079B2E80}"/>
              </a:ext>
            </a:extLst>
          </p:cNvPr>
          <p:cNvSpPr txBox="1">
            <a:spLocks/>
          </p:cNvSpPr>
          <p:nvPr/>
        </p:nvSpPr>
        <p:spPr>
          <a:xfrm>
            <a:off x="397668" y="1953896"/>
            <a:ext cx="3729832" cy="15779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Arbeitgeber-Aspekte 2021 – 2025 (2/2)</a:t>
            </a:r>
          </a:p>
          <a:p>
            <a:pPr lvl="1">
              <a:lnSpc>
                <a:spcPct val="100000"/>
              </a:lnSpc>
            </a:pPr>
            <a:r>
              <a:rPr lang="de-DE"/>
              <a:t>In der Einschätzung der deutschen Bevölkerung konnten sich Konzerne bei der Modernität der Arbeitsbedingungen etwas verbessern. Start-ups haben bei diesem Aspekt hingegen etwas verloren. Dagegen haben sich Konzerne im Hinblick auf Bekanntheit und  internationalen Karrierechancen zugunsten von Start-ups in der Wahrnehmung verschlechtert.  </a:t>
            </a:r>
          </a:p>
        </p:txBody>
      </p:sp>
      <p:sp>
        <p:nvSpPr>
          <p:cNvPr id="30" name="Text Placeholder 2">
            <a:extLst>
              <a:ext uri="{FF2B5EF4-FFF2-40B4-BE49-F238E27FC236}">
                <a16:creationId xmlns:a16="http://schemas.microsoft.com/office/drawing/2014/main" id="{5396F243-160B-BFFB-EDE7-96FB0CADF212}"/>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1: Zunächst geht es um Ihre Wahrnehmung der verschiedenen Unternehmenstypen als Arbeitgeber: </a:t>
            </a:r>
            <a:br>
              <a:rPr lang="de-DE" sz="1050"/>
            </a:br>
            <a:r>
              <a:rPr lang="de-DE" sz="1050"/>
              <a:t>Welcher Unternehmenstyp ist bei dem jeweiligen Aspekt </a:t>
            </a:r>
            <a:br>
              <a:rPr lang="de-DE" sz="1050"/>
            </a:br>
            <a:r>
              <a:rPr lang="de-DE" sz="1050"/>
              <a:t>aus Ihrer Sicht am besten aufgestellt? </a:t>
            </a:r>
          </a:p>
          <a:p>
            <a:pPr lvl="1">
              <a:lnSpc>
                <a:spcPct val="100000"/>
              </a:lnSpc>
            </a:pPr>
            <a:r>
              <a:rPr lang="de-DE" sz="1050"/>
              <a:t>Basis: alle Befragten, N = 2.000 (Einfachnennung, nicht dargestellt: ‘weiß nicht‘), 2021: N = 1.001 / 2023: N = 1.055</a:t>
            </a:r>
          </a:p>
        </p:txBody>
      </p:sp>
      <p:sp>
        <p:nvSpPr>
          <p:cNvPr id="33" name="Slide Number Placeholder 32">
            <a:extLst>
              <a:ext uri="{FF2B5EF4-FFF2-40B4-BE49-F238E27FC236}">
                <a16:creationId xmlns:a16="http://schemas.microsoft.com/office/drawing/2014/main" id="{68C3636E-8044-0E4D-8D6A-3621C0992FD6}"/>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8</a:t>
            </a:fld>
            <a:endParaRPr lang="en-US"/>
          </a:p>
        </p:txBody>
      </p:sp>
      <p:graphicFrame>
        <p:nvGraphicFramePr>
          <p:cNvPr id="4" name="Tabelle 1">
            <a:extLst>
              <a:ext uri="{FF2B5EF4-FFF2-40B4-BE49-F238E27FC236}">
                <a16:creationId xmlns:a16="http://schemas.microsoft.com/office/drawing/2014/main" id="{C3DF5270-F1D9-9A48-127A-8FDA1450B3EF}"/>
              </a:ext>
            </a:extLst>
          </p:cNvPr>
          <p:cNvGraphicFramePr>
            <a:graphicFrameLocks noGrp="1"/>
          </p:cNvGraphicFramePr>
          <p:nvPr>
            <p:extLst>
              <p:ext uri="{D42A27DB-BD31-4B8C-83A1-F6EECF244321}">
                <p14:modId xmlns:p14="http://schemas.microsoft.com/office/powerpoint/2010/main" val="3491099991"/>
              </p:ext>
            </p:extLst>
          </p:nvPr>
        </p:nvGraphicFramePr>
        <p:xfrm>
          <a:off x="4412873" y="917451"/>
          <a:ext cx="7388608" cy="4181533"/>
        </p:xfrm>
        <a:graphic>
          <a:graphicData uri="http://schemas.openxmlformats.org/drawingml/2006/table">
            <a:tbl>
              <a:tblPr>
                <a:tableStyleId>{5C22544A-7EE6-4342-B048-85BDC9FD1C3A}</a:tableStyleId>
              </a:tblPr>
              <a:tblGrid>
                <a:gridCol w="1982308">
                  <a:extLst>
                    <a:ext uri="{9D8B030D-6E8A-4147-A177-3AD203B41FA5}">
                      <a16:colId xmlns:a16="http://schemas.microsoft.com/office/drawing/2014/main" val="385143426"/>
                    </a:ext>
                  </a:extLst>
                </a:gridCol>
                <a:gridCol w="360420">
                  <a:extLst>
                    <a:ext uri="{9D8B030D-6E8A-4147-A177-3AD203B41FA5}">
                      <a16:colId xmlns:a16="http://schemas.microsoft.com/office/drawing/2014/main" val="3672627131"/>
                    </a:ext>
                  </a:extLst>
                </a:gridCol>
                <a:gridCol w="360420">
                  <a:extLst>
                    <a:ext uri="{9D8B030D-6E8A-4147-A177-3AD203B41FA5}">
                      <a16:colId xmlns:a16="http://schemas.microsoft.com/office/drawing/2014/main" val="4132148983"/>
                    </a:ext>
                  </a:extLst>
                </a:gridCol>
                <a:gridCol w="360420">
                  <a:extLst>
                    <a:ext uri="{9D8B030D-6E8A-4147-A177-3AD203B41FA5}">
                      <a16:colId xmlns:a16="http://schemas.microsoft.com/office/drawing/2014/main" val="3223415319"/>
                    </a:ext>
                  </a:extLst>
                </a:gridCol>
                <a:gridCol w="360420">
                  <a:extLst>
                    <a:ext uri="{9D8B030D-6E8A-4147-A177-3AD203B41FA5}">
                      <a16:colId xmlns:a16="http://schemas.microsoft.com/office/drawing/2014/main" val="4258706214"/>
                    </a:ext>
                  </a:extLst>
                </a:gridCol>
                <a:gridCol w="360420">
                  <a:extLst>
                    <a:ext uri="{9D8B030D-6E8A-4147-A177-3AD203B41FA5}">
                      <a16:colId xmlns:a16="http://schemas.microsoft.com/office/drawing/2014/main" val="2778790117"/>
                    </a:ext>
                  </a:extLst>
                </a:gridCol>
                <a:gridCol w="360420">
                  <a:extLst>
                    <a:ext uri="{9D8B030D-6E8A-4147-A177-3AD203B41FA5}">
                      <a16:colId xmlns:a16="http://schemas.microsoft.com/office/drawing/2014/main" val="653313534"/>
                    </a:ext>
                  </a:extLst>
                </a:gridCol>
                <a:gridCol w="360420">
                  <a:extLst>
                    <a:ext uri="{9D8B030D-6E8A-4147-A177-3AD203B41FA5}">
                      <a16:colId xmlns:a16="http://schemas.microsoft.com/office/drawing/2014/main" val="2162002295"/>
                    </a:ext>
                  </a:extLst>
                </a:gridCol>
                <a:gridCol w="360420">
                  <a:extLst>
                    <a:ext uri="{9D8B030D-6E8A-4147-A177-3AD203B41FA5}">
                      <a16:colId xmlns:a16="http://schemas.microsoft.com/office/drawing/2014/main" val="3545652882"/>
                    </a:ext>
                  </a:extLst>
                </a:gridCol>
                <a:gridCol w="360420">
                  <a:extLst>
                    <a:ext uri="{9D8B030D-6E8A-4147-A177-3AD203B41FA5}">
                      <a16:colId xmlns:a16="http://schemas.microsoft.com/office/drawing/2014/main" val="4029599507"/>
                    </a:ext>
                  </a:extLst>
                </a:gridCol>
                <a:gridCol w="360420">
                  <a:extLst>
                    <a:ext uri="{9D8B030D-6E8A-4147-A177-3AD203B41FA5}">
                      <a16:colId xmlns:a16="http://schemas.microsoft.com/office/drawing/2014/main" val="999269618"/>
                    </a:ext>
                  </a:extLst>
                </a:gridCol>
                <a:gridCol w="360420">
                  <a:extLst>
                    <a:ext uri="{9D8B030D-6E8A-4147-A177-3AD203B41FA5}">
                      <a16:colId xmlns:a16="http://schemas.microsoft.com/office/drawing/2014/main" val="1345886210"/>
                    </a:ext>
                  </a:extLst>
                </a:gridCol>
                <a:gridCol w="360420">
                  <a:extLst>
                    <a:ext uri="{9D8B030D-6E8A-4147-A177-3AD203B41FA5}">
                      <a16:colId xmlns:a16="http://schemas.microsoft.com/office/drawing/2014/main" val="1046714745"/>
                    </a:ext>
                  </a:extLst>
                </a:gridCol>
                <a:gridCol w="360420">
                  <a:extLst>
                    <a:ext uri="{9D8B030D-6E8A-4147-A177-3AD203B41FA5}">
                      <a16:colId xmlns:a16="http://schemas.microsoft.com/office/drawing/2014/main" val="1685254817"/>
                    </a:ext>
                  </a:extLst>
                </a:gridCol>
                <a:gridCol w="360420">
                  <a:extLst>
                    <a:ext uri="{9D8B030D-6E8A-4147-A177-3AD203B41FA5}">
                      <a16:colId xmlns:a16="http://schemas.microsoft.com/office/drawing/2014/main" val="231412412"/>
                    </a:ext>
                  </a:extLst>
                </a:gridCol>
                <a:gridCol w="360420">
                  <a:extLst>
                    <a:ext uri="{9D8B030D-6E8A-4147-A177-3AD203B41FA5}">
                      <a16:colId xmlns:a16="http://schemas.microsoft.com/office/drawing/2014/main" val="1957689044"/>
                    </a:ext>
                  </a:extLst>
                </a:gridCol>
              </a:tblGrid>
              <a:tr h="293468">
                <a:tc rowSpan="2">
                  <a:txBody>
                    <a:bodyPr/>
                    <a:lstStyle/>
                    <a:p>
                      <a:pPr algn="ctr" fontAlgn="ctr"/>
                      <a:endParaRPr lang="de-DE" sz="800" b="0" i="0" u="none" strike="noStrike">
                        <a:solidFill>
                          <a:srgbClr val="000000"/>
                        </a:solidFill>
                        <a:effectLst/>
                        <a:latin typeface="Arial" panose="020B0604020202020204" pitchFamily="34" charset="0"/>
                      </a:endParaRPr>
                    </a:p>
                  </a:txBody>
                  <a:tcPr marL="7235" marR="7235" marT="7235" marB="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fontAlgn="ctr"/>
                      <a:r>
                        <a:rPr lang="de-DE" sz="800" b="1" u="none" strike="noStrike" dirty="0">
                          <a:effectLst/>
                        </a:rPr>
                        <a:t>Familien-unternehmen </a:t>
                      </a:r>
                      <a:endParaRPr lang="de-DE" sz="800" b="1" i="0" u="none" strike="noStrike" dirty="0">
                        <a:solidFill>
                          <a:srgbClr val="000000"/>
                        </a:solidFill>
                        <a:effectLst/>
                        <a:latin typeface="Arial" panose="020B0604020202020204" pitchFamily="34" charset="0"/>
                      </a:endParaRPr>
                    </a:p>
                  </a:txBody>
                  <a:tcPr marL="72000" marR="72000" marT="7235"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Konzerne </a:t>
                      </a:r>
                      <a:endParaRPr lang="de-DE" sz="800" b="1" i="0" u="none" strike="noStrike" dirty="0">
                        <a:solidFill>
                          <a:srgbClr val="000000"/>
                        </a:solidFill>
                        <a:effectLst/>
                        <a:latin typeface="Arial" panose="020B0604020202020204" pitchFamily="34" charset="0"/>
                      </a:endParaRPr>
                    </a:p>
                  </a:txBody>
                  <a:tcPr marL="72000" marR="72000" marT="7235"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Start-up Unternehmen </a:t>
                      </a:r>
                      <a:endParaRPr lang="de-DE" sz="800" b="1" i="0" u="none" strike="noStrike" dirty="0">
                        <a:solidFill>
                          <a:srgbClr val="000000"/>
                        </a:solidFill>
                        <a:effectLst/>
                        <a:latin typeface="Arial" panose="020B0604020202020204" pitchFamily="34" charset="0"/>
                      </a:endParaRPr>
                    </a:p>
                  </a:txBody>
                  <a:tcPr marL="72000" marR="72000" marT="7235"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NGO </a:t>
                      </a:r>
                      <a:endParaRPr lang="de-DE" sz="800" b="1" i="0" u="none" strike="noStrike" dirty="0">
                        <a:solidFill>
                          <a:srgbClr val="000000"/>
                        </a:solidFill>
                        <a:effectLst/>
                        <a:latin typeface="Arial" panose="020B0604020202020204" pitchFamily="34" charset="0"/>
                      </a:endParaRPr>
                    </a:p>
                  </a:txBody>
                  <a:tcPr marL="72000" marR="72000" marT="7235" marB="108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a:p>
                  </a:txBody>
                  <a:tcPr marL="7235" marR="7235" marT="7235" marB="0" anchor="ctr">
                    <a:noFill/>
                  </a:tcPr>
                </a:tc>
                <a:tc gridSpan="3">
                  <a:txBody>
                    <a:bodyPr/>
                    <a:lstStyle/>
                    <a:p>
                      <a:pPr algn="ctr" rtl="0" fontAlgn="ctr"/>
                      <a:r>
                        <a:rPr lang="de-DE" sz="800" b="1" u="none" strike="noStrike" dirty="0">
                          <a:effectLst/>
                        </a:rPr>
                        <a:t>öffentliche </a:t>
                      </a:r>
                      <a:br>
                        <a:rPr lang="de-DE" sz="800" b="1" u="none" strike="noStrike" dirty="0">
                          <a:effectLst/>
                        </a:rPr>
                      </a:br>
                      <a:r>
                        <a:rPr lang="de-DE" sz="800" b="1" u="none" strike="noStrike" dirty="0">
                          <a:effectLst/>
                        </a:rPr>
                        <a:t>Hand</a:t>
                      </a:r>
                      <a:endParaRPr lang="de-DE" sz="800" b="1" i="0" u="none" strike="noStrike" dirty="0">
                        <a:solidFill>
                          <a:srgbClr val="000000"/>
                        </a:solidFill>
                        <a:effectLst/>
                        <a:latin typeface="Arial" panose="020B0604020202020204" pitchFamily="34" charset="0"/>
                      </a:endParaRPr>
                    </a:p>
                  </a:txBody>
                  <a:tcPr marL="72000" marR="72000" marT="7235" marB="10800" anchor="ctr">
                    <a:lnL w="12700"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pPr algn="l" fontAlgn="ctr"/>
                      <a:endParaRPr lang="de-DE" sz="800" b="0" i="0" u="none" strike="noStrike">
                        <a:solidFill>
                          <a:srgbClr val="000000"/>
                        </a:solidFill>
                        <a:effectLst/>
                        <a:latin typeface="Arial" panose="020B0604020202020204" pitchFamily="34" charset="0"/>
                      </a:endParaRPr>
                    </a:p>
                  </a:txBody>
                  <a:tcPr marL="7235" marR="7235" marT="7235" marB="0" anchor="ctr">
                    <a:noFill/>
                  </a:tcPr>
                </a:tc>
                <a:extLst>
                  <a:ext uri="{0D108BD9-81ED-4DB2-BD59-A6C34878D82A}">
                    <a16:rowId xmlns:a16="http://schemas.microsoft.com/office/drawing/2014/main" val="1511351257"/>
                  </a:ext>
                </a:extLst>
              </a:tr>
              <a:tr h="157444">
                <a:tc vMerge="1">
                  <a:txBody>
                    <a:bodyPr/>
                    <a:lstStyle/>
                    <a:p>
                      <a:endParaRPr lang="de-DE"/>
                    </a:p>
                  </a:txBody>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7235" marR="7235" marT="7235"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7235" marR="7235" marT="7235"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7235" marR="7235" marT="7235"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7235" marR="7235" marT="7235"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7235" marR="7235" marT="7235"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7235" marR="7235" marT="7235"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7235" marR="7235" marT="7235"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7235" marR="7235" marT="7235"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7235" marR="7235" marT="7235"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7235" marR="7235" marT="7235"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7235" marR="7235" marT="7235"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7235" marR="7235" marT="7235" marB="10800" anchor="ctr">
                    <a:lnL w="12700" cmpd="sng">
                      <a:noFill/>
                    </a:lnL>
                    <a:lnR w="127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2021</a:t>
                      </a:r>
                      <a:endParaRPr lang="de-DE" sz="800" b="1" i="0" u="none" strike="noStrike">
                        <a:solidFill>
                          <a:srgbClr val="000000"/>
                        </a:solidFill>
                        <a:effectLst/>
                        <a:latin typeface="Arial" panose="020B0604020202020204" pitchFamily="34" charset="0"/>
                      </a:endParaRPr>
                    </a:p>
                  </a:txBody>
                  <a:tcPr marL="7235" marR="7235" marT="7235" marB="10800" anchor="ctr">
                    <a:lnL w="127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2023</a:t>
                      </a:r>
                      <a:endParaRPr lang="de-DE" sz="800" b="1" i="0" u="none" strike="noStrike">
                        <a:solidFill>
                          <a:srgbClr val="000000"/>
                        </a:solidFill>
                        <a:effectLst/>
                        <a:latin typeface="Arial" panose="020B0604020202020204" pitchFamily="34" charset="0"/>
                      </a:endParaRPr>
                    </a:p>
                  </a:txBody>
                  <a:tcPr marL="7235" marR="7235" marT="7235"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b="1" u="none" strike="noStrike">
                          <a:effectLst/>
                        </a:rPr>
                        <a:t>2025</a:t>
                      </a:r>
                      <a:endParaRPr lang="de-DE" sz="800" b="1" i="0" u="none" strike="noStrike">
                        <a:solidFill>
                          <a:srgbClr val="000000"/>
                        </a:solidFill>
                        <a:effectLst/>
                        <a:latin typeface="Arial" panose="020B0604020202020204" pitchFamily="34" charset="0"/>
                      </a:endParaRPr>
                    </a:p>
                  </a:txBody>
                  <a:tcPr marL="7235" marR="7235" marT="7235" marB="108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534044"/>
                  </a:ext>
                </a:extLst>
              </a:tr>
              <a:tr h="150077">
                <a:tc>
                  <a:txBody>
                    <a:bodyPr/>
                    <a:lstStyle/>
                    <a:p>
                      <a:pPr algn="r" rtl="0" fontAlgn="ctr"/>
                      <a:r>
                        <a:rPr lang="de-DE" sz="800" u="none" strike="noStrike" dirty="0">
                          <a:effectLst/>
                        </a:rPr>
                        <a:t>Basis</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dirty="0">
                          <a:effectLst/>
                        </a:rPr>
                        <a:t>1.001</a:t>
                      </a:r>
                      <a:endParaRPr lang="de-DE" sz="800" b="0" i="0" u="none" strike="noStrike" dirty="0">
                        <a:solidFill>
                          <a:srgbClr val="000000"/>
                        </a:solidFill>
                        <a:effectLst/>
                        <a:latin typeface="Arial" panose="020B0604020202020204" pitchFamily="34" charset="0"/>
                      </a:endParaRPr>
                    </a:p>
                  </a:txBody>
                  <a:tcPr marL="7235" marR="7235"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7235" marR="7235"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7235" marR="7235"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7235" marR="7235"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7235" marR="7235"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7235" marR="7235"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7235" marR="7235"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7235" marR="7235"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7235" marR="7235"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7235" marR="7235"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7235" marR="7235"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7235" marR="7235"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1.001</a:t>
                      </a:r>
                      <a:endParaRPr lang="de-DE" sz="800" b="0" i="0" u="none" strike="noStrike">
                        <a:solidFill>
                          <a:srgbClr val="000000"/>
                        </a:solidFill>
                        <a:effectLst/>
                        <a:latin typeface="Arial" panose="020B0604020202020204" pitchFamily="34" charset="0"/>
                      </a:endParaRPr>
                    </a:p>
                  </a:txBody>
                  <a:tcPr marL="7235" marR="7235"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1.055</a:t>
                      </a:r>
                      <a:endParaRPr lang="de-DE" sz="800" b="0" i="0" u="none" strike="noStrike">
                        <a:solidFill>
                          <a:srgbClr val="000000"/>
                        </a:solidFill>
                        <a:effectLst/>
                        <a:latin typeface="Arial" panose="020B0604020202020204" pitchFamily="34" charset="0"/>
                      </a:endParaRPr>
                    </a:p>
                  </a:txBody>
                  <a:tcPr marL="7235" marR="7235"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ctr" rtl="0" fontAlgn="ctr"/>
                      <a:r>
                        <a:rPr lang="de-DE" sz="800" u="none" strike="noStrike">
                          <a:effectLst/>
                        </a:rPr>
                        <a:t>2.000</a:t>
                      </a:r>
                      <a:endParaRPr lang="de-DE" sz="800" b="0" i="0" u="none" strike="noStrike">
                        <a:solidFill>
                          <a:srgbClr val="000000"/>
                        </a:solidFill>
                        <a:effectLst/>
                        <a:latin typeface="Arial" panose="020B0604020202020204" pitchFamily="34" charset="0"/>
                      </a:endParaRPr>
                    </a:p>
                  </a:txBody>
                  <a:tcPr marL="7235" marR="7235" marT="10800" marB="108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3283156610"/>
                  </a:ext>
                </a:extLst>
              </a:tr>
              <a:tr h="325504">
                <a:tc>
                  <a:txBody>
                    <a:bodyPr/>
                    <a:lstStyle/>
                    <a:p>
                      <a:pPr algn="r" fontAlgn="ctr"/>
                      <a:r>
                        <a:rPr lang="de-DE" sz="800" u="none" strike="noStrike">
                          <a:effectLst/>
                        </a:rPr>
                        <a:t>tolerante/inklusive Unternehmenskultur (Diversität)</a:t>
                      </a:r>
                      <a:endParaRPr lang="de-DE" sz="800" b="0" i="0" u="none" strike="noStrike">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18 %</a:t>
                      </a:r>
                      <a:endParaRPr lang="de-DE" sz="800" b="0" i="0" u="none" strike="noStrike">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16 %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19 %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16 %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19 %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20 %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19 %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24 %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21 %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9 %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12 %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14 %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9 %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9 %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12 %</a:t>
                      </a:r>
                      <a:endParaRPr lang="de-DE" sz="800" b="1" i="0" u="none" strike="noStrike">
                        <a:solidFill>
                          <a:srgbClr val="000000"/>
                        </a:solidFill>
                        <a:effectLst/>
                        <a:latin typeface="Helvetica-Bold"/>
                      </a:endParaRPr>
                    </a:p>
                  </a:txBody>
                  <a:tcPr marL="0" marR="36000" marT="10800" marB="10800" anchor="ctr">
                    <a:lnL w="12700" cmpd="sng">
                      <a:noFill/>
                    </a:lnL>
                    <a:lnR w="12700" cmpd="sng">
                      <a:noFill/>
                    </a:lnR>
                    <a:lnT w="12700" cap="flat" cmpd="sng" algn="ctr">
                      <a:no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871099"/>
                  </a:ext>
                </a:extLst>
              </a:tr>
              <a:tr h="325504">
                <a:tc>
                  <a:txBody>
                    <a:bodyPr/>
                    <a:lstStyle/>
                    <a:p>
                      <a:pPr algn="r" fontAlgn="ctr"/>
                      <a:r>
                        <a:rPr lang="de-DE" sz="800" u="none" strike="noStrike" dirty="0">
                          <a:effectLst/>
                        </a:rPr>
                        <a:t>attraktive Standorte</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17 %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15 %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18 %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38 %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43 %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37 %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10 %</a:t>
                      </a:r>
                      <a:endParaRPr lang="de-DE" sz="800" b="0" i="0" u="none" strike="noStrike">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12 %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14 %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4 %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4 %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6 %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9 %</a:t>
                      </a:r>
                      <a:endParaRPr lang="de-DE" sz="800" b="0" i="0" u="none" strike="noStrike">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11 %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11 %</a:t>
                      </a:r>
                      <a:endParaRPr lang="de-DE" sz="800" b="1" i="0" u="none" strike="noStrike">
                        <a:solidFill>
                          <a:srgbClr val="000000"/>
                        </a:solidFill>
                        <a:effectLst/>
                        <a:latin typeface="Helvetica-Bold"/>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25149"/>
                  </a:ext>
                </a:extLst>
              </a:tr>
              <a:tr h="325504">
                <a:tc>
                  <a:txBody>
                    <a:bodyPr/>
                    <a:lstStyle/>
                    <a:p>
                      <a:pPr algn="r" fontAlgn="ctr"/>
                      <a:r>
                        <a:rPr lang="de-DE" sz="800" u="none" strike="noStrike">
                          <a:effectLst/>
                        </a:rPr>
                        <a:t>Homeoffice und </a:t>
                      </a:r>
                      <a:r>
                        <a:rPr lang="de-DE" sz="800" u="none" strike="noStrike" err="1">
                          <a:effectLst/>
                        </a:rPr>
                        <a:t>Flexworkmodelle</a:t>
                      </a:r>
                      <a:endParaRPr lang="de-DE" sz="800" b="0" i="0" u="none" strike="noStrike">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14 %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32 %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23 %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7 %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dirty="0">
                          <a:effectLst/>
                        </a:rPr>
                        <a:t>-</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800" u="none" strike="noStrike">
                          <a:effectLst/>
                        </a:rPr>
                        <a:t>-</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10 %</a:t>
                      </a:r>
                      <a:endParaRPr lang="de-DE" sz="800" b="1" i="0" u="none" strike="noStrike">
                        <a:solidFill>
                          <a:srgbClr val="000000"/>
                        </a:solidFill>
                        <a:effectLst/>
                        <a:latin typeface="Helvetica-Bold"/>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883147"/>
                  </a:ext>
                </a:extLst>
              </a:tr>
              <a:tr h="325504">
                <a:tc>
                  <a:txBody>
                    <a:bodyPr/>
                    <a:lstStyle/>
                    <a:p>
                      <a:pPr algn="r" fontAlgn="ctr"/>
                      <a:r>
                        <a:rPr lang="de-DE" sz="800" u="none" strike="noStrike" dirty="0">
                          <a:effectLst/>
                        </a:rPr>
                        <a:t>Bekanntheit</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13 %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11 %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13 %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54 %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66 %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55 %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6 %</a:t>
                      </a:r>
                      <a:endParaRPr lang="de-DE" sz="800" b="0" i="0" u="none" strike="noStrike">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5 %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8 %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4 %</a:t>
                      </a:r>
                      <a:endParaRPr lang="de-DE" sz="800" b="0" i="0" u="none" strike="noStrike">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3 %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6 %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5 %</a:t>
                      </a:r>
                      <a:endParaRPr lang="de-DE" sz="800" b="0" i="0" u="none" strike="noStrike">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6 %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9 %</a:t>
                      </a:r>
                      <a:endParaRPr lang="de-DE" sz="800" b="1" i="0" u="none" strike="noStrike">
                        <a:solidFill>
                          <a:srgbClr val="000000"/>
                        </a:solidFill>
                        <a:effectLst/>
                        <a:latin typeface="Helvetica-Bold"/>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867234"/>
                  </a:ext>
                </a:extLst>
              </a:tr>
              <a:tr h="325504">
                <a:tc>
                  <a:txBody>
                    <a:bodyPr/>
                    <a:lstStyle/>
                    <a:p>
                      <a:pPr algn="r" fontAlgn="ctr"/>
                      <a:r>
                        <a:rPr lang="de-DE" sz="800" u="none" strike="noStrike">
                          <a:effectLst/>
                        </a:rPr>
                        <a:t>Innovationsstärke</a:t>
                      </a:r>
                      <a:endParaRPr lang="de-DE" sz="800" b="0" i="0" u="none" strike="noStrike">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12 %</a:t>
                      </a:r>
                      <a:endParaRPr lang="de-DE" sz="800" b="1" i="0" u="none" strike="noStrike" dirty="0">
                        <a:solidFill>
                          <a:srgbClr val="D04A02"/>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11 %</a:t>
                      </a:r>
                      <a:endParaRPr lang="de-DE" sz="800" b="1" i="0" u="none" strike="noStrike">
                        <a:solidFill>
                          <a:srgbClr val="D04A02"/>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12 %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26 %</a:t>
                      </a:r>
                      <a:endParaRPr lang="de-DE" sz="800" b="1" i="0" u="none" strike="noStrike" dirty="0">
                        <a:solidFill>
                          <a:srgbClr val="D04A02"/>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28 %</a:t>
                      </a:r>
                      <a:endParaRPr lang="de-DE" sz="800" b="1" i="0" u="none" strike="noStrike">
                        <a:solidFill>
                          <a:srgbClr val="D04A02"/>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28 %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29 %</a:t>
                      </a:r>
                      <a:endParaRPr lang="de-DE" sz="800" b="1" i="0" u="none" strike="noStrike" dirty="0">
                        <a:solidFill>
                          <a:srgbClr val="D04A02"/>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38 %</a:t>
                      </a:r>
                      <a:endParaRPr lang="de-DE" sz="800" b="1" i="0" u="none" strike="noStrike">
                        <a:solidFill>
                          <a:srgbClr val="D04A02"/>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33 %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5 %</a:t>
                      </a:r>
                      <a:endParaRPr lang="de-DE" sz="800" b="1" i="0" u="none" strike="noStrike" dirty="0">
                        <a:solidFill>
                          <a:srgbClr val="D04A02"/>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4 %</a:t>
                      </a:r>
                      <a:endParaRPr lang="de-DE" sz="800" b="1" i="0" u="none" strike="noStrike">
                        <a:solidFill>
                          <a:srgbClr val="D04A02"/>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7 %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4 %</a:t>
                      </a:r>
                      <a:endParaRPr lang="de-DE" sz="800" b="1" i="0" u="none" strike="noStrike" dirty="0">
                        <a:solidFill>
                          <a:srgbClr val="D04A02"/>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4 %</a:t>
                      </a:r>
                      <a:endParaRPr lang="de-DE" sz="800" b="1" i="0" u="none" strike="noStrike">
                        <a:solidFill>
                          <a:srgbClr val="D04A02"/>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6 %</a:t>
                      </a:r>
                      <a:endParaRPr lang="de-DE" sz="800" b="1" i="0" u="none" strike="noStrike">
                        <a:solidFill>
                          <a:srgbClr val="000000"/>
                        </a:solidFill>
                        <a:effectLst/>
                        <a:latin typeface="Helvetica-Bold"/>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060840"/>
                  </a:ext>
                </a:extLst>
              </a:tr>
              <a:tr h="325504">
                <a:tc>
                  <a:txBody>
                    <a:bodyPr/>
                    <a:lstStyle/>
                    <a:p>
                      <a:pPr algn="r" fontAlgn="ctr"/>
                      <a:r>
                        <a:rPr lang="de-DE" sz="800" u="none" strike="noStrike" dirty="0">
                          <a:effectLst/>
                        </a:rPr>
                        <a:t>attraktive Gehälter</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10 %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10 %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11 %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46 %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52 %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47 %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7 %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9 %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10 %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4 %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3 %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6 %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11 %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14 %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15 %</a:t>
                      </a:r>
                      <a:endParaRPr lang="de-DE" sz="800" b="1" i="0" u="none" strike="noStrike">
                        <a:solidFill>
                          <a:srgbClr val="000000"/>
                        </a:solidFill>
                        <a:effectLst/>
                        <a:latin typeface="Helvetica-Bold"/>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8436295"/>
                  </a:ext>
                </a:extLst>
              </a:tr>
              <a:tr h="325504">
                <a:tc>
                  <a:txBody>
                    <a:bodyPr/>
                    <a:lstStyle/>
                    <a:p>
                      <a:pPr algn="r" fontAlgn="ctr"/>
                      <a:r>
                        <a:rPr lang="de-DE" sz="800" u="none" strike="noStrike">
                          <a:effectLst/>
                        </a:rPr>
                        <a:t>moderne Arbeitsbedingungen ****</a:t>
                      </a:r>
                      <a:endParaRPr lang="de-DE" sz="800" b="0" i="0" u="none" strike="noStrike">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10 %</a:t>
                      </a:r>
                      <a:endParaRPr lang="de-DE" sz="800" b="1" i="0" u="none" strike="noStrike" dirty="0">
                        <a:solidFill>
                          <a:srgbClr val="D04A02"/>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9 %</a:t>
                      </a:r>
                      <a:endParaRPr lang="de-DE" sz="800" b="1" i="0" u="none" strike="noStrike">
                        <a:solidFill>
                          <a:srgbClr val="D04A02"/>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11 %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35 %</a:t>
                      </a:r>
                      <a:endParaRPr lang="de-DE" sz="800" b="1" i="0" u="none" strike="noStrike" dirty="0">
                        <a:solidFill>
                          <a:srgbClr val="D04A02"/>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36 %</a:t>
                      </a:r>
                      <a:endParaRPr lang="de-DE" sz="800" b="1" i="0" u="none" strike="noStrike">
                        <a:solidFill>
                          <a:srgbClr val="D04A02"/>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42 %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23 %</a:t>
                      </a:r>
                      <a:endParaRPr lang="de-DE" sz="800" b="1" i="0" u="none" strike="noStrike" dirty="0">
                        <a:solidFill>
                          <a:srgbClr val="D04A02"/>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32 %</a:t>
                      </a:r>
                      <a:endParaRPr lang="de-DE" sz="800" b="1" i="0" u="none" strike="noStrike">
                        <a:solidFill>
                          <a:srgbClr val="D04A02"/>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26 %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5 %</a:t>
                      </a:r>
                      <a:endParaRPr lang="de-DE" sz="800" b="1" i="0" u="none" strike="noStrike" dirty="0">
                        <a:solidFill>
                          <a:srgbClr val="D04A02"/>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5 %</a:t>
                      </a:r>
                      <a:endParaRPr lang="de-DE" sz="800" b="1" i="0" u="none" strike="noStrike">
                        <a:solidFill>
                          <a:srgbClr val="D04A02"/>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6 %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8 %</a:t>
                      </a:r>
                      <a:endParaRPr lang="de-DE" sz="800" b="1" i="0" u="none" strike="noStrike">
                        <a:solidFill>
                          <a:srgbClr val="D04A02"/>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6 %</a:t>
                      </a:r>
                      <a:endParaRPr lang="de-DE" sz="800" b="1" i="0" u="none" strike="noStrike">
                        <a:solidFill>
                          <a:srgbClr val="D04A02"/>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7 %</a:t>
                      </a:r>
                      <a:endParaRPr lang="de-DE" sz="800" b="1" i="0" u="none" strike="noStrike">
                        <a:solidFill>
                          <a:srgbClr val="000000"/>
                        </a:solidFill>
                        <a:effectLst/>
                        <a:latin typeface="Helvetica-Bold"/>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948442"/>
                  </a:ext>
                </a:extLst>
              </a:tr>
              <a:tr h="325504">
                <a:tc>
                  <a:txBody>
                    <a:bodyPr/>
                    <a:lstStyle/>
                    <a:p>
                      <a:pPr algn="r" fontAlgn="ctr"/>
                      <a:r>
                        <a:rPr lang="de-DE" sz="800" u="none" strike="noStrike" dirty="0">
                          <a:effectLst/>
                        </a:rPr>
                        <a:t>Weiterbildungsmöglichkeiten</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9 %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7 %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11 %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46 %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51 %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46 %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7 %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9 %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11 %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4 %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4 %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7 %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15 %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16 %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15 %</a:t>
                      </a:r>
                      <a:endParaRPr lang="de-DE" sz="800" b="1" i="0" u="none" strike="noStrike">
                        <a:solidFill>
                          <a:srgbClr val="000000"/>
                        </a:solidFill>
                        <a:effectLst/>
                        <a:latin typeface="Helvetica-Bold"/>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540235"/>
                  </a:ext>
                </a:extLst>
              </a:tr>
              <a:tr h="325504">
                <a:tc>
                  <a:txBody>
                    <a:bodyPr/>
                    <a:lstStyle/>
                    <a:p>
                      <a:pPr algn="r" fontAlgn="ctr"/>
                      <a:r>
                        <a:rPr lang="de-DE" sz="800" u="none" strike="noStrike" dirty="0">
                          <a:effectLst/>
                        </a:rPr>
                        <a:t>Karrieremöglichkeiten</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10 %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9 %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10 %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47 %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56 %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51 %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13 %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13 %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15 %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4 %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4 %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5 %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7 %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7 %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10 %</a:t>
                      </a:r>
                      <a:endParaRPr lang="de-DE" sz="800" b="1" i="0" u="none" strike="noStrike">
                        <a:solidFill>
                          <a:srgbClr val="000000"/>
                        </a:solidFill>
                        <a:effectLst/>
                        <a:latin typeface="Helvetica-Bold"/>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810473"/>
                  </a:ext>
                </a:extLst>
              </a:tr>
              <a:tr h="325504">
                <a:tc>
                  <a:txBody>
                    <a:bodyPr/>
                    <a:lstStyle/>
                    <a:p>
                      <a:pPr algn="r" fontAlgn="ctr"/>
                      <a:r>
                        <a:rPr lang="de-DE" sz="800" u="none" strike="noStrike" dirty="0">
                          <a:effectLst/>
                        </a:rPr>
                        <a:t>internationale Karrierechancen/</a:t>
                      </a:r>
                      <a:br>
                        <a:rPr lang="de-DE" sz="800" u="none" strike="noStrike" dirty="0">
                          <a:effectLst/>
                        </a:rPr>
                      </a:br>
                      <a:r>
                        <a:rPr lang="de-DE" sz="800" u="none" strike="noStrike" dirty="0">
                          <a:effectLst/>
                        </a:rPr>
                        <a:t>Einsatzmöglichkeiten</a:t>
                      </a:r>
                      <a:endParaRPr lang="de-DE" sz="800" b="0"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7 %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5 %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7 %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54 %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63 %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56 %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6 %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9 %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12 %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6 %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8 %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10 %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dirty="0">
                          <a:effectLst/>
                        </a:rPr>
                        <a:t>6 %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e-DE" sz="800" u="none" strike="noStrike">
                          <a:effectLst/>
                        </a:rPr>
                        <a:t>3 %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800" b="1" u="none" strike="noStrike">
                          <a:effectLst/>
                        </a:rPr>
                        <a:t>6 %</a:t>
                      </a:r>
                      <a:endParaRPr lang="de-DE" sz="800" b="1" i="0" u="none" strike="noStrike">
                        <a:solidFill>
                          <a:srgbClr val="000000"/>
                        </a:solidFill>
                        <a:effectLst/>
                        <a:latin typeface="Helvetica-Bold"/>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293849"/>
                  </a:ext>
                </a:extLst>
              </a:tr>
              <a:tr h="325504">
                <a:tc>
                  <a:txBody>
                    <a:bodyPr/>
                    <a:lstStyle/>
                    <a:p>
                      <a:pPr algn="r" fontAlgn="ctr"/>
                      <a:r>
                        <a:rPr lang="de-DE" sz="800" b="1" u="none" strike="noStrike" dirty="0">
                          <a:effectLst/>
                        </a:rPr>
                        <a:t>Aufstellung als Arbeitgeber insgesamt</a:t>
                      </a:r>
                      <a:endParaRPr lang="de-DE" sz="800" b="1" i="0" u="none" strike="noStrike" dirty="0">
                        <a:solidFill>
                          <a:srgbClr val="000000"/>
                        </a:solidFill>
                        <a:effectLst/>
                        <a:latin typeface="Arial" panose="020B0604020202020204" pitchFamily="34" charset="0"/>
                      </a:endParaRPr>
                    </a:p>
                  </a:txBody>
                  <a:tcPr marL="36000" marR="72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u="none" strike="noStrike" dirty="0">
                          <a:effectLst/>
                        </a:rPr>
                        <a:t>19 %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u="none" strike="noStrike">
                          <a:effectLst/>
                        </a:rPr>
                        <a:t>23 %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u="none" strike="noStrike">
                          <a:effectLst/>
                        </a:rPr>
                        <a:t>21 %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u="none" strike="noStrike" dirty="0">
                          <a:effectLst/>
                        </a:rPr>
                        <a:t>29 %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u="none" strike="noStrike">
                          <a:effectLst/>
                        </a:rPr>
                        <a:t>30 %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u="none" strike="noStrike">
                          <a:effectLst/>
                        </a:rPr>
                        <a:t>31 %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u="none" strike="noStrike" dirty="0">
                          <a:effectLst/>
                        </a:rPr>
                        <a:t>8 %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u="none" strike="noStrike">
                          <a:effectLst/>
                        </a:rPr>
                        <a:t>9 %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u="none" strike="noStrike">
                          <a:effectLst/>
                        </a:rPr>
                        <a:t>11 %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u="none" strike="noStrike" dirty="0">
                          <a:effectLst/>
                        </a:rPr>
                        <a:t>5 %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u="none" strike="noStrike">
                          <a:effectLst/>
                        </a:rPr>
                        <a:t>5 %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u="none" strike="noStrike">
                          <a:effectLst/>
                        </a:rPr>
                        <a:t>7 %</a:t>
                      </a:r>
                      <a:endParaRPr lang="de-DE" sz="800" b="1" i="0" u="none" strike="noStrike">
                        <a:solidFill>
                          <a:srgbClr val="000000"/>
                        </a:solidFill>
                        <a:effectLst/>
                        <a:latin typeface="Helvetica-Bold"/>
                      </a:endParaRPr>
                    </a:p>
                  </a:txBody>
                  <a:tcPr marL="0" marR="36000" marT="10800" marB="10800" anchor="ctr">
                    <a:lnL w="12700" cmpd="sng">
                      <a:noFill/>
                    </a:lnL>
                    <a:lnR w="12700" cap="flat" cmpd="sng" algn="ctr">
                      <a:solidFill>
                        <a:schemeClr val="accent4"/>
                      </a:solidFill>
                      <a:prstDash val="solid"/>
                      <a:round/>
                      <a:headEnd type="none" w="med" len="med"/>
                      <a:tailEnd type="none" w="med" len="med"/>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u="none" strike="noStrike" dirty="0">
                          <a:effectLst/>
                        </a:rPr>
                        <a:t>10 %</a:t>
                      </a:r>
                      <a:endParaRPr lang="de-DE" sz="800" b="0" i="0" u="none" strike="noStrike" dirty="0">
                        <a:solidFill>
                          <a:srgbClr val="000000"/>
                        </a:solidFill>
                        <a:effectLst/>
                        <a:latin typeface="Arial" panose="020B0604020202020204" pitchFamily="34" charset="0"/>
                      </a:endParaRPr>
                    </a:p>
                  </a:txBody>
                  <a:tcPr marL="0" marR="36000" marT="10800" marB="10800" anchor="ctr">
                    <a:lnL w="12700" cap="flat" cmpd="sng" algn="ctr">
                      <a:solidFill>
                        <a:schemeClr val="accent4"/>
                      </a:solidFill>
                      <a:prstDash val="solid"/>
                      <a:round/>
                      <a:headEnd type="none" w="med" len="med"/>
                      <a:tailEnd type="none" w="med" len="med"/>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rtl="0" fontAlgn="ctr"/>
                      <a:r>
                        <a:rPr lang="de-DE" sz="800" u="none" strike="noStrike">
                          <a:effectLst/>
                        </a:rPr>
                        <a:t>12 %</a:t>
                      </a:r>
                      <a:endParaRPr lang="de-DE" sz="800" b="0" i="0" u="none" strike="noStrike">
                        <a:solidFill>
                          <a:srgbClr val="000000"/>
                        </a:solidFill>
                        <a:effectLst/>
                        <a:latin typeface="Arial" panose="020B0604020202020204" pitchFamily="34" charset="0"/>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tc>
                  <a:txBody>
                    <a:bodyPr/>
                    <a:lstStyle/>
                    <a:p>
                      <a:pPr algn="r" fontAlgn="ctr"/>
                      <a:r>
                        <a:rPr lang="de-DE" sz="800" b="1" u="none" strike="noStrike" dirty="0">
                          <a:effectLst/>
                        </a:rPr>
                        <a:t>12 %</a:t>
                      </a:r>
                      <a:endParaRPr lang="de-DE" sz="800" b="1" i="0" u="none" strike="noStrike" dirty="0">
                        <a:solidFill>
                          <a:srgbClr val="000000"/>
                        </a:solidFill>
                        <a:effectLst/>
                        <a:latin typeface="Helvetica-Bold"/>
                      </a:endParaRPr>
                    </a:p>
                  </a:txBody>
                  <a:tcPr marL="0" marR="36000" marT="10800" marB="10800" anchor="ctr">
                    <a:lnL w="12700" cmpd="sng">
                      <a:noFill/>
                    </a:lnL>
                    <a:lnR w="12700" cmpd="sng">
                      <a:noFill/>
                    </a:lnR>
                    <a:lnT w="12700" cap="flat" cmpd="sng" algn="ctr">
                      <a:solidFill>
                        <a:srgbClr val="DFE3E6"/>
                      </a:solidFill>
                      <a:prstDash val="solid"/>
                      <a:round/>
                      <a:headEnd type="none" w="med" len="med"/>
                      <a:tailEnd type="none" w="med" len="med"/>
                    </a:lnT>
                    <a:lnB w="12700" cap="flat" cmpd="sng" algn="ctr">
                      <a:solidFill>
                        <a:srgbClr val="DFE3E6"/>
                      </a:solidFill>
                      <a:prstDash val="solid"/>
                      <a:round/>
                      <a:headEnd type="none" w="med" len="med"/>
                      <a:tailEnd type="none" w="med" len="med"/>
                    </a:lnB>
                    <a:lnTlToBr w="12700" cmpd="sng">
                      <a:noFill/>
                      <a:prstDash val="solid"/>
                    </a:lnTlToBr>
                    <a:lnBlToTr w="12700" cmpd="sng">
                      <a:noFill/>
                      <a:prstDash val="solid"/>
                    </a:lnBlToTr>
                    <a:solidFill>
                      <a:srgbClr val="DFE3E6"/>
                    </a:solidFill>
                  </a:tcPr>
                </a:tc>
                <a:extLst>
                  <a:ext uri="{0D108BD9-81ED-4DB2-BD59-A6C34878D82A}">
                    <a16:rowId xmlns:a16="http://schemas.microsoft.com/office/drawing/2014/main" val="2527648412"/>
                  </a:ext>
                </a:extLst>
              </a:tr>
            </a:tbl>
          </a:graphicData>
        </a:graphic>
      </p:graphicFrame>
      <p:cxnSp>
        <p:nvCxnSpPr>
          <p:cNvPr id="7" name="Gerade Verbindung mit Pfeil 19">
            <a:extLst>
              <a:ext uri="{FF2B5EF4-FFF2-40B4-BE49-F238E27FC236}">
                <a16:creationId xmlns:a16="http://schemas.microsoft.com/office/drawing/2014/main" id="{2C147B99-34AC-0620-AE04-8649C9659BD7}"/>
              </a:ext>
            </a:extLst>
          </p:cNvPr>
          <p:cNvCxnSpPr>
            <a:cxnSpLocks/>
          </p:cNvCxnSpPr>
          <p:nvPr/>
        </p:nvCxnSpPr>
        <p:spPr>
          <a:xfrm flipV="1">
            <a:off x="8237168" y="2590794"/>
            <a:ext cx="0" cy="140337"/>
          </a:xfrm>
          <a:prstGeom prst="straightConnector1">
            <a:avLst/>
          </a:prstGeom>
          <a:ln w="12700" cap="sq">
            <a:headEnd type="triangle" w="sm" len="sm"/>
            <a:tailEnd type="none" w="sm" len="sm"/>
          </a:ln>
        </p:spPr>
        <p:style>
          <a:lnRef idx="1">
            <a:schemeClr val="accent1"/>
          </a:lnRef>
          <a:fillRef idx="0">
            <a:schemeClr val="accent1"/>
          </a:fillRef>
          <a:effectRef idx="0">
            <a:schemeClr val="dk1"/>
          </a:effectRef>
          <a:fontRef idx="minor">
            <a:schemeClr val="lt1"/>
          </a:fontRef>
        </p:style>
      </p:cxnSp>
      <p:cxnSp>
        <p:nvCxnSpPr>
          <p:cNvPr id="9" name="Gerade Verbindung mit Pfeil 20">
            <a:extLst>
              <a:ext uri="{FF2B5EF4-FFF2-40B4-BE49-F238E27FC236}">
                <a16:creationId xmlns:a16="http://schemas.microsoft.com/office/drawing/2014/main" id="{29551CAD-0418-CEBE-F7CA-71DB1A29110D}"/>
              </a:ext>
            </a:extLst>
          </p:cNvPr>
          <p:cNvCxnSpPr>
            <a:cxnSpLocks/>
          </p:cNvCxnSpPr>
          <p:nvPr/>
        </p:nvCxnSpPr>
        <p:spPr>
          <a:xfrm flipV="1">
            <a:off x="8235335" y="3567915"/>
            <a:ext cx="0" cy="140337"/>
          </a:xfrm>
          <a:prstGeom prst="straightConnector1">
            <a:avLst/>
          </a:prstGeom>
          <a:ln w="12700" cap="sq">
            <a:headEnd type="none" w="sm" len="sm"/>
            <a:tailEnd type="triangle" w="sm" len="sm"/>
          </a:ln>
        </p:spPr>
        <p:style>
          <a:lnRef idx="1">
            <a:schemeClr val="accent1"/>
          </a:lnRef>
          <a:fillRef idx="0">
            <a:schemeClr val="accent1"/>
          </a:fillRef>
          <a:effectRef idx="0">
            <a:schemeClr val="dk1"/>
          </a:effectRef>
          <a:fontRef idx="minor">
            <a:schemeClr val="lt1"/>
          </a:fontRef>
        </p:style>
      </p:cxnSp>
      <p:cxnSp>
        <p:nvCxnSpPr>
          <p:cNvPr id="10" name="Gerade Verbindung mit Pfeil 21">
            <a:extLst>
              <a:ext uri="{FF2B5EF4-FFF2-40B4-BE49-F238E27FC236}">
                <a16:creationId xmlns:a16="http://schemas.microsoft.com/office/drawing/2014/main" id="{A893AC6F-4C1F-3C4F-A818-3F6C04466B60}"/>
              </a:ext>
            </a:extLst>
          </p:cNvPr>
          <p:cNvCxnSpPr>
            <a:cxnSpLocks/>
          </p:cNvCxnSpPr>
          <p:nvPr/>
        </p:nvCxnSpPr>
        <p:spPr>
          <a:xfrm flipV="1">
            <a:off x="9323018" y="3567915"/>
            <a:ext cx="0" cy="140337"/>
          </a:xfrm>
          <a:prstGeom prst="straightConnector1">
            <a:avLst/>
          </a:prstGeom>
          <a:ln w="12700" cap="sq">
            <a:headEnd type="triangle" w="sm" len="sm"/>
            <a:tailEnd type="none" w="sm" len="sm"/>
          </a:ln>
        </p:spPr>
        <p:style>
          <a:lnRef idx="1">
            <a:schemeClr val="accent1"/>
          </a:lnRef>
          <a:fillRef idx="0">
            <a:schemeClr val="accent1"/>
          </a:fillRef>
          <a:effectRef idx="0">
            <a:schemeClr val="dk1"/>
          </a:effectRef>
          <a:fontRef idx="minor">
            <a:schemeClr val="lt1"/>
          </a:fontRef>
        </p:style>
      </p:cxnSp>
      <p:cxnSp>
        <p:nvCxnSpPr>
          <p:cNvPr id="11" name="Gerade Verbindung mit Pfeil 22">
            <a:extLst>
              <a:ext uri="{FF2B5EF4-FFF2-40B4-BE49-F238E27FC236}">
                <a16:creationId xmlns:a16="http://schemas.microsoft.com/office/drawing/2014/main" id="{555DA6AE-6BF1-3C1A-7311-8C97AAC25622}"/>
              </a:ext>
            </a:extLst>
          </p:cNvPr>
          <p:cNvCxnSpPr>
            <a:cxnSpLocks/>
          </p:cNvCxnSpPr>
          <p:nvPr/>
        </p:nvCxnSpPr>
        <p:spPr>
          <a:xfrm flipV="1">
            <a:off x="8233970" y="4559936"/>
            <a:ext cx="0" cy="140337"/>
          </a:xfrm>
          <a:prstGeom prst="straightConnector1">
            <a:avLst/>
          </a:prstGeom>
          <a:ln w="12700" cap="sq">
            <a:headEnd type="triangle" w="sm" len="sm"/>
            <a:tailEnd type="none" w="sm" len="sm"/>
          </a:ln>
        </p:spPr>
        <p:style>
          <a:lnRef idx="1">
            <a:schemeClr val="accent1"/>
          </a:lnRef>
          <a:fillRef idx="0">
            <a:schemeClr val="accent1"/>
          </a:fillRef>
          <a:effectRef idx="0">
            <a:schemeClr val="dk1"/>
          </a:effectRef>
          <a:fontRef idx="minor">
            <a:schemeClr val="lt1"/>
          </a:fontRef>
        </p:style>
      </p:cxnSp>
      <p:sp>
        <p:nvSpPr>
          <p:cNvPr id="2" name="Footer Placeholder 1">
            <a:extLst>
              <a:ext uri="{FF2B5EF4-FFF2-40B4-BE49-F238E27FC236}">
                <a16:creationId xmlns:a16="http://schemas.microsoft.com/office/drawing/2014/main" id="{9E1A4E5F-1B67-744B-B83F-F2062398BCF1}"/>
              </a:ext>
            </a:extLst>
          </p:cNvPr>
          <p:cNvSpPr>
            <a:spLocks noGrp="1"/>
          </p:cNvSpPr>
          <p:nvPr>
            <p:ph type="ftr" sz="quarter" idx="3"/>
          </p:nvPr>
        </p:nvSpPr>
        <p:spPr/>
        <p:txBody>
          <a:bodyPr/>
          <a:lstStyle/>
          <a:p>
            <a:r>
              <a:rPr lang="en-US"/>
              <a:t>Juni 2025</a:t>
            </a:r>
          </a:p>
        </p:txBody>
      </p:sp>
      <p:grpSp>
        <p:nvGrpSpPr>
          <p:cNvPr id="8" name="Group 7">
            <a:extLst>
              <a:ext uri="{FF2B5EF4-FFF2-40B4-BE49-F238E27FC236}">
                <a16:creationId xmlns:a16="http://schemas.microsoft.com/office/drawing/2014/main" id="{E9361594-7765-013F-13E4-12229C135EC4}"/>
              </a:ext>
            </a:extLst>
          </p:cNvPr>
          <p:cNvGrpSpPr>
            <a:grpSpLocks noChangeAspect="1"/>
          </p:cNvGrpSpPr>
          <p:nvPr/>
        </p:nvGrpSpPr>
        <p:grpSpPr>
          <a:xfrm>
            <a:off x="11478027" y="0"/>
            <a:ext cx="324000" cy="324000"/>
            <a:chOff x="10872022" y="0"/>
            <a:chExt cx="403200" cy="403200"/>
          </a:xfrm>
        </p:grpSpPr>
        <p:sp>
          <p:nvSpPr>
            <p:cNvPr id="12" name="Rectangle 11">
              <a:hlinkClick r:id="" action="ppaction://hlinkshowjump?jump=nextslide"/>
              <a:extLst>
                <a:ext uri="{FF2B5EF4-FFF2-40B4-BE49-F238E27FC236}">
                  <a16:creationId xmlns:a16="http://schemas.microsoft.com/office/drawing/2014/main" id="{970EA1AA-BD58-9795-E3AF-A2D106410F0E}"/>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descr="Down arrow">
              <a:hlinkClick r:id="" action="ppaction://hlinkshowjump?jump=nextslide"/>
              <a:extLst>
                <a:ext uri="{FF2B5EF4-FFF2-40B4-BE49-F238E27FC236}">
                  <a16:creationId xmlns:a16="http://schemas.microsoft.com/office/drawing/2014/main" id="{B78066C2-0942-07D2-D0E1-67ABBE9131A1}"/>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2CBF4E9D-BC4B-BDBA-02FA-164953D9F1D8}"/>
              </a:ext>
            </a:extLst>
          </p:cNvPr>
          <p:cNvGrpSpPr>
            <a:grpSpLocks noChangeAspect="1"/>
          </p:cNvGrpSpPr>
          <p:nvPr/>
        </p:nvGrpSpPr>
        <p:grpSpPr>
          <a:xfrm>
            <a:off x="11084594" y="0"/>
            <a:ext cx="324000" cy="324000"/>
            <a:chOff x="10354522" y="0"/>
            <a:chExt cx="403200" cy="403200"/>
          </a:xfrm>
        </p:grpSpPr>
        <p:sp>
          <p:nvSpPr>
            <p:cNvPr id="15" name="Rectangle 14">
              <a:hlinkClick r:id="" action="ppaction://hlinkshowjump?jump=previousslide"/>
              <a:extLst>
                <a:ext uri="{FF2B5EF4-FFF2-40B4-BE49-F238E27FC236}">
                  <a16:creationId xmlns:a16="http://schemas.microsoft.com/office/drawing/2014/main" id="{BE839379-DB9B-859F-4733-35C490D6A7AD}"/>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6" name="Straight Arrow Connector 15" descr="Down arrow">
              <a:hlinkClick r:id="" action="ppaction://hlinkshowjump?jump=previousslide"/>
              <a:extLst>
                <a:ext uri="{FF2B5EF4-FFF2-40B4-BE49-F238E27FC236}">
                  <a16:creationId xmlns:a16="http://schemas.microsoft.com/office/drawing/2014/main" id="{ED640220-5322-3421-DF80-FEFF9D3BF869}"/>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2F1A8D9E-0CA3-4189-C8A3-92EFC7C11C08}"/>
              </a:ext>
            </a:extLst>
          </p:cNvPr>
          <p:cNvGrpSpPr/>
          <p:nvPr/>
        </p:nvGrpSpPr>
        <p:grpSpPr>
          <a:xfrm>
            <a:off x="10520652" y="0"/>
            <a:ext cx="324000" cy="323385"/>
            <a:chOff x="10520652" y="0"/>
            <a:chExt cx="324000" cy="323385"/>
          </a:xfrm>
        </p:grpSpPr>
        <p:sp>
          <p:nvSpPr>
            <p:cNvPr id="23" name="Google Shape;487;p76">
              <a:hlinkClick r:id="rId2" action="ppaction://hlinksldjump"/>
              <a:extLst>
                <a:ext uri="{FF2B5EF4-FFF2-40B4-BE49-F238E27FC236}">
                  <a16:creationId xmlns:a16="http://schemas.microsoft.com/office/drawing/2014/main" id="{07DA31B7-A7E5-455C-B72C-0AF45B8D4FF9}"/>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5" name="Group 24">
              <a:extLst>
                <a:ext uri="{FF2B5EF4-FFF2-40B4-BE49-F238E27FC236}">
                  <a16:creationId xmlns:a16="http://schemas.microsoft.com/office/drawing/2014/main" id="{669C7554-1F09-621E-D444-406036318026}"/>
                </a:ext>
              </a:extLst>
            </p:cNvPr>
            <p:cNvGrpSpPr/>
            <p:nvPr/>
          </p:nvGrpSpPr>
          <p:grpSpPr>
            <a:xfrm>
              <a:off x="10578492" y="81049"/>
              <a:ext cx="208319" cy="161287"/>
              <a:chOff x="10578492" y="81049"/>
              <a:chExt cx="208319" cy="161287"/>
            </a:xfrm>
          </p:grpSpPr>
          <p:sp>
            <p:nvSpPr>
              <p:cNvPr id="26" name="Google Shape;190;p3">
                <a:hlinkClick r:id="rId2" action="ppaction://hlinksldjump"/>
                <a:extLst>
                  <a:ext uri="{FF2B5EF4-FFF2-40B4-BE49-F238E27FC236}">
                    <a16:creationId xmlns:a16="http://schemas.microsoft.com/office/drawing/2014/main" id="{37D67781-BD06-C4E9-E126-0AD9913C0E41}"/>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9" name="Google Shape;191;p3">
                <a:hlinkClick r:id="rId2" action="ppaction://hlinksldjump"/>
                <a:extLst>
                  <a:ext uri="{FF2B5EF4-FFF2-40B4-BE49-F238E27FC236}">
                    <a16:creationId xmlns:a16="http://schemas.microsoft.com/office/drawing/2014/main" id="{25C894E1-91D9-368E-0F01-D97A322CDB64}"/>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31" name="Google Shape;192;p3">
                <a:hlinkClick r:id="rId2" action="ppaction://hlinksldjump"/>
                <a:extLst>
                  <a:ext uri="{FF2B5EF4-FFF2-40B4-BE49-F238E27FC236}">
                    <a16:creationId xmlns:a16="http://schemas.microsoft.com/office/drawing/2014/main" id="{958914A0-8C96-E06F-B475-FBD9022E7A05}"/>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141940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FB643-6C1B-FCEE-14F8-1EC26DC74FAC}"/>
            </a:ext>
          </a:extLst>
        </p:cNvPr>
        <p:cNvGrpSpPr/>
        <p:nvPr/>
      </p:nvGrpSpPr>
      <p:grpSpPr>
        <a:xfrm>
          <a:off x="0" y="0"/>
          <a:ext cx="0" cy="0"/>
          <a:chOff x="0" y="0"/>
          <a:chExt cx="0" cy="0"/>
        </a:xfrm>
      </p:grpSpPr>
      <p:sp>
        <p:nvSpPr>
          <p:cNvPr id="27" name="Content Placeholder 16">
            <a:extLst>
              <a:ext uri="{FF2B5EF4-FFF2-40B4-BE49-F238E27FC236}">
                <a16:creationId xmlns:a16="http://schemas.microsoft.com/office/drawing/2014/main" id="{5018762E-6AE6-B393-00DC-28ED6CDE8F8E}"/>
              </a:ext>
            </a:extLst>
          </p:cNvPr>
          <p:cNvSpPr txBox="1">
            <a:spLocks/>
          </p:cNvSpPr>
          <p:nvPr/>
        </p:nvSpPr>
        <p:spPr>
          <a:xfrm flipH="1">
            <a:off x="4238625" y="0"/>
            <a:ext cx="7953374" cy="6858000"/>
          </a:xfrm>
          <a:prstGeom prst="rect">
            <a:avLst/>
          </a:prstGeom>
          <a:solidFill>
            <a:srgbClr val="F5F7F8"/>
          </a:solidFill>
          <a:ln>
            <a:noFill/>
          </a:ln>
        </p:spPr>
        <p:style>
          <a:lnRef idx="0">
            <a:schemeClr val="accent1"/>
          </a:lnRef>
          <a:fillRef idx="1">
            <a:schemeClr val="accent1"/>
          </a:fillRef>
          <a:effectRef idx="0">
            <a:schemeClr val="dk1"/>
          </a:effectRef>
          <a:fontRef idx="minor">
            <a:schemeClr val="lt1"/>
          </a:fontRef>
        </p:style>
        <p:txBody>
          <a:bodyPr rtlCol="0" anchor="t" anchorCtr="0"/>
          <a:lstStyle>
            <a:defPPr>
              <a:defRPr lang="en-US"/>
            </a:defPPr>
            <a:lvl1pPr marR="0" lvl="0" indent="0" algn="r" fontAlgn="auto">
              <a:lnSpc>
                <a:spcPct val="120000"/>
              </a:lnSpc>
              <a:spcBef>
                <a:spcPts val="0"/>
              </a:spcBef>
              <a:spcAft>
                <a:spcPts val="0"/>
              </a:spcAft>
              <a:buClrTx/>
              <a:buSzTx/>
              <a:buFontTx/>
              <a:buNone/>
              <a:tabLst/>
              <a:defRPr sz="1000">
                <a:solidFill>
                  <a:srgbClr val="000000"/>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de-DE" noProof="0"/>
          </a:p>
        </p:txBody>
      </p:sp>
      <p:graphicFrame>
        <p:nvGraphicFramePr>
          <p:cNvPr id="2" name="GRAPH_01">
            <a:extLst>
              <a:ext uri="{FF2B5EF4-FFF2-40B4-BE49-F238E27FC236}">
                <a16:creationId xmlns:a16="http://schemas.microsoft.com/office/drawing/2014/main" id="{77028269-5558-E265-46F5-EE41EBCC22F7}"/>
              </a:ext>
            </a:extLst>
          </p:cNvPr>
          <p:cNvGraphicFramePr/>
          <p:nvPr>
            <p:extLst>
              <p:ext uri="{D42A27DB-BD31-4B8C-83A1-F6EECF244321}">
                <p14:modId xmlns:p14="http://schemas.microsoft.com/office/powerpoint/2010/main" val="891731143"/>
              </p:ext>
            </p:extLst>
          </p:nvPr>
        </p:nvGraphicFramePr>
        <p:xfrm>
          <a:off x="4412873" y="1061938"/>
          <a:ext cx="5734027" cy="491275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BEDDE8F9-4797-C35E-12A7-FF63C83AB3D1}"/>
              </a:ext>
            </a:extLst>
          </p:cNvPr>
          <p:cNvSpPr>
            <a:spLocks noGrp="1"/>
          </p:cNvSpPr>
          <p:nvPr>
            <p:ph type="title"/>
          </p:nvPr>
        </p:nvSpPr>
        <p:spPr>
          <a:xfrm>
            <a:off x="397667" y="402336"/>
            <a:ext cx="3729833" cy="900000"/>
          </a:xfrm>
        </p:spPr>
        <p:txBody>
          <a:bodyPr/>
          <a:lstStyle/>
          <a:p>
            <a:r>
              <a:rPr lang="de-DE"/>
              <a:t>Wie werden Unter-</a:t>
            </a:r>
            <a:r>
              <a:rPr lang="de-DE" err="1"/>
              <a:t>nehmenstypen</a:t>
            </a:r>
            <a:r>
              <a:rPr lang="de-DE"/>
              <a:t> als Arbeitgeber bewertet?</a:t>
            </a:r>
          </a:p>
        </p:txBody>
      </p:sp>
      <p:sp>
        <p:nvSpPr>
          <p:cNvPr id="24" name="Title 4">
            <a:extLst>
              <a:ext uri="{FF2B5EF4-FFF2-40B4-BE49-F238E27FC236}">
                <a16:creationId xmlns:a16="http://schemas.microsoft.com/office/drawing/2014/main" id="{7B7EC5F5-A23E-2BF5-5521-8347538F01C3}"/>
              </a:ext>
            </a:extLst>
          </p:cNvPr>
          <p:cNvSpPr txBox="1">
            <a:spLocks/>
          </p:cNvSpPr>
          <p:nvPr/>
        </p:nvSpPr>
        <p:spPr>
          <a:xfrm>
            <a:off x="397667" y="75600"/>
            <a:ext cx="3726658" cy="25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de-DE" sz="1050">
                <a:solidFill>
                  <a:schemeClr val="accent4"/>
                </a:solidFill>
              </a:rPr>
              <a:t>Ergebnisse &gt; Unternehmenstypen als Arbeitgeber</a:t>
            </a:r>
          </a:p>
        </p:txBody>
      </p:sp>
      <p:sp>
        <p:nvSpPr>
          <p:cNvPr id="28" name="Text Placeholder 2">
            <a:extLst>
              <a:ext uri="{FF2B5EF4-FFF2-40B4-BE49-F238E27FC236}">
                <a16:creationId xmlns:a16="http://schemas.microsoft.com/office/drawing/2014/main" id="{A23EDC22-DC17-E652-EC3C-595A3FEB7D7D}"/>
              </a:ext>
            </a:extLst>
          </p:cNvPr>
          <p:cNvSpPr txBox="1">
            <a:spLocks/>
          </p:cNvSpPr>
          <p:nvPr/>
        </p:nvSpPr>
        <p:spPr>
          <a:xfrm>
            <a:off x="397668" y="1953896"/>
            <a:ext cx="3729832" cy="15779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400"/>
              <a:t>Bewertung der Unternehmenstypen</a:t>
            </a:r>
          </a:p>
          <a:p>
            <a:pPr lvl="1">
              <a:lnSpc>
                <a:spcPct val="100000"/>
              </a:lnSpc>
            </a:pPr>
            <a:r>
              <a:rPr lang="de-DE"/>
              <a:t>Familienunternehmen schneiden als Arbeitgeber insgesamt am besten ab. Vergleichsweise gering ist die </a:t>
            </a:r>
            <a:br>
              <a:rPr lang="de-DE"/>
            </a:br>
            <a:r>
              <a:rPr lang="de-DE"/>
              <a:t>Arbeitgeber-Attraktivität von Nichtregierungsorganisationen.</a:t>
            </a:r>
          </a:p>
        </p:txBody>
      </p:sp>
      <p:sp>
        <p:nvSpPr>
          <p:cNvPr id="30" name="Text Placeholder 2">
            <a:extLst>
              <a:ext uri="{FF2B5EF4-FFF2-40B4-BE49-F238E27FC236}">
                <a16:creationId xmlns:a16="http://schemas.microsoft.com/office/drawing/2014/main" id="{EF5F235C-8E7F-DDA3-331D-7E57B217B781}"/>
              </a:ext>
            </a:extLst>
          </p:cNvPr>
          <p:cNvSpPr txBox="1">
            <a:spLocks/>
          </p:cNvSpPr>
          <p:nvPr/>
        </p:nvSpPr>
        <p:spPr>
          <a:xfrm>
            <a:off x="397668" y="3979632"/>
            <a:ext cx="3729832" cy="1959206"/>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120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25000"/>
              </a:lnSpc>
              <a:spcBef>
                <a:spcPts val="600"/>
              </a:spcBef>
              <a:buFont typeface="Arial" panose="020B0604020202020204" pitchFamily="34" charset="0"/>
              <a:buNone/>
              <a:defRPr sz="1400" kern="1200">
                <a:solidFill>
                  <a:schemeClr val="tx1"/>
                </a:solidFill>
                <a:latin typeface="+mj-lt"/>
                <a:ea typeface="+mn-ea"/>
                <a:cs typeface="+mn-cs"/>
              </a:defRPr>
            </a:lvl2pPr>
            <a:lvl3pPr marL="171450" indent="-171450" algn="l" defTabSz="914400" rtl="0" eaLnBrk="1" latinLnBrk="0" hangingPunct="1">
              <a:lnSpc>
                <a:spcPct val="125000"/>
              </a:lnSpc>
              <a:spcBef>
                <a:spcPts val="600"/>
              </a:spcBef>
              <a:buFont typeface="Arial" panose="020B0604020202020204" pitchFamily="34" charset="0"/>
              <a:buChar char="•"/>
              <a:defRPr sz="1400" kern="1200">
                <a:solidFill>
                  <a:schemeClr val="tx1"/>
                </a:solidFill>
                <a:latin typeface="+mj-lt"/>
                <a:ea typeface="+mn-ea"/>
                <a:cs typeface="+mn-cs"/>
              </a:defRPr>
            </a:lvl3pPr>
            <a:lvl4pPr marL="344488" indent="-173038" algn="l" defTabSz="914400" rtl="0" eaLnBrk="1" latinLnBrk="0" hangingPunct="1">
              <a:lnSpc>
                <a:spcPct val="125000"/>
              </a:lnSpc>
              <a:spcBef>
                <a:spcPts val="600"/>
              </a:spcBef>
              <a:buFont typeface="Georgia" panose="02040502050405020303" pitchFamily="18" charset="0"/>
              <a:buChar char="–"/>
              <a:defRPr sz="1400" kern="1200">
                <a:solidFill>
                  <a:schemeClr val="tx1"/>
                </a:solidFill>
                <a:latin typeface="+mj-lt"/>
                <a:ea typeface="+mn-ea"/>
                <a:cs typeface="+mn-cs"/>
              </a:defRPr>
            </a:lvl4pPr>
            <a:lvl5pPr marL="515938" indent="-171450" algn="l" defTabSz="914400" rtl="0" eaLnBrk="1" latinLnBrk="0" hangingPunct="1">
              <a:lnSpc>
                <a:spcPct val="125000"/>
              </a:lnSpc>
              <a:spcBef>
                <a:spcPts val="600"/>
              </a:spcBef>
              <a:buFont typeface="Wingdings" panose="05000000000000000000" pitchFamily="2"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e-DE" sz="1050"/>
              <a:t>Frage 2: Wie bewerten Sie alles in allem die </a:t>
            </a:r>
            <a:br>
              <a:rPr lang="de-DE" sz="1050"/>
            </a:br>
            <a:r>
              <a:rPr lang="de-DE" sz="1050"/>
              <a:t>verschiedenen Unternehmenstypen als Arbeitgeber? </a:t>
            </a:r>
          </a:p>
          <a:p>
            <a:pPr lvl="1">
              <a:lnSpc>
                <a:spcPct val="100000"/>
              </a:lnSpc>
            </a:pPr>
            <a:r>
              <a:rPr lang="de-DE" sz="1050"/>
              <a:t>Basis: alle Befragten, N = 2.000 (skalierte Abfrage, </a:t>
            </a:r>
            <a:br>
              <a:rPr lang="de-DE" sz="1050"/>
            </a:br>
            <a:r>
              <a:rPr lang="de-DE" sz="1050"/>
              <a:t>sortiert nach Top 2), 2021: N = 1.001 / 2023: N = 1.055</a:t>
            </a:r>
          </a:p>
        </p:txBody>
      </p:sp>
      <p:sp>
        <p:nvSpPr>
          <p:cNvPr id="33" name="Slide Number Placeholder 32">
            <a:extLst>
              <a:ext uri="{FF2B5EF4-FFF2-40B4-BE49-F238E27FC236}">
                <a16:creationId xmlns:a16="http://schemas.microsoft.com/office/drawing/2014/main" id="{6D8CB5BA-FC9E-AEC4-0A4A-E325F7D78252}"/>
              </a:ext>
            </a:extLst>
          </p:cNvPr>
          <p:cNvSpPr>
            <a:spLocks noGrp="1"/>
          </p:cNvSpPr>
          <p:nvPr>
            <p:ph type="sldNum" sz="quarter" idx="4"/>
          </p:nvPr>
        </p:nvSpPr>
        <p:spPr>
          <a:xfrm>
            <a:off x="11503818" y="6501384"/>
            <a:ext cx="298209" cy="161583"/>
          </a:xfrm>
        </p:spPr>
        <p:txBody>
          <a:bodyPr/>
          <a:lstStyle/>
          <a:p>
            <a:fld id="{3E6AC032-1535-134B-A583-D5E1DDD0D167}" type="slidenum">
              <a:rPr lang="en-US" smtClean="0"/>
              <a:pPr/>
              <a:t>9</a:t>
            </a:fld>
            <a:endParaRPr lang="en-US"/>
          </a:p>
        </p:txBody>
      </p:sp>
      <p:graphicFrame>
        <p:nvGraphicFramePr>
          <p:cNvPr id="6" name="TABLE_02">
            <a:extLst>
              <a:ext uri="{FF2B5EF4-FFF2-40B4-BE49-F238E27FC236}">
                <a16:creationId xmlns:a16="http://schemas.microsoft.com/office/drawing/2014/main" id="{073B372C-769A-F563-2472-24E9F59AB39C}"/>
              </a:ext>
            </a:extLst>
          </p:cNvPr>
          <p:cNvGraphicFramePr>
            <a:graphicFrameLocks noGrp="1"/>
          </p:cNvGraphicFramePr>
          <p:nvPr>
            <p:extLst>
              <p:ext uri="{D42A27DB-BD31-4B8C-83A1-F6EECF244321}">
                <p14:modId xmlns:p14="http://schemas.microsoft.com/office/powerpoint/2010/main" val="618084110"/>
              </p:ext>
            </p:extLst>
          </p:nvPr>
        </p:nvGraphicFramePr>
        <p:xfrm>
          <a:off x="10648950" y="1301572"/>
          <a:ext cx="1152525" cy="4670604"/>
        </p:xfrm>
        <a:graphic>
          <a:graphicData uri="http://schemas.openxmlformats.org/drawingml/2006/table">
            <a:tbl>
              <a:tblPr firstRow="1" bandRow="1"/>
              <a:tblGrid>
                <a:gridCol w="384175">
                  <a:extLst>
                    <a:ext uri="{9D8B030D-6E8A-4147-A177-3AD203B41FA5}">
                      <a16:colId xmlns:a16="http://schemas.microsoft.com/office/drawing/2014/main" val="1910249397"/>
                    </a:ext>
                  </a:extLst>
                </a:gridCol>
                <a:gridCol w="384175">
                  <a:extLst>
                    <a:ext uri="{9D8B030D-6E8A-4147-A177-3AD203B41FA5}">
                      <a16:colId xmlns:a16="http://schemas.microsoft.com/office/drawing/2014/main" val="3613427870"/>
                    </a:ext>
                  </a:extLst>
                </a:gridCol>
                <a:gridCol w="384175">
                  <a:extLst>
                    <a:ext uri="{9D8B030D-6E8A-4147-A177-3AD203B41FA5}">
                      <a16:colId xmlns:a16="http://schemas.microsoft.com/office/drawing/2014/main" val="2086541077"/>
                    </a:ext>
                  </a:extLst>
                </a:gridCol>
              </a:tblGrid>
              <a:tr h="778434">
                <a:tc>
                  <a:txBody>
                    <a:bodyPr/>
                    <a:lstStyle/>
                    <a:p>
                      <a:pPr algn="r" fontAlgn="b"/>
                      <a:r>
                        <a:rPr kumimoji="0" lang="de-DE" sz="1000" b="0" i="0" u="none" strike="noStrike" kern="1200" cap="none" spc="0" normalizeH="0" baseline="0">
                          <a:ln>
                            <a:noFill/>
                          </a:ln>
                          <a:solidFill>
                            <a:schemeClr val="tx2"/>
                          </a:solidFill>
                          <a:effectLst/>
                          <a:uLnTx/>
                          <a:uFillTx/>
                          <a:latin typeface="+mn-lt"/>
                          <a:ea typeface="+mn-ea"/>
                          <a:cs typeface="+mn-cs"/>
                        </a:rPr>
                        <a:t>90 %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chemeClr val="tx2"/>
                          </a:solidFill>
                          <a:effectLst/>
                          <a:uLnTx/>
                          <a:uFillTx/>
                          <a:latin typeface="+mn-lt"/>
                          <a:ea typeface="+mn-ea"/>
                          <a:cs typeface="+mn-cs"/>
                        </a:rPr>
                        <a:t>91 %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chemeClr val="tx2"/>
                          </a:solidFill>
                          <a:effectLst/>
                          <a:uLnTx/>
                          <a:uFillTx/>
                          <a:latin typeface="+mn-lt"/>
                          <a:ea typeface="+mn-ea"/>
                          <a:cs typeface="+mn-cs"/>
                        </a:rPr>
                        <a:t>89 %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78434">
                <a:tc>
                  <a:txBody>
                    <a:bodyPr/>
                    <a:lstStyle/>
                    <a:p>
                      <a:pPr algn="r" fontAlgn="b"/>
                      <a:r>
                        <a:rPr kumimoji="0" lang="de-DE" sz="1000" b="0" i="0" u="none" strike="noStrike" kern="1200" cap="none" spc="0" normalizeH="0" baseline="0">
                          <a:ln>
                            <a:noFill/>
                          </a:ln>
                          <a:solidFill>
                            <a:schemeClr val="tx2"/>
                          </a:solidFill>
                          <a:effectLst/>
                          <a:uLnTx/>
                          <a:uFillTx/>
                          <a:latin typeface="+mn-lt"/>
                          <a:ea typeface="+mn-ea"/>
                          <a:cs typeface="+mn-cs"/>
                        </a:rPr>
                        <a:t>81 %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chemeClr val="tx2"/>
                          </a:solidFill>
                          <a:effectLst/>
                          <a:uLnTx/>
                          <a:uFillTx/>
                          <a:latin typeface="+mn-lt"/>
                          <a:ea typeface="+mn-ea"/>
                          <a:cs typeface="+mn-cs"/>
                        </a:rPr>
                        <a:t>78 %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chemeClr val="tx2"/>
                          </a:solidFill>
                          <a:effectLst/>
                          <a:uLnTx/>
                          <a:uFillTx/>
                          <a:latin typeface="+mn-lt"/>
                          <a:ea typeface="+mn-ea"/>
                          <a:cs typeface="+mn-cs"/>
                        </a:rPr>
                        <a:t>74 %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78434">
                <a:tc>
                  <a:txBody>
                    <a:bodyPr/>
                    <a:lstStyle/>
                    <a:p>
                      <a:pPr algn="r" fontAlgn="b"/>
                      <a:r>
                        <a:rPr kumimoji="0" lang="de-DE" sz="1000" b="0" i="0" u="none" strike="noStrike" kern="1200" cap="none" spc="0" normalizeH="0" baseline="0">
                          <a:ln>
                            <a:noFill/>
                          </a:ln>
                          <a:solidFill>
                            <a:schemeClr val="tx2"/>
                          </a:solidFill>
                          <a:effectLst/>
                          <a:uLnTx/>
                          <a:uFillTx/>
                          <a:latin typeface="+mn-lt"/>
                          <a:ea typeface="+mn-ea"/>
                          <a:cs typeface="+mn-cs"/>
                        </a:rPr>
                        <a:t>80 %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chemeClr val="tx2"/>
                          </a:solidFill>
                          <a:effectLst/>
                          <a:uLnTx/>
                          <a:uFillTx/>
                          <a:latin typeface="+mn-lt"/>
                          <a:ea typeface="+mn-ea"/>
                          <a:cs typeface="+mn-cs"/>
                        </a:rPr>
                        <a:t>77 %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chemeClr val="tx2"/>
                          </a:solidFill>
                          <a:effectLst/>
                          <a:uLnTx/>
                          <a:uFillTx/>
                          <a:latin typeface="+mn-lt"/>
                          <a:ea typeface="+mn-ea"/>
                          <a:cs typeface="+mn-cs"/>
                        </a:rPr>
                        <a:t>75 %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78434">
                <a:tc>
                  <a:txBody>
                    <a:bodyPr/>
                    <a:lstStyle/>
                    <a:p>
                      <a:pPr algn="r" fontAlgn="b"/>
                      <a:r>
                        <a:rPr kumimoji="0" lang="de-DE" sz="1000" b="0" i="0" u="none" strike="noStrike" kern="1200" cap="none" spc="0" normalizeH="0" baseline="0">
                          <a:ln>
                            <a:noFill/>
                          </a:ln>
                          <a:solidFill>
                            <a:schemeClr val="tx2"/>
                          </a:solidFill>
                          <a:effectLst/>
                          <a:uLnTx/>
                          <a:uFillTx/>
                          <a:latin typeface="+mn-lt"/>
                          <a:ea typeface="+mn-ea"/>
                          <a:cs typeface="+mn-cs"/>
                        </a:rPr>
                        <a:t>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chemeClr val="tx2"/>
                          </a:solidFill>
                          <a:effectLst/>
                          <a:uLnTx/>
                          <a:uFillTx/>
                          <a:latin typeface="+mn-lt"/>
                          <a:ea typeface="+mn-ea"/>
                          <a:cs typeface="+mn-cs"/>
                        </a:rPr>
                        <a:t>77 %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chemeClr val="tx2"/>
                          </a:solidFill>
                          <a:effectLst/>
                          <a:uLnTx/>
                          <a:uFillTx/>
                          <a:latin typeface="+mn-lt"/>
                          <a:ea typeface="+mn-ea"/>
                          <a:cs typeface="+mn-cs"/>
                        </a:rPr>
                        <a:t>70 %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78434">
                <a:tc>
                  <a:txBody>
                    <a:bodyPr/>
                    <a:lstStyle/>
                    <a:p>
                      <a:pPr algn="r" fontAlgn="b"/>
                      <a:r>
                        <a:rPr kumimoji="0" lang="de-DE" sz="1000" b="0" i="0" u="none" strike="noStrike" kern="1200" cap="none" spc="0" normalizeH="0" baseline="0">
                          <a:ln>
                            <a:noFill/>
                          </a:ln>
                          <a:solidFill>
                            <a:schemeClr val="tx2"/>
                          </a:solidFill>
                          <a:effectLst/>
                          <a:uLnTx/>
                          <a:uFillTx/>
                          <a:latin typeface="+mn-lt"/>
                          <a:ea typeface="+mn-ea"/>
                          <a:cs typeface="+mn-cs"/>
                        </a:rPr>
                        <a:t>71 %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chemeClr val="tx2"/>
                          </a:solidFill>
                          <a:effectLst/>
                          <a:uLnTx/>
                          <a:uFillTx/>
                          <a:latin typeface="+mn-lt"/>
                          <a:ea typeface="+mn-ea"/>
                          <a:cs typeface="+mn-cs"/>
                        </a:rPr>
                        <a:t>72 %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chemeClr val="tx2"/>
                          </a:solidFill>
                          <a:effectLst/>
                          <a:uLnTx/>
                          <a:uFillTx/>
                          <a:latin typeface="+mn-lt"/>
                          <a:ea typeface="+mn-ea"/>
                          <a:cs typeface="+mn-cs"/>
                        </a:rPr>
                        <a:t>64 %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78434">
                <a:tc>
                  <a:txBody>
                    <a:bodyPr/>
                    <a:lstStyle/>
                    <a:p>
                      <a:pPr algn="r" fontAlgn="b"/>
                      <a:endParaRPr kumimoji="0" lang="de-DE" sz="1000" b="0" i="0" u="none" strike="noStrike" kern="1200" cap="none" spc="0" normalizeH="0" baseline="0">
                        <a:ln>
                          <a:noFill/>
                        </a:ln>
                        <a:solidFill>
                          <a:schemeClr val="tx2"/>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schemeClr val="tx2"/>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schemeClr val="tx2"/>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7095302"/>
                  </a:ext>
                </a:extLst>
              </a:tr>
            </a:tbl>
          </a:graphicData>
        </a:graphic>
      </p:graphicFrame>
      <p:graphicFrame>
        <p:nvGraphicFramePr>
          <p:cNvPr id="10" name="Tabelle 1">
            <a:extLst>
              <a:ext uri="{FF2B5EF4-FFF2-40B4-BE49-F238E27FC236}">
                <a16:creationId xmlns:a16="http://schemas.microsoft.com/office/drawing/2014/main" id="{BEF919C1-4AA8-9AE0-EDFF-129CEFE636C9}"/>
              </a:ext>
            </a:extLst>
          </p:cNvPr>
          <p:cNvGraphicFramePr>
            <a:graphicFrameLocks noGrp="1"/>
          </p:cNvGraphicFramePr>
          <p:nvPr>
            <p:extLst>
              <p:ext uri="{D42A27DB-BD31-4B8C-83A1-F6EECF244321}">
                <p14:modId xmlns:p14="http://schemas.microsoft.com/office/powerpoint/2010/main" val="3447794105"/>
              </p:ext>
            </p:extLst>
          </p:nvPr>
        </p:nvGraphicFramePr>
        <p:xfrm>
          <a:off x="10663236" y="917449"/>
          <a:ext cx="1138239" cy="252000"/>
        </p:xfrm>
        <a:graphic>
          <a:graphicData uri="http://schemas.openxmlformats.org/drawingml/2006/table">
            <a:tbl>
              <a:tblPr>
                <a:tableStyleId>{2D5ABB26-0587-4C30-8999-92F81FD0307C}</a:tableStyleId>
              </a:tblPr>
              <a:tblGrid>
                <a:gridCol w="379413">
                  <a:extLst>
                    <a:ext uri="{9D8B030D-6E8A-4147-A177-3AD203B41FA5}">
                      <a16:colId xmlns:a16="http://schemas.microsoft.com/office/drawing/2014/main" val="1514054384"/>
                    </a:ext>
                  </a:extLst>
                </a:gridCol>
                <a:gridCol w="379413">
                  <a:extLst>
                    <a:ext uri="{9D8B030D-6E8A-4147-A177-3AD203B41FA5}">
                      <a16:colId xmlns:a16="http://schemas.microsoft.com/office/drawing/2014/main" val="2842833827"/>
                    </a:ext>
                  </a:extLst>
                </a:gridCol>
                <a:gridCol w="379413">
                  <a:extLst>
                    <a:ext uri="{9D8B030D-6E8A-4147-A177-3AD203B41FA5}">
                      <a16:colId xmlns:a16="http://schemas.microsoft.com/office/drawing/2014/main" val="3850920888"/>
                    </a:ext>
                  </a:extLst>
                </a:gridCol>
              </a:tblGrid>
              <a:tr h="252000">
                <a:tc>
                  <a:txBody>
                    <a:bodyPr/>
                    <a:lstStyle/>
                    <a:p>
                      <a:pPr algn="r" fontAlgn="ctr"/>
                      <a:r>
                        <a:rPr lang="de-DE" sz="1000" b="1" i="0" u="none" strike="noStrike" kern="1200">
                          <a:solidFill>
                            <a:schemeClr val="tx1"/>
                          </a:solidFill>
                          <a:effectLst/>
                          <a:latin typeface="+mn-lt"/>
                          <a:ea typeface="+mn-ea"/>
                          <a:cs typeface="+mn-cs"/>
                        </a:rPr>
                        <a:t>2025</a:t>
                      </a:r>
                    </a:p>
                  </a:txBody>
                  <a:tcPr marL="0" marR="0" marT="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de-DE" sz="1000" b="1" i="0" u="none" strike="noStrike">
                          <a:solidFill>
                            <a:schemeClr val="tx1"/>
                          </a:solidFill>
                          <a:effectLst/>
                          <a:latin typeface="+mn-lt"/>
                        </a:rPr>
                        <a:t>2023</a:t>
                      </a:r>
                    </a:p>
                  </a:txBody>
                  <a:tcPr marL="0" marR="0" marT="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de-DE" sz="1000" b="1" i="0" u="none" strike="noStrike">
                          <a:solidFill>
                            <a:schemeClr val="tx1"/>
                          </a:solidFill>
                          <a:effectLst/>
                          <a:latin typeface="+mn-lt"/>
                        </a:rPr>
                        <a:t>2021</a:t>
                      </a:r>
                    </a:p>
                  </a:txBody>
                  <a:tcPr marL="0" marR="0" marT="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8491518"/>
                  </a:ext>
                </a:extLst>
              </a:tr>
            </a:tbl>
          </a:graphicData>
        </a:graphic>
      </p:graphicFrame>
      <p:graphicFrame>
        <p:nvGraphicFramePr>
          <p:cNvPr id="11" name="TABLE_01">
            <a:extLst>
              <a:ext uri="{FF2B5EF4-FFF2-40B4-BE49-F238E27FC236}">
                <a16:creationId xmlns:a16="http://schemas.microsoft.com/office/drawing/2014/main" id="{FBB30FCE-5698-4DBC-E7E0-D395833833BA}"/>
              </a:ext>
            </a:extLst>
          </p:cNvPr>
          <p:cNvGraphicFramePr>
            <a:graphicFrameLocks noGrp="1"/>
          </p:cNvGraphicFramePr>
          <p:nvPr>
            <p:extLst>
              <p:ext uri="{D42A27DB-BD31-4B8C-83A1-F6EECF244321}">
                <p14:modId xmlns:p14="http://schemas.microsoft.com/office/powerpoint/2010/main" val="2229177088"/>
              </p:ext>
            </p:extLst>
          </p:nvPr>
        </p:nvGraphicFramePr>
        <p:xfrm>
          <a:off x="4412874" y="1301572"/>
          <a:ext cx="1841610" cy="3888000"/>
        </p:xfrm>
        <a:graphic>
          <a:graphicData uri="http://schemas.openxmlformats.org/drawingml/2006/table">
            <a:tbl>
              <a:tblPr firstRow="1" bandRow="1"/>
              <a:tblGrid>
                <a:gridCol w="1841610">
                  <a:extLst>
                    <a:ext uri="{9D8B030D-6E8A-4147-A177-3AD203B41FA5}">
                      <a16:colId xmlns:a16="http://schemas.microsoft.com/office/drawing/2014/main" val="20000"/>
                    </a:ext>
                  </a:extLst>
                </a:gridCol>
              </a:tblGrid>
              <a:tr h="777600">
                <a:tc>
                  <a:txBody>
                    <a:bodyPr/>
                    <a:lstStyle/>
                    <a:p>
                      <a:pPr algn="r" fontAlgn="t"/>
                      <a:r>
                        <a:rPr lang="de-DE" sz="1000" b="0" i="0" u="none" strike="noStrike">
                          <a:solidFill>
                            <a:srgbClr val="000000"/>
                          </a:solidFill>
                          <a:effectLst/>
                          <a:latin typeface="+mn-lt"/>
                        </a:rPr>
                        <a:t>Familienunternehmen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77600">
                <a:tc>
                  <a:txBody>
                    <a:bodyPr/>
                    <a:lstStyle/>
                    <a:p>
                      <a:pPr algn="r" fontAlgn="t"/>
                      <a:r>
                        <a:rPr lang="de-DE" sz="1000" b="0" i="0" u="none" strike="noStrike">
                          <a:solidFill>
                            <a:srgbClr val="000000"/>
                          </a:solidFill>
                          <a:effectLst/>
                          <a:latin typeface="+mn-lt"/>
                        </a:rPr>
                        <a:t>Konzerne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77600">
                <a:tc>
                  <a:txBody>
                    <a:bodyPr/>
                    <a:lstStyle/>
                    <a:p>
                      <a:pPr algn="r" fontAlgn="t"/>
                      <a:r>
                        <a:rPr lang="de-DE" sz="1000" b="0" i="0" u="none" strike="noStrike">
                          <a:solidFill>
                            <a:srgbClr val="000000"/>
                          </a:solidFill>
                          <a:effectLst/>
                          <a:latin typeface="+mn-lt"/>
                        </a:rPr>
                        <a:t>Start-up Unternehmen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77600">
                <a:tc>
                  <a:txBody>
                    <a:bodyPr/>
                    <a:lstStyle/>
                    <a:p>
                      <a:pPr algn="r" fontAlgn="t"/>
                      <a:r>
                        <a:rPr lang="de-DE" sz="1000" b="0" i="0" u="none" strike="noStrike">
                          <a:solidFill>
                            <a:srgbClr val="000000"/>
                          </a:solidFill>
                          <a:effectLst/>
                          <a:latin typeface="+mn-lt"/>
                        </a:rPr>
                        <a:t>öffentliche Hand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77600">
                <a:tc>
                  <a:txBody>
                    <a:bodyPr/>
                    <a:lstStyle/>
                    <a:p>
                      <a:pPr algn="r" fontAlgn="t"/>
                      <a:r>
                        <a:rPr lang="de-DE" sz="1000" b="0" i="0" u="none" strike="noStrike">
                          <a:solidFill>
                            <a:srgbClr val="000000"/>
                          </a:solidFill>
                          <a:effectLst/>
                          <a:latin typeface="+mn-lt"/>
                        </a:rPr>
                        <a:t>Nichtregierungsorganisationen (NGO)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3" name="Rechteckige Legende 35">
            <a:extLst>
              <a:ext uri="{FF2B5EF4-FFF2-40B4-BE49-F238E27FC236}">
                <a16:creationId xmlns:a16="http://schemas.microsoft.com/office/drawing/2014/main" id="{2023BEFD-94ED-D38F-BC8B-CFD8606AE9A1}"/>
              </a:ext>
            </a:extLst>
          </p:cNvPr>
          <p:cNvSpPr/>
          <p:nvPr/>
        </p:nvSpPr>
        <p:spPr bwMode="gray">
          <a:xfrm>
            <a:off x="10872022" y="617829"/>
            <a:ext cx="637601" cy="236584"/>
          </a:xfrm>
          <a:prstGeom prst="wedgeRectCallout">
            <a:avLst>
              <a:gd name="adj1" fmla="val 7985"/>
              <a:gd name="adj2" fmla="val 77605"/>
            </a:avLst>
          </a:prstGeom>
          <a:solidFill>
            <a:srgbClr val="FFCDA8"/>
          </a:solidFill>
          <a:ln>
            <a:noFill/>
          </a:ln>
        </p:spPr>
        <p:style>
          <a:lnRef idx="0">
            <a:schemeClr val="accent1"/>
          </a:lnRef>
          <a:fillRef idx="1">
            <a:schemeClr val="accent1"/>
          </a:fillRef>
          <a:effectRef idx="0">
            <a:schemeClr val="dk1"/>
          </a:effectRef>
          <a:fontRef idx="minor">
            <a:schemeClr val="lt1"/>
          </a:fontRef>
        </p:style>
        <p:txBody>
          <a:bodyPr rtlCol="0" anchor="ctr"/>
          <a:lstStyle/>
          <a:p>
            <a:pPr lvl="0" algn="ctr"/>
            <a:r>
              <a:rPr lang="de-DE" sz="1200">
                <a:solidFill>
                  <a:schemeClr val="tx1"/>
                </a:solidFill>
                <a:latin typeface="+mj-lt"/>
              </a:rPr>
              <a:t>Top 2:</a:t>
            </a:r>
          </a:p>
        </p:txBody>
      </p:sp>
      <p:sp>
        <p:nvSpPr>
          <p:cNvPr id="4" name="Footer Placeholder 3">
            <a:extLst>
              <a:ext uri="{FF2B5EF4-FFF2-40B4-BE49-F238E27FC236}">
                <a16:creationId xmlns:a16="http://schemas.microsoft.com/office/drawing/2014/main" id="{C5C72692-A0D9-471F-0A04-F5496429F3A2}"/>
              </a:ext>
            </a:extLst>
          </p:cNvPr>
          <p:cNvSpPr>
            <a:spLocks noGrp="1"/>
          </p:cNvSpPr>
          <p:nvPr>
            <p:ph type="ftr" sz="quarter" idx="3"/>
          </p:nvPr>
        </p:nvSpPr>
        <p:spPr/>
        <p:txBody>
          <a:bodyPr/>
          <a:lstStyle/>
          <a:p>
            <a:r>
              <a:rPr lang="en-US"/>
              <a:t>Juni 2025</a:t>
            </a:r>
          </a:p>
        </p:txBody>
      </p:sp>
      <p:grpSp>
        <p:nvGrpSpPr>
          <p:cNvPr id="7" name="Group 6">
            <a:extLst>
              <a:ext uri="{FF2B5EF4-FFF2-40B4-BE49-F238E27FC236}">
                <a16:creationId xmlns:a16="http://schemas.microsoft.com/office/drawing/2014/main" id="{804E247A-1992-5CC3-3DE3-59B985FACBEA}"/>
              </a:ext>
            </a:extLst>
          </p:cNvPr>
          <p:cNvGrpSpPr>
            <a:grpSpLocks noChangeAspect="1"/>
          </p:cNvGrpSpPr>
          <p:nvPr/>
        </p:nvGrpSpPr>
        <p:grpSpPr>
          <a:xfrm>
            <a:off x="11478027" y="0"/>
            <a:ext cx="324000" cy="324000"/>
            <a:chOff x="10872022" y="0"/>
            <a:chExt cx="403200" cy="403200"/>
          </a:xfrm>
        </p:grpSpPr>
        <p:sp>
          <p:nvSpPr>
            <p:cNvPr id="8" name="Rectangle 7">
              <a:hlinkClick r:id="" action="ppaction://hlinkshowjump?jump=nextslide"/>
              <a:extLst>
                <a:ext uri="{FF2B5EF4-FFF2-40B4-BE49-F238E27FC236}">
                  <a16:creationId xmlns:a16="http://schemas.microsoft.com/office/drawing/2014/main" id="{5A509EF3-E257-8C5A-6A8B-142AF732A261}"/>
                </a:ext>
              </a:extLst>
            </p:cNvPr>
            <p:cNvSpPr>
              <a:spLocks noChangeAspect="1"/>
            </p:cNvSpPr>
            <p:nvPr/>
          </p:nvSpPr>
          <p:spPr>
            <a:xfrm>
              <a:off x="108720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descr="Down arrow">
              <a:hlinkClick r:id="" action="ppaction://hlinkshowjump?jump=nextslide"/>
              <a:extLst>
                <a:ext uri="{FF2B5EF4-FFF2-40B4-BE49-F238E27FC236}">
                  <a16:creationId xmlns:a16="http://schemas.microsoft.com/office/drawing/2014/main" id="{F5331107-BD5D-376C-774D-D6496A94F523}"/>
                </a:ext>
              </a:extLst>
            </p:cNvPr>
            <p:cNvCxnSpPr>
              <a:cxnSpLocks/>
            </p:cNvCxnSpPr>
            <p:nvPr/>
          </p:nvCxnSpPr>
          <p:spPr>
            <a:xfrm rot="16200000" flipV="1">
              <a:off x="11073622"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086E90D5-8803-8735-5134-427549D76BD5}"/>
              </a:ext>
            </a:extLst>
          </p:cNvPr>
          <p:cNvGrpSpPr>
            <a:grpSpLocks noChangeAspect="1"/>
          </p:cNvGrpSpPr>
          <p:nvPr/>
        </p:nvGrpSpPr>
        <p:grpSpPr>
          <a:xfrm>
            <a:off x="11084594" y="0"/>
            <a:ext cx="324000" cy="324000"/>
            <a:chOff x="10354522" y="0"/>
            <a:chExt cx="403200" cy="403200"/>
          </a:xfrm>
        </p:grpSpPr>
        <p:sp>
          <p:nvSpPr>
            <p:cNvPr id="13" name="Rectangle 12">
              <a:hlinkClick r:id="" action="ppaction://hlinkshowjump?jump=previousslide"/>
              <a:extLst>
                <a:ext uri="{FF2B5EF4-FFF2-40B4-BE49-F238E27FC236}">
                  <a16:creationId xmlns:a16="http://schemas.microsoft.com/office/drawing/2014/main" id="{6BFC4D91-95A8-5AE6-D8FC-41E8405011E3}"/>
                </a:ext>
              </a:extLst>
            </p:cNvPr>
            <p:cNvSpPr>
              <a:spLocks noChangeAspect="1"/>
            </p:cNvSpPr>
            <p:nvPr/>
          </p:nvSpPr>
          <p:spPr>
            <a:xfrm>
              <a:off x="10354522" y="0"/>
              <a:ext cx="403200" cy="403200"/>
            </a:xfrm>
            <a:prstGeom prst="rect">
              <a:avLst/>
            </a:prstGeom>
            <a:solidFill>
              <a:srgbClr val="A1A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cxnSp>
          <p:nvCxnSpPr>
            <p:cNvPr id="15" name="Straight Arrow Connector 14" descr="Down arrow">
              <a:hlinkClick r:id="" action="ppaction://hlinkshowjump?jump=previousslide"/>
              <a:extLst>
                <a:ext uri="{FF2B5EF4-FFF2-40B4-BE49-F238E27FC236}">
                  <a16:creationId xmlns:a16="http://schemas.microsoft.com/office/drawing/2014/main" id="{837D79C1-65C0-20D5-5FB5-4CB2172311C8}"/>
                </a:ext>
              </a:extLst>
            </p:cNvPr>
            <p:cNvCxnSpPr>
              <a:cxnSpLocks/>
            </p:cNvCxnSpPr>
            <p:nvPr/>
          </p:nvCxnSpPr>
          <p:spPr>
            <a:xfrm rot="5400000" flipH="1" flipV="1">
              <a:off x="10556123" y="75600"/>
              <a:ext cx="0" cy="252000"/>
            </a:xfrm>
            <a:prstGeom prst="straightConnector1">
              <a:avLst/>
            </a:prstGeom>
            <a:ln w="19050" cap="sq">
              <a:solidFill>
                <a:schemeClr val="tx1"/>
              </a:solidFill>
              <a:bevel/>
              <a:headEnd type="arrow"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5A6DE3FE-83DE-8DA9-C696-3AA4EFAB68F8}"/>
              </a:ext>
            </a:extLst>
          </p:cNvPr>
          <p:cNvGrpSpPr/>
          <p:nvPr/>
        </p:nvGrpSpPr>
        <p:grpSpPr>
          <a:xfrm>
            <a:off x="10520652" y="0"/>
            <a:ext cx="324000" cy="323385"/>
            <a:chOff x="10520652" y="0"/>
            <a:chExt cx="324000" cy="323385"/>
          </a:xfrm>
        </p:grpSpPr>
        <p:sp>
          <p:nvSpPr>
            <p:cNvPr id="22" name="Google Shape;487;p76">
              <a:hlinkClick r:id="rId3" action="ppaction://hlinksldjump"/>
              <a:extLst>
                <a:ext uri="{FF2B5EF4-FFF2-40B4-BE49-F238E27FC236}">
                  <a16:creationId xmlns:a16="http://schemas.microsoft.com/office/drawing/2014/main" id="{312F4C78-73D8-EC78-7273-0A7844F90AA1}"/>
                </a:ext>
              </a:extLst>
            </p:cNvPr>
            <p:cNvSpPr>
              <a:spLocks noChangeAspect="1"/>
            </p:cNvSpPr>
            <p:nvPr/>
          </p:nvSpPr>
          <p:spPr>
            <a:xfrm>
              <a:off x="10520652" y="0"/>
              <a:ext cx="324000" cy="323385"/>
            </a:xfrm>
            <a:prstGeom prst="rect">
              <a:avLst/>
            </a:prstGeom>
            <a:solidFill>
              <a:srgbClr val="A1A8B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roup 22">
              <a:extLst>
                <a:ext uri="{FF2B5EF4-FFF2-40B4-BE49-F238E27FC236}">
                  <a16:creationId xmlns:a16="http://schemas.microsoft.com/office/drawing/2014/main" id="{FA564AC2-8294-A609-0478-498A0A9BC087}"/>
                </a:ext>
              </a:extLst>
            </p:cNvPr>
            <p:cNvGrpSpPr/>
            <p:nvPr/>
          </p:nvGrpSpPr>
          <p:grpSpPr>
            <a:xfrm>
              <a:off x="10578492" y="81049"/>
              <a:ext cx="208319" cy="161287"/>
              <a:chOff x="10578492" y="81049"/>
              <a:chExt cx="208319" cy="161287"/>
            </a:xfrm>
          </p:grpSpPr>
          <p:sp>
            <p:nvSpPr>
              <p:cNvPr id="25" name="Google Shape;190;p3">
                <a:hlinkClick r:id="rId3" action="ppaction://hlinksldjump"/>
                <a:extLst>
                  <a:ext uri="{FF2B5EF4-FFF2-40B4-BE49-F238E27FC236}">
                    <a16:creationId xmlns:a16="http://schemas.microsoft.com/office/drawing/2014/main" id="{E81DB156-A95A-90F0-0140-B4AA8FDEBCFB}"/>
                  </a:ext>
                </a:extLst>
              </p:cNvPr>
              <p:cNvSpPr/>
              <p:nvPr/>
            </p:nvSpPr>
            <p:spPr bwMode="gray">
              <a:xfrm>
                <a:off x="10578492" y="81049"/>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6" name="Google Shape;191;p3">
                <a:hlinkClick r:id="rId3" action="ppaction://hlinksldjump"/>
                <a:extLst>
                  <a:ext uri="{FF2B5EF4-FFF2-40B4-BE49-F238E27FC236}">
                    <a16:creationId xmlns:a16="http://schemas.microsoft.com/office/drawing/2014/main" id="{8121093A-10A6-0E0B-96B1-545042DA1C22}"/>
                  </a:ext>
                </a:extLst>
              </p:cNvPr>
              <p:cNvSpPr/>
              <p:nvPr/>
            </p:nvSpPr>
            <p:spPr bwMode="gray">
              <a:xfrm>
                <a:off x="10578492" y="151577"/>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sp>
            <p:nvSpPr>
              <p:cNvPr id="29" name="Google Shape;192;p3">
                <a:hlinkClick r:id="rId3" action="ppaction://hlinksldjump"/>
                <a:extLst>
                  <a:ext uri="{FF2B5EF4-FFF2-40B4-BE49-F238E27FC236}">
                    <a16:creationId xmlns:a16="http://schemas.microsoft.com/office/drawing/2014/main" id="{D8EA69BE-D315-C5D0-4219-901CE22057C0}"/>
                  </a:ext>
                </a:extLst>
              </p:cNvPr>
              <p:cNvSpPr/>
              <p:nvPr/>
            </p:nvSpPr>
            <p:spPr bwMode="gray">
              <a:xfrm>
                <a:off x="10578492" y="222105"/>
                <a:ext cx="208319" cy="2023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de-DE" sz="1800" b="0" i="0" u="none" strike="noStrike" kern="0" cap="none" spc="0" normalizeH="0" baseline="0" noProof="0">
                  <a:ln>
                    <a:noFill/>
                  </a:ln>
                  <a:solidFill>
                    <a:schemeClr val="bg1"/>
                  </a:solidFill>
                  <a:effectLst/>
                  <a:uLnTx/>
                  <a:uFillTx/>
                  <a:latin typeface="Georgia"/>
                  <a:ea typeface="Georgia"/>
                  <a:cs typeface="Georgia"/>
                  <a:sym typeface="Georgia"/>
                </a:endParaRPr>
              </a:p>
            </p:txBody>
          </p:sp>
        </p:grpSp>
      </p:grpSp>
    </p:spTree>
    <p:extLst>
      <p:ext uri="{BB962C8B-B14F-4D97-AF65-F5344CB8AC3E}">
        <p14:creationId xmlns:p14="http://schemas.microsoft.com/office/powerpoint/2010/main" val="2569836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wC Slide Master">
  <a:themeElements>
    <a:clrScheme name="PwC Office Colours">
      <a:dk1>
        <a:srgbClr val="000000"/>
      </a:dk1>
      <a:lt1>
        <a:srgbClr val="FFFFFF"/>
      </a:lt1>
      <a:dk2>
        <a:srgbClr val="000000"/>
      </a:dk2>
      <a:lt2>
        <a:srgbClr val="EBEBEB"/>
      </a:lt2>
      <a:accent1>
        <a:srgbClr val="FD5108"/>
      </a:accent1>
      <a:accent2>
        <a:srgbClr val="FE7C39"/>
      </a:accent2>
      <a:accent3>
        <a:srgbClr val="FFAA72"/>
      </a:accent3>
      <a:accent4>
        <a:srgbClr val="A1A8B3"/>
      </a:accent4>
      <a:accent5>
        <a:srgbClr val="B5BCC4"/>
      </a:accent5>
      <a:accent6>
        <a:srgbClr val="CBD1D6"/>
      </a:accent6>
      <a:hlink>
        <a:srgbClr val="000000"/>
      </a:hlink>
      <a:folHlink>
        <a:srgbClr val="A1A8B3"/>
      </a:folHlink>
    </a:clrScheme>
    <a:fontScheme name="PwC Offic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latin typeface="+mj-lt"/>
          </a:defRPr>
        </a:defPPr>
      </a:lstStyle>
    </a:txDef>
  </a:objectDefaults>
  <a:extraClrSchemeLst/>
  <a:custClrLst>
    <a:custClr name="Orange">
      <a:srgbClr val="FD5108"/>
    </a:custClr>
    <a:custClr name="Medium Orange">
      <a:srgbClr val="FE7C39"/>
    </a:custClr>
    <a:custClr name="Light Orange">
      <a:srgbClr val="FFAA72"/>
    </a:custClr>
    <a:custClr name="Orange Tint 1">
      <a:srgbClr val="FFCDA8"/>
    </a:custClr>
    <a:custClr name="Orange Tint 2">
      <a:srgbClr val="FFE8D4"/>
    </a:custClr>
    <a:custClr name="Orange Tint 3">
      <a:srgbClr val="FFF5ED"/>
    </a:custClr>
    <a:custClr name="Blank">
      <a:srgbClr val="FFFFFF"/>
    </a:custClr>
    <a:custClr name="Blank">
      <a:srgbClr val="FFFFFF"/>
    </a:custClr>
    <a:custClr name="Blank">
      <a:srgbClr val="FFFFFF"/>
    </a:custClr>
    <a:custClr name="Blank">
      <a:srgbClr val="FFFFFF"/>
    </a:custClr>
    <a:custClr name="Grey">
      <a:srgbClr val="A1A8B3"/>
    </a:custClr>
    <a:custClr name="Medium Grey">
      <a:srgbClr val="B5BCC4"/>
    </a:custClr>
    <a:custClr name="Light Grey">
      <a:srgbClr val="CBD1D6"/>
    </a:custClr>
    <a:custClr name="Grey Tint 1">
      <a:srgbClr val="DFE3E6"/>
    </a:custClr>
    <a:custClr name="Grey Tint 2">
      <a:srgbClr val="EEEFF1"/>
    </a:custClr>
    <a:custClr name="Grey Tint 3">
      <a:srgbClr val="F5F7F8"/>
    </a:custClr>
  </a:custClrLst>
  <a:extLst>
    <a:ext uri="{05A4C25C-085E-4340-85A3-A5531E510DB2}">
      <thm15:themeFamily xmlns:thm15="http://schemas.microsoft.com/office/thememl/2012/main" name="PwC_ppt_template" id="{0B296F49-9839-BE48-A6B0-07FAE54AD4FB}" vid="{251455FA-3AFB-1547-9744-D9A8067329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02454D1-E47C-8143-BD11-D1CE754A9956}">
  <we:reference id="2cb3dfe7-199f-46bf-bb56-17a7fca0f469" version="14.1.0.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c91c48b-b30a-4857-bc76-89966723511d">
      <Terms xmlns="http://schemas.microsoft.com/office/infopath/2007/PartnerControls"/>
    </lcf76f155ced4ddcb4097134ff3c332f>
    <TaxCatchAll xmlns="8ebb370a-8883-4d74-938b-34d4562c8139" xsi:nil="true"/>
    <SharedWithUsers xmlns="8ebb370a-8883-4d74-938b-34d4562c813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44A97C0F7D4BD4F88DD48FC9CF5344A" ma:contentTypeVersion="16" ma:contentTypeDescription="Ein neues Dokument erstellen." ma:contentTypeScope="" ma:versionID="da351a5d0b61b7421b0e8f9fda739275">
  <xsd:schema xmlns:xsd="http://www.w3.org/2001/XMLSchema" xmlns:xs="http://www.w3.org/2001/XMLSchema" xmlns:p="http://schemas.microsoft.com/office/2006/metadata/properties" xmlns:ns2="8c91c48b-b30a-4857-bc76-89966723511d" xmlns:ns3="8ebb370a-8883-4d74-938b-34d4562c8139" targetNamespace="http://schemas.microsoft.com/office/2006/metadata/properties" ma:root="true" ma:fieldsID="e5b0a8ec8abc445a506fad6c2d251c4f" ns2:_="" ns3:_="">
    <xsd:import namespace="8c91c48b-b30a-4857-bc76-89966723511d"/>
    <xsd:import namespace="8ebb370a-8883-4d74-938b-34d4562c813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1c48b-b30a-4857-bc76-8996672351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51521880-4917-43e1-86cd-d442102f206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bb370a-8883-4d74-938b-34d4562c813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e1e59c-ca09-4825-a902-b70283307ee2}" ma:internalName="TaxCatchAll" ma:showField="CatchAllData" ma:web="8ebb370a-8883-4d74-938b-34d4562c813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758F2C-2961-4F3E-AF6C-A7AAF8C806B2}">
  <ds:schemaRefs>
    <ds:schemaRef ds:uri="8c91c48b-b30a-4857-bc76-89966723511d"/>
    <ds:schemaRef ds:uri="8ebb370a-8883-4d74-938b-34d4562c81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900e39b-7a1a-4ab8-95cb-156815dd89f3"/>
    <ds:schemaRef ds:uri="f8865189-2c9f-4e1d-96f5-ab355b61dc43"/>
  </ds:schemaRefs>
</ds:datastoreItem>
</file>

<file path=customXml/itemProps2.xml><?xml version="1.0" encoding="utf-8"?>
<ds:datastoreItem xmlns:ds="http://schemas.openxmlformats.org/officeDocument/2006/customXml" ds:itemID="{AD289950-8D33-4911-97F4-E79FB1FE09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91c48b-b30a-4857-bc76-89966723511d"/>
    <ds:schemaRef ds:uri="8ebb370a-8883-4d74-938b-34d4562c81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265105-FE1D-453C-BB54-B143C57411F1}">
  <ds:schemaRefs>
    <ds:schemaRef ds:uri="http://schemas.microsoft.com/sharepoint/v3/contenttype/forms"/>
  </ds:schemaRefs>
</ds:datastoreItem>
</file>

<file path=docMetadata/LabelInfo.xml><?xml version="1.0" encoding="utf-8"?>
<clbl:labelList xmlns:clbl="http://schemas.microsoft.com/office/2020/mipLabelMetadata">
  <clbl:label id="{ebe992a0-636a-4fe4-9d7e-c316cce00b3d}" enabled="0" method="" siteId="{ebe992a0-636a-4fe4-9d7e-c316cce00b3d}" removed="1"/>
</clbl:labelList>
</file>

<file path=docProps/app.xml><?xml version="1.0" encoding="utf-8"?>
<Properties xmlns="http://schemas.openxmlformats.org/officeDocument/2006/extended-properties" xmlns:vt="http://schemas.openxmlformats.org/officeDocument/2006/docPropsVTypes">
  <Template>PwC_ppt_template</Template>
  <TotalTime>0</TotalTime>
  <Words>8743</Words>
  <Application>Microsoft Office PowerPoint</Application>
  <PresentationFormat>Widescreen</PresentationFormat>
  <Paragraphs>2523</Paragraphs>
  <Slides>36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Georgia</vt:lpstr>
      <vt:lpstr>Helvetica</vt:lpstr>
      <vt:lpstr>Helvetica-Bold</vt:lpstr>
      <vt:lpstr>Wingdings</vt:lpstr>
      <vt:lpstr>PwC Slide Master</vt:lpstr>
      <vt:lpstr>think-cell Slide</vt:lpstr>
      <vt:lpstr>Das Image von  Familienunternehmen bei der Bevölkerung</vt:lpstr>
      <vt:lpstr>Image von Familien- unternehmen</vt:lpstr>
      <vt:lpstr>Zusammenfassung (1/2)</vt:lpstr>
      <vt:lpstr>Zusammenfassung (2/2)</vt:lpstr>
      <vt:lpstr>Welcher Unternehmenstyp ist am besten aufgestellt?</vt:lpstr>
      <vt:lpstr>Welcher Unternehmenstyp ist am besten aufgestellt?</vt:lpstr>
      <vt:lpstr>Welcher Unternehmenstyp ist am besten aufgestellt?</vt:lpstr>
      <vt:lpstr>Welcher Unternehmenstyp ist am besten aufgestellt?</vt:lpstr>
      <vt:lpstr>Wie werden Unter-nehmenstypen als Arbeitgeber bewertet?</vt:lpstr>
      <vt:lpstr>Welcher Unter-nehmenstyp ist der Wunsch-Arbeitgeber?</vt:lpstr>
      <vt:lpstr>Welcher Unter-nehmenstyp ist der Wunsch-Arbeitgeber?</vt:lpstr>
      <vt:lpstr>Welche Aspekte sind beim Arbeitgeber am wichtigsten?</vt:lpstr>
      <vt:lpstr>Welcher Unternehmenstyp ist am besten aufgestellt?</vt:lpstr>
      <vt:lpstr>Welcher Unternehmenstyp ist am besten aufgestellt?</vt:lpstr>
      <vt:lpstr>Welcher Unternehmenstyp ist am besten aufgestellt?</vt:lpstr>
      <vt:lpstr>Welcher Unternehmenstyp ist am besten aufgestellt?</vt:lpstr>
      <vt:lpstr>Welcher Unter-nehmenstyp engagiert sich am stärksten?</vt:lpstr>
      <vt:lpstr>Welcher Unter-nehmenstyp engagiert sich am stärksten?</vt:lpstr>
      <vt:lpstr>Welcher Unter-nehmenstyp engagiert sich am stärksten?</vt:lpstr>
      <vt:lpstr>Welcher Unter-nehmenstyp engagiert sich am stärksten?</vt:lpstr>
      <vt:lpstr>Welcher Unternehmenstyp  ist am besten?</vt:lpstr>
      <vt:lpstr>Welcher Unternehmenstyp  ist am besten?</vt:lpstr>
      <vt:lpstr>Wie werden Familienunternehmen wahrgenommen?</vt:lpstr>
      <vt:lpstr>Wie werden Familienunternehmen wahrgenommen?</vt:lpstr>
      <vt:lpstr>Wie werden Familienunternehmen wahrgenommen?</vt:lpstr>
      <vt:lpstr>Wie werden Familienunternehmen wahrgenommen?</vt:lpstr>
      <vt:lpstr>Welche Rolle spielen Familienunternehmen bei der Vermögens-verteilung?</vt:lpstr>
      <vt:lpstr>Welche Rolle spielen Familienunternehmen bei der Vermögens-verteilung?</vt:lpstr>
      <vt:lpstr>Welche politischen Herausforderungen gibt es?</vt:lpstr>
      <vt:lpstr>Welche politischen Herausforderungen gibt es?</vt:lpstr>
      <vt:lpstr>Wie soll die Erbschaftsteuer ausgestaltet werden?</vt:lpstr>
      <vt:lpstr>Wie soll die Erbschaftsteuer ausgestaltet werden?</vt:lpstr>
      <vt:lpstr>Hintergrund und Untersuchungsansatz</vt:lpstr>
      <vt:lpstr>Statistik</vt:lpstr>
      <vt:lpstr>Statistik</vt:lpstr>
      <vt:lpstr>Ihre Ansprechpartnerin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Katrin Baier</dc:creator>
  <cp:lastModifiedBy>Corinna Freudig (DE)</cp:lastModifiedBy>
  <cp:revision>23</cp:revision>
  <dcterms:created xsi:type="dcterms:W3CDTF">2025-07-03T06:23:29Z</dcterms:created>
  <dcterms:modified xsi:type="dcterms:W3CDTF">2025-08-05T13:12:28Z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0x010100444A97C0F7D4BD4F88DD48FC9CF5344A</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{"FileActivityType":"8","FileActivityTimeStamp":"2025-07-29T11:27:45.960Z","FileActivityUsersOnPage":[{"DisplayName":"Christina Müller (DE)","Id":"christina.mueller@pwc.com"}],"FileActivityNavigationId":null}</vt:lpwstr>
  </property>
  <property fmtid="{D5CDD505-2E9C-101B-9397-08002B2CF9AE}" pid="7" name="TriggerFlowInfo">
    <vt:lpwstr/>
  </property>
  <property fmtid="{D5CDD505-2E9C-101B-9397-08002B2CF9AE}" pid="8" name="_dlc_DocIdItemGuid">
    <vt:lpwstr>133194de-574f-4e79-88b0-e20a97ac654d</vt:lpwstr>
  </property>
</Properties>
</file>