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318" r:id="rId3"/>
    <p:sldId id="332" r:id="rId4"/>
    <p:sldId id="365" r:id="rId5"/>
  </p:sldIdLst>
  <p:sldSz cx="12192000" cy="6858000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250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EFAB2-84A5-118A-D755-DB647137F210}" name="Dennis John" initials="DJ" userId="f5234170508349d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John" initials="DJ" lastIdx="1" clrIdx="0">
    <p:extLst>
      <p:ext uri="{19B8F6BF-5375-455C-9EA6-DF929625EA0E}">
        <p15:presenceInfo xmlns:p15="http://schemas.microsoft.com/office/powerpoint/2012/main" userId="f5234170508349d9" providerId="Windows Live"/>
      </p:ext>
    </p:extLst>
  </p:cmAuthor>
  <p:cmAuthor id="2" name="Povlsen, Kirsten-Haahr" initials="PK" lastIdx="15" clrIdx="1">
    <p:extLst>
      <p:ext uri="{19B8F6BF-5375-455C-9EA6-DF929625EA0E}">
        <p15:presenceInfo xmlns:p15="http://schemas.microsoft.com/office/powerpoint/2012/main" userId="Povlsen, Kirsten-Haa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D7D31"/>
    <a:srgbClr val="4472C4"/>
    <a:srgbClr val="F59D15"/>
    <a:srgbClr val="115EA0"/>
    <a:srgbClr val="A5BBE2"/>
    <a:srgbClr val="07599D"/>
    <a:srgbClr val="003865"/>
    <a:srgbClr val="0E6DC4"/>
    <a:srgbClr val="F79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2" y="67"/>
      </p:cViewPr>
      <p:guideLst>
        <p:guide pos="302"/>
        <p:guide pos="7242"/>
        <p:guide pos="3250"/>
        <p:guide orient="horz" pos="12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48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24614295758365"/>
          <c:y val="4.6942992174325307E-2"/>
          <c:w val="0.72082545963332112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Starker Anstieg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00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Geringer Anstieg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Sheet1!$C$2:$C$3</c:f>
              <c:numCache>
                <c:formatCode>0.00000</c:formatCode>
                <c:ptCount val="2"/>
                <c:pt idx="0">
                  <c:v>0.13087248322147652</c:v>
                </c:pt>
                <c:pt idx="1">
                  <c:v>2.7118644067796609E-2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Keine Veränderung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Sheet1!$D$2:$D$3</c:f>
              <c:numCache>
                <c:formatCode>0.00000</c:formatCode>
                <c:ptCount val="2"/>
                <c:pt idx="0">
                  <c:v>0.36577181208053694</c:v>
                </c:pt>
                <c:pt idx="1">
                  <c:v>0.24745762711864408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Geringer Rückgang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Sheet1!$E$2:$E$3</c:f>
              <c:numCache>
                <c:formatCode>0.00000</c:formatCode>
                <c:ptCount val="2"/>
                <c:pt idx="0">
                  <c:v>0.46644295302013428</c:v>
                </c:pt>
                <c:pt idx="1">
                  <c:v>0.69491525423728817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Starker Rückgang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538664101291657E-16"/>
                  <c:y val="1.65189177377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75-4ED6-A731-B8A32AA5062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Sheet1!$F$2:$F$3</c:f>
              <c:numCache>
                <c:formatCode>0.00000</c:formatCode>
                <c:ptCount val="2"/>
                <c:pt idx="0">
                  <c:v>2.3489932885906041E-2</c:v>
                </c:pt>
                <c:pt idx="1">
                  <c:v>2.3728813559322035E-2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189332188998166E-3"/>
                  <c:y val="-5.368648264765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75-4ED6-A731-B8A32AA506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5-47E7-A3B5-9D6E02409E08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2024 (von Januar bis Dezember 2024)</c:v>
                </c:pt>
                <c:pt idx="1">
                  <c:v>Im 2. Halbjahr 2023 (von Juli bis Dezember 2023)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 formatCode="0.00000">
                  <c:v>1.342281879194631E-2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30957147161749"/>
          <c:y val="0.8617217004599933"/>
          <c:w val="0.73069042852838251"/>
          <c:h val="9.2851275761219695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Arial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55181803429689E-2"/>
          <c:y val="0.10475920425641783"/>
          <c:w val="0.97721637912019887"/>
          <c:h val="0.576535867001699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Starker Anstieg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463541738977929E-3"/>
                  <c:y val="1.0206697734751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06780718630221E-2"/>
                      <c:h val="9.74758821834565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1A-4421-8B16-A6ADB424AFC6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Geringer Anstieg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Sheet1!$C$2</c:f>
              <c:numCache>
                <c:formatCode>###0.0</c:formatCode>
                <c:ptCount val="1"/>
                <c:pt idx="0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Keinen Effekt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Sheet1!$D$2</c:f>
              <c:numCache>
                <c:formatCode>###0.0</c:formatCode>
                <c:ptCount val="1"/>
                <c:pt idx="0">
                  <c:v>0.23399999999999999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Geringer Rückgang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Sheet1!$E$2</c:f>
              <c:numCache>
                <c:formatCode>###0.0</c:formatCode>
                <c:ptCount val="1"/>
                <c:pt idx="0">
                  <c:v>0.23399999999999999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Starker Rückgang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Sheet1!$F$2</c:f>
              <c:numCache>
                <c:formatCode>###0.0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Sheet1!$G$2</c:f>
              <c:numCache>
                <c:formatCode>###0.0</c:formatCode>
                <c:ptCount val="1"/>
                <c:pt idx="0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93699383958611E-3"/>
          <c:y val="0.62185972104626341"/>
          <c:w val="0.99400063006160411"/>
          <c:h val="0.13878247772866767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Arial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1147257182767"/>
          <c:y val="4.6942992174325307E-2"/>
          <c:w val="0.65196013001907704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Anstieg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0.17899999999999999</c:v>
                </c:pt>
                <c:pt idx="1">
                  <c:v>0.49099999999999999</c:v>
                </c:pt>
                <c:pt idx="2">
                  <c:v>0.71099999999999997</c:v>
                </c:pt>
                <c:pt idx="3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Kein Effekt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Sheet1!$D$2:$D$5</c:f>
              <c:numCache>
                <c:formatCode>###0.0</c:formatCode>
                <c:ptCount val="4"/>
                <c:pt idx="0">
                  <c:v>0.124</c:v>
                </c:pt>
                <c:pt idx="1">
                  <c:v>0.436</c:v>
                </c:pt>
                <c:pt idx="2">
                  <c:v>0.21600000000000003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0E6DC4"/>
            </a:solidFill>
            <a:ln>
              <a:solidFill>
                <a:srgbClr val="0E6DC4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Rückgang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Sheet1!$F$2:$F$5</c:f>
              <c:numCache>
                <c:formatCode>###0.0</c:formatCode>
                <c:ptCount val="4"/>
                <c:pt idx="0">
                  <c:v>0.65500000000000003</c:v>
                </c:pt>
                <c:pt idx="1">
                  <c:v>4.0999999999999995E-2</c:v>
                </c:pt>
                <c:pt idx="2">
                  <c:v>3.1E-2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Bestandsimmobilien</c:v>
                </c:pt>
                <c:pt idx="1">
                  <c:v>Neubau</c:v>
                </c:pt>
                <c:pt idx="2">
                  <c:v>Mieten</c:v>
                </c:pt>
                <c:pt idx="3">
                  <c:v>Sanierungen/Renovierungen</c:v>
                </c:pt>
              </c:strCache>
            </c:strRef>
          </c:cat>
          <c:val>
            <c:numRef>
              <c:f>Sheet1!$G$2:$G$5</c:f>
              <c:numCache>
                <c:formatCode>###0.0</c:formatCode>
                <c:ptCount val="4"/>
                <c:pt idx="0">
                  <c:v>4.0999999999999995E-2</c:v>
                </c:pt>
                <c:pt idx="1">
                  <c:v>3.1E-2</c:v>
                </c:pt>
                <c:pt idx="2">
                  <c:v>4.2000000000000003E-2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1804503550631336"/>
          <c:y val="0.8617217004599933"/>
          <c:w val="0.68195496449368664"/>
          <c:h val="9.2851275761219695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Arial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2224-1459-4DF7-B410-AF29E1CFF6C5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AA95-5700-4F4F-B112-B448394367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57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717A-014C-4967-B1B0-7AF193FA6086}" type="datetimeFigureOut">
              <a:rPr lang="de-DE" smtClean="0"/>
              <a:t>04.09.2023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397B-FDBC-43EA-A27E-293C900ED1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5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3.xml"/><Relationship Id="rId7" Type="http://schemas.openxmlformats.org/officeDocument/2006/relationships/image" Target="../media/image9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E6E8-AD9F-4CD0-91D7-3AC7E986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0E78BC-7FDC-4BD2-8E25-1995D10A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9E822-15CB-4A19-94C1-378ADF7B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BEF1-D79E-4978-9301-90D12F5C54DD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7AED2-24D5-4F44-9145-DDFED7F7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0225B4-869C-4D35-9EF9-1D002FE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FAA61-7800-4B92-B644-7BB6719C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CEC949-14C8-462F-A326-187DF8030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194CC-C847-44BC-9EA4-A85BB5D4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DBAB-B5E8-41B9-A880-79F47E96520B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6CDD5-3390-4F7D-81D3-846EDD62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8B120-0FCA-4957-8E51-D29A076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BAC029-2DEE-45D0-8316-3D31B742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A479A8-69B9-4C3B-BBC0-A84D2AE1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C07D7-E84D-45A7-AE07-AEC742AF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704-85CD-4BD0-941F-027707CCF4F1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A5DF0-249C-45E9-8684-22495B26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93A64-01C1-4043-AEE2-242BC9A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0FB2A97-47F3-477B-948E-69B2DD468B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0FB2A97-47F3-477B-948E-69B2DD468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D90A56-0EC3-467D-877B-BB8F7CCDF72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F41AC-C246-8844-AC5D-A4D397771B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33863BBC-A24F-7347-BB34-CABCF2A882DA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724276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D308901-8FA5-7C44-B79F-179DA017B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8947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3361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C283C3-F83F-48FC-9D68-03CAE2DA766B}"/>
              </a:ext>
            </a:extLst>
          </p:cNvPr>
          <p:cNvSpPr/>
          <p:nvPr userDrawn="1"/>
        </p:nvSpPr>
        <p:spPr bwMode="gray">
          <a:xfrm>
            <a:off x="6816080" y="5541235"/>
            <a:ext cx="5375920" cy="96010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afik 13" descr="Ein Bild, das drinnen, Tasse, Tisch, Essen enthält.&#10;&#10;Automatisch generierte Beschreibung">
            <a:extLst>
              <a:ext uri="{FF2B5EF4-FFF2-40B4-BE49-F238E27FC236}">
                <a16:creationId xmlns:a16="http://schemas.microsoft.com/office/drawing/2014/main" id="{8973A747-3520-4943-9E8C-E620032AEE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2703" b="8194"/>
          <a:stretch>
            <a:fillRect/>
          </a:stretch>
        </p:blipFill>
        <p:spPr bwMode="gray">
          <a:xfrm>
            <a:off x="0" y="-48005"/>
            <a:ext cx="10229005" cy="6981395"/>
          </a:xfrm>
          <a:custGeom>
            <a:avLst/>
            <a:gdLst>
              <a:gd name="connsiteX0" fmla="*/ 0 w 7671754"/>
              <a:gd name="connsiteY0" fmla="*/ 0 h 5236046"/>
              <a:gd name="connsiteX1" fmla="*/ 5875999 w 7671754"/>
              <a:gd name="connsiteY1" fmla="*/ 0 h 5236046"/>
              <a:gd name="connsiteX2" fmla="*/ 7671621 w 7671754"/>
              <a:gd name="connsiteY2" fmla="*/ 1907702 h 5236046"/>
              <a:gd name="connsiteX3" fmla="*/ 5754521 w 7671754"/>
              <a:gd name="connsiteY3" fmla="*/ 5220557 h 5236046"/>
              <a:gd name="connsiteX4" fmla="*/ 0 w 7671754"/>
              <a:gd name="connsiteY4" fmla="*/ 5236046 h 52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754" h="5236046">
                <a:moveTo>
                  <a:pt x="0" y="0"/>
                </a:moveTo>
                <a:lnTo>
                  <a:pt x="5875999" y="0"/>
                </a:lnTo>
                <a:cubicBezTo>
                  <a:pt x="6867693" y="0"/>
                  <a:pt x="7683772" y="795672"/>
                  <a:pt x="7671621" y="1907702"/>
                </a:cubicBezTo>
                <a:cubicBezTo>
                  <a:pt x="7659471" y="3019732"/>
                  <a:pt x="6393555" y="4116272"/>
                  <a:pt x="5754521" y="5220557"/>
                </a:cubicBezTo>
                <a:lnTo>
                  <a:pt x="0" y="5236046"/>
                </a:lnTo>
                <a:close/>
              </a:path>
            </a:pathLst>
          </a:custGeom>
        </p:spPr>
      </p:pic>
      <p:sp>
        <p:nvSpPr>
          <p:cNvPr id="11" name="Eine Ecke des Rechtecks abrunden 9">
            <a:extLst>
              <a:ext uri="{FF2B5EF4-FFF2-40B4-BE49-F238E27FC236}">
                <a16:creationId xmlns:a16="http://schemas.microsoft.com/office/drawing/2014/main" id="{90DD6398-5F92-4DD5-9C77-C09BC440A93A}"/>
              </a:ext>
            </a:extLst>
          </p:cNvPr>
          <p:cNvSpPr/>
          <p:nvPr userDrawn="1"/>
        </p:nvSpPr>
        <p:spPr bwMode="gray">
          <a:xfrm>
            <a:off x="0" y="2790333"/>
            <a:ext cx="5999989" cy="409505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CAC3CFB-B433-4E61-9424-DFFD07515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5156324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EB53A05E-9B86-4F4B-BACF-6E21CF9D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3380995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03672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994E06-31D5-420C-B5CD-D16CE6B62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994E06-31D5-420C-B5CD-D16CE6B62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4B53F05-CCA6-4ED6-9E4E-4CA3FA6CAB3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2C45A86-CF77-774F-8869-7694645734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ine Ecke des Rechtecks abrunden 9">
            <a:extLst>
              <a:ext uri="{FF2B5EF4-FFF2-40B4-BE49-F238E27FC236}">
                <a16:creationId xmlns:a16="http://schemas.microsoft.com/office/drawing/2014/main" id="{1BB0C27D-3A1E-4E49-85E3-A82AB250FD6D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A3EC2F-55DD-C446-9564-82A75A8CDF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Titel 3">
            <a:extLst>
              <a:ext uri="{FF2B5EF4-FFF2-40B4-BE49-F238E27FC236}">
                <a16:creationId xmlns:a16="http://schemas.microsoft.com/office/drawing/2014/main" id="{757D0861-C281-004B-B1C3-845D27F6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7814"/>
            <a:ext cx="5336643" cy="984885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52F72D63-9BF9-4945-838B-7FF68AD3D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237932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</p:spTree>
    <p:extLst>
      <p:ext uri="{BB962C8B-B14F-4D97-AF65-F5344CB8AC3E}">
        <p14:creationId xmlns:p14="http://schemas.microsoft.com/office/powerpoint/2010/main" val="34797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A24A3260-D8D0-BE4F-8E50-EFEC4B61BA58}"/>
              </a:ext>
            </a:extLst>
          </p:cNvPr>
          <p:cNvSpPr/>
          <p:nvPr userDrawn="1"/>
        </p:nvSpPr>
        <p:spPr bwMode="gray">
          <a:xfrm flipH="1">
            <a:off x="3791744" y="1124744"/>
            <a:ext cx="8400256" cy="5733256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45EADBF2-1FED-764F-A7B1-C620D1AED5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79779" y="2984610"/>
            <a:ext cx="4695488" cy="1846660"/>
          </a:xfrm>
          <a:noFill/>
        </p:spPr>
        <p:txBody>
          <a:bodyPr wrap="square">
            <a:spAutoFit/>
          </a:bodyPr>
          <a:lstStyle>
            <a:lvl1pPr marL="304792" indent="-304792">
              <a:lnSpc>
                <a:spcPct val="100000"/>
              </a:lnSpc>
              <a:buClr>
                <a:srgbClr val="00436E"/>
              </a:buClr>
              <a:buSzPct val="90000"/>
              <a:buFont typeface="+mj-lt"/>
              <a:buAutoNum type="arabicPeriod"/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99FEBC68-FC27-8C4C-BFF6-C482AFBEACF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9779" y="2180862"/>
            <a:ext cx="4695488" cy="5744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00436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sz="3733" dirty="0"/>
              <a:t>Agenda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E3CC17E-6879-8540-A7D2-BED08E567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34808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4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36829DAC-8473-C94D-AD8E-50133D3F0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67657B9-58E3-C641-B112-EB6975573F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7419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60F6E10-75F4-4390-9707-5401376246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60F6E10-75F4-4390-9707-54013762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22986B2-9F22-49AE-B43B-3D2205CA344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19200"/>
            <a:ext cx="12192000" cy="631036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CD755D38-70CD-2B45-AC23-CE403931C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3BF8A3D-3793-0443-B93E-09566A7B4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5052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C66EE6E-06F1-43F0-B57C-592519662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C66EE6E-06F1-43F0-B57C-592519662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83FE30-5BAF-4571-BA23-5B57AE879E9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75120" y="1597864"/>
            <a:ext cx="11441565" cy="421160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95FAA41-B9C2-264B-8864-1D7070BB2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8B635CCD-77EB-0549-8093-5A0D1FB5B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6"/>
            <a:ext cx="8846773" cy="818809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35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F0482D-F9F1-46C5-8A5F-A2CD74DE3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F0482D-F9F1-46C5-8A5F-A2CD74DE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AC973FB-0578-4D5F-BFB3-8FE753C157F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18470"/>
            <a:ext cx="11441565" cy="147381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AD3784-E112-6145-A9E9-43B5427F7939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375122" y="1597865"/>
            <a:ext cx="5536581" cy="421160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CE18B71-F720-FC4F-B508-963D4F84CEA3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283560" y="1615011"/>
            <a:ext cx="5533125" cy="41831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E7C3063-F322-A14A-BF08-AB4FEECDE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8282FBF-09F9-E543-89CB-23C4498C1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0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6769-6EA5-4B7D-8A5B-691C207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4F2E9-BE4F-4A9F-B985-9EF96641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D3FCD-311D-4940-9133-CFE88441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AC28-46CA-4A3A-A9A7-1CDC9B4A5D77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86724-FB6A-45FD-8C8E-4E242F38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B1FDB2-DEF0-4A85-A97E-F45A6563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C2C8DD1-32FD-4CC5-A75D-C820933DF9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C2C8DD1-32FD-4CC5-A75D-C820933DF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132764B-4544-4F5C-AFB2-454E069F8DC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09BCE09-46B1-694C-9326-F0A98ECA9821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37512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9531FF05-4722-574A-A159-7A35849C4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1DAF1BA-00E7-2646-90CE-1E68727177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DE20CA-7B4B-BD46-B525-5F565C01C8E6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8260912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F3FA661-92A0-AA47-8263-DF7FBA677707}"/>
              </a:ext>
            </a:extLst>
          </p:cNvPr>
          <p:cNvSpPr>
            <a:spLocks noGrp="1"/>
          </p:cNvSpPr>
          <p:nvPr>
            <p:ph idx="22" hasCustomPrompt="1"/>
          </p:nvPr>
        </p:nvSpPr>
        <p:spPr bwMode="gray">
          <a:xfrm>
            <a:off x="432000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19A1E30D-458A-EF4B-A957-67108981A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270277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ogo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36A7F2-8C23-4DE3-B6B6-40DA15E86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36A7F2-8C23-4DE3-B6B6-40DA15E86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373306B-CFCD-44B1-922C-FBD7940AFBD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B5D75A-9EDE-804F-B5A6-67AD0CDC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E80B84-78F0-E64C-97D8-2A45454DE7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B77B6A1-0102-4E4B-B167-7DE7744BE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357726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556CD6-BFFE-471F-A2A9-AD8C93E23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0556CD6-BFFE-471F-A2A9-AD8C93E23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EE9BA89-E84E-4A6A-8DAE-8E2D71363E3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2667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0F46E900-8C2C-D04A-8BDC-AEDA326BC1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49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B44503-34A1-4648-BD0B-7F89B685D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EB44503-34A1-4648-BD0B-7F89B685D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7904795-D69D-49F3-B76D-A2E8A3AAAD5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A7511A-B299-2748-860A-C3D21DA7E3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352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81002DC-9222-4C9D-966A-B1BD12030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81002DC-9222-4C9D-966A-B1BD12030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2D4AD6-8FB3-48E4-99A6-B784AE25C9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131002-C7FB-3C4C-B771-1C5B69286B4B}"/>
              </a:ext>
            </a:extLst>
          </p:cNvPr>
          <p:cNvSpPr/>
          <p:nvPr userDrawn="1"/>
        </p:nvSpPr>
        <p:spPr bwMode="gray">
          <a:xfrm>
            <a:off x="0" y="0"/>
            <a:ext cx="12192000" cy="6309320"/>
          </a:xfrm>
          <a:prstGeom prst="rect">
            <a:avLst/>
          </a:prstGeom>
          <a:solidFill>
            <a:srgbClr val="003D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75AD089-1293-A340-B385-08232FF2AC3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79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95A08BF-AD9B-4482-9887-EF212774C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95A08BF-AD9B-4482-9887-EF212774C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EF4DD2-2EA6-439E-8861-53C760CCB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29DBA0-257E-5047-B4B6-8E9486DC74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FB4D81D2-FAD6-314C-A638-33A0E7D9031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Titelplatzhalter 3">
            <a:extLst>
              <a:ext uri="{FF2B5EF4-FFF2-40B4-BE49-F238E27FC236}">
                <a16:creationId xmlns:a16="http://schemas.microsoft.com/office/drawing/2014/main" id="{0B9AEEA4-AA9E-134C-AEBE-5AAF1215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12" name="Bildplatzhalter 39">
            <a:extLst>
              <a:ext uri="{FF2B5EF4-FFF2-40B4-BE49-F238E27FC236}">
                <a16:creationId xmlns:a16="http://schemas.microsoft.com/office/drawing/2014/main" id="{E9F52A5B-0F33-8444-BA6F-DAA6126FF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2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F241B4-2401-440E-B5C2-1A2B78E67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F241B4-2401-440E-B5C2-1A2B78E67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CF5B52F-5C34-44FA-9374-2113F80BF91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A8779E-C583-194F-A205-69B94A29BD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6" name="Bildplatzhalter 39">
            <a:extLst>
              <a:ext uri="{FF2B5EF4-FFF2-40B4-BE49-F238E27FC236}">
                <a16:creationId xmlns:a16="http://schemas.microsoft.com/office/drawing/2014/main" id="{97AC3224-CD5A-904C-9BA3-A1AC08CA9A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39">
            <a:extLst>
              <a:ext uri="{FF2B5EF4-FFF2-40B4-BE49-F238E27FC236}">
                <a16:creationId xmlns:a16="http://schemas.microsoft.com/office/drawing/2014/main" id="{9FDDCEA1-4E9A-9C46-8789-9280984BF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60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77DBF0F3-FED9-7A45-98F9-BC7714B4A6E2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F9D78DF-7B02-5741-8EF9-0454118F2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89472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A3744A-2D48-472F-871D-82FC169387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A3744A-2D48-472F-871D-82FC16938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D80C2EA-75E9-4417-BCCF-7ECFF50A6CE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95383C76-8D01-864C-A36E-75CDC018233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6CFFAD1F-3447-C14A-8277-D6875DC4D6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6515391-AB78-D84B-9F6E-39D93FFEDCA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3" name="Titelplatzhalter 3">
            <a:extLst>
              <a:ext uri="{FF2B5EF4-FFF2-40B4-BE49-F238E27FC236}">
                <a16:creationId xmlns:a16="http://schemas.microsoft.com/office/drawing/2014/main" id="{B3CA9FA5-3BFE-0C44-AB15-68A6677C3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313845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5FEC960-4111-4922-A117-BF80053E7B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5FEC960-4111-4922-A117-BF80053E7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297EDE-0B82-4DDF-9C3E-2723FDFD5C3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BE3F0AB-4181-834C-B005-59A485430F03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5F18EB87-5187-C040-B5EA-5969BD043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98C74F7-C47B-B64E-BCCA-665E6D77C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6" name="Textplatzhalter 34">
            <a:extLst>
              <a:ext uri="{FF2B5EF4-FFF2-40B4-BE49-F238E27FC236}">
                <a16:creationId xmlns:a16="http://schemas.microsoft.com/office/drawing/2014/main" id="{7C098050-3D4B-804E-BB7B-90824F9713F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770941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6E0AA545-CADE-E646-9C78-AF2D25ACAD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83273FEF-5E45-534C-A44E-04247DA995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380754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1885550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1 Perso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BE3FC2-0140-497D-BA1F-C38442AC0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BE3FC2-0140-497D-BA1F-C38442AC0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F49FD11-0C25-48C9-8A30-7B3F154F706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BAC312-E76A-4841-831B-F8D48CB3BC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Freihandform 16">
            <a:extLst>
              <a:ext uri="{FF2B5EF4-FFF2-40B4-BE49-F238E27FC236}">
                <a16:creationId xmlns:a16="http://schemas.microsoft.com/office/drawing/2014/main" id="{FCF1C590-92B4-5B4F-B67F-B3799E3D0B89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318358EA-6B28-9244-A7EB-13754548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542FE248-58D8-E34A-A17E-3AC9A52C832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1BA47CD1-31FF-F64D-9399-F1C04AC67E1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2BE17AD-6B12-EB4B-ABC6-3CED7091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E624-CC77-4410-BFDB-C32254C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471E2-878C-414B-A515-0FF127F2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798E6-1615-46BE-BB5D-3AD635B9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0F2-55F5-46F2-BCEF-613C3D047E68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C05B0-B8E7-422F-84FE-1EAE602B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03B1A-F738-4867-91E9-0D7DF182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47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2 Persone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D203BC2-DB2E-42CA-B24B-A227AF4A5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D203BC2-DB2E-42CA-B24B-A227AF4A5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2444B93-365E-4963-B7E3-36B412B061D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141C28-6FFF-3743-82B5-779BE9650D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9D99120-D041-344F-9CF5-AE03667F2E88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83B990E-99B2-3549-BB8C-DB592DF9C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5241F5-0A3C-024B-A7CA-0A7A4C775F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3" name="Textplatzhalter 34">
            <a:extLst>
              <a:ext uri="{FF2B5EF4-FFF2-40B4-BE49-F238E27FC236}">
                <a16:creationId xmlns:a16="http://schemas.microsoft.com/office/drawing/2014/main" id="{E2AEB09E-1BFE-554E-B430-0FC03A7A4D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490232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290A420E-1AB9-DD49-A289-8573D3BD62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1D0F9A73-EA99-2441-B3DB-03FCDCB4AC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10004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4B468EE-3767-EA49-A902-B9CF52FA7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F3643A-7A92-1143-8B19-AB038BEFD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970035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1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DFB70F9-13F2-4573-BFAD-DE8F97292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DFB70F9-13F2-4573-BFAD-DE8F9729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C3027E4-BE2A-4932-A5BD-D426580C796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264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D105C3B1-FE5E-F04B-B019-D025F847B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096000" y="5253203"/>
            <a:ext cx="5720685" cy="76808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AWADO: </a:t>
            </a:r>
            <a:r>
              <a:rPr lang="de-DE" dirty="0" err="1"/>
              <a:t>awado-wpg.de</a:t>
            </a:r>
            <a:endParaRPr lang="de-DE" dirty="0"/>
          </a:p>
        </p:txBody>
      </p:sp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BEFD752F-261A-8743-B96B-7EF5AFB6F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365626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D1D240-FDD4-410D-9447-AF15C2AF17C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48284" y="191477"/>
            <a:ext cx="1008112" cy="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46A210C-8AC7-4555-B256-307E3E248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46A210C-8AC7-4555-B256-307E3E248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5C88FB9F-7ED9-4BD5-B204-7998742BD5D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397" y="0"/>
            <a:ext cx="12192000" cy="6858000"/>
          </a:xfrm>
          <a:prstGeom prst="rect">
            <a:avLst/>
          </a:prstGeom>
          <a:solidFill>
            <a:srgbClr val="0043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rafik 4">
            <a:extLst>
              <a:ext uri="{FF2B5EF4-FFF2-40B4-BE49-F238E27FC236}">
                <a16:creationId xmlns:a16="http://schemas.microsoft.com/office/drawing/2014/main" id="{EE759E8E-F797-F043-AACD-C955F451A781}"/>
              </a:ext>
            </a:extLst>
          </p:cNvPr>
          <p:cNvSpPr/>
          <p:nvPr/>
        </p:nvSpPr>
        <p:spPr bwMode="gray">
          <a:xfrm>
            <a:off x="7175087" y="-2159"/>
            <a:ext cx="5016516" cy="6862321"/>
          </a:xfrm>
          <a:custGeom>
            <a:avLst/>
            <a:gdLst>
              <a:gd name="connsiteX0" fmla="*/ 0 w 3762387"/>
              <a:gd name="connsiteY0" fmla="*/ 0 h 5138737"/>
              <a:gd name="connsiteX1" fmla="*/ 3211758 w 3762387"/>
              <a:gd name="connsiteY1" fmla="*/ 5138738 h 5138737"/>
              <a:gd name="connsiteX2" fmla="*/ 3762917 w 3762387"/>
              <a:gd name="connsiteY2" fmla="*/ 5138738 h 5138737"/>
              <a:gd name="connsiteX3" fmla="*/ 3762917 w 3762387"/>
              <a:gd name="connsiteY3" fmla="*/ 0 h 5138737"/>
              <a:gd name="connsiteX4" fmla="*/ 0 w 3762387"/>
              <a:gd name="connsiteY4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87" h="5138737">
                <a:moveTo>
                  <a:pt x="0" y="0"/>
                </a:moveTo>
                <a:cubicBezTo>
                  <a:pt x="579633" y="3426123"/>
                  <a:pt x="1650401" y="5138738"/>
                  <a:pt x="3211758" y="5138738"/>
                </a:cubicBezTo>
                <a:cubicBezTo>
                  <a:pt x="3449798" y="5138738"/>
                  <a:pt x="3450398" y="5138738"/>
                  <a:pt x="3762917" y="5138738"/>
                </a:cubicBezTo>
                <a:lnTo>
                  <a:pt x="376291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714500" ty="190500" sx="27000" sy="27000" flip="xy" algn="ctr"/>
          </a:blip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400" dirty="0"/>
          </a:p>
        </p:txBody>
      </p:sp>
      <p:sp>
        <p:nvSpPr>
          <p:cNvPr id="14" name="Titelplatzhalter 3">
            <a:extLst>
              <a:ext uri="{FF2B5EF4-FFF2-40B4-BE49-F238E27FC236}">
                <a16:creationId xmlns:a16="http://schemas.microsoft.com/office/drawing/2014/main" id="{1F8DCC92-EF42-A641-86FE-7F87D70DE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-397" y="3914747"/>
            <a:ext cx="8016887" cy="881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3F1AC2-9921-504A-BFC0-6B86A94DA3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28849" y="1280417"/>
            <a:ext cx="3158392" cy="1752203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9E98D474-B654-7343-AC11-CA2F09349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-397" y="5121596"/>
            <a:ext cx="8016345" cy="38533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 finden Sie online unter » </a:t>
            </a:r>
            <a:r>
              <a:rPr lang="de-DE" dirty="0" err="1"/>
              <a:t>awado-wpg.de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35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D43D3B-5A2E-4859-A92E-DE19BF7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92CE7-34DA-4817-8120-4613E6C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BD2F4-2F50-43B9-8741-98B24B34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9799E-CD93-4A30-BB6C-9A514C7E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1AB13-06CC-43D5-9A67-EB11717E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589F-8B57-429D-A334-2673DF72BE63}" type="datetime1">
              <a:rPr lang="de-DE" smtClean="0"/>
              <a:t>04.09.2023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2C1758-7E63-4257-A54D-4B7AFF96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70C73-AE21-476C-9C89-6619E9FB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C53-9C93-4B99-9CAB-A0F318E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0E87E4-A4EA-4095-9FF2-965BEBA5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76BA8C-EF35-47FE-B6D1-8E01C4AF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F99118-ECAE-48C1-8108-9EBFFB6C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0D61AB-A05D-44AE-9D21-F9174B1A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EF1F34-E9AF-44F2-A682-D5CBF0BC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119-25F3-4DC1-B415-2F72660AD585}" type="datetime1">
              <a:rPr lang="de-DE" smtClean="0"/>
              <a:t>04.09.2023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F4687A-0FF4-4809-AB73-5953A3C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DE6EA8-E5CA-4D68-8A7E-E7207C23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F7C0C-D558-4B7C-9482-31429854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98E10-8510-4874-B7C1-C3EF2FA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34CD-9CD4-4AEA-A964-91F0697052BA}" type="datetime1">
              <a:rPr lang="de-DE" smtClean="0"/>
              <a:t>04.09.2023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D3284-E799-4FE0-B98B-861B2BD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53EEF9-615F-4E72-9EF2-C514392A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2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8AEF6-8DFC-4B25-A0EF-4B4BBC1C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81AB-BCC3-4107-AE15-09F964AA4787}" type="datetime1">
              <a:rPr lang="de-DE" smtClean="0"/>
              <a:t>04.09.2023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629E4-9636-4793-BBB7-1ABD945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16FEAF-6CF7-4A97-A009-605011D4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62C6A-115E-40EC-B6E3-4D9F9693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897E8-3211-4181-90D8-5D411DD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4DC1A-38A5-4C70-89DA-DBB566EB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12AFD4-0E42-49BA-BE96-37FC9C50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C58-AC7B-4C02-B297-758C0E4379A6}" type="datetime1">
              <a:rPr lang="de-DE" smtClean="0"/>
              <a:t>04.09.2023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505558-79A6-402C-9444-A6AE3416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9D33A-E42C-4BEF-B088-6BF781AA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D300A-4067-474F-9031-3A127A0D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7B8DC3-B374-4BB8-9F7D-A70E92B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FF858-9493-4776-8CA4-E91449D0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D0DFD5-E8E3-4D83-B0AE-2E2BE24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2ADA-EA14-45EF-944A-606AF3D4F814}" type="datetime1">
              <a:rPr lang="de-DE" smtClean="0"/>
              <a:t>04.09.2023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53161A-2D50-44B4-925C-28D3058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DF274-FC2F-4B28-8A49-B66ACB1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A3E712-1F2A-487B-9D6F-BF35FF81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39335-9161-4E41-8640-A1C98F5B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8D2F3-474D-40EE-A44D-FEE3686DB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671C-E593-49B4-941E-BAC1C929F32A}" type="datetime1">
              <a:rPr lang="de-DE" smtClean="0"/>
              <a:t>04.09.2023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4D4A-7A89-4D14-BBCF-CB8947A5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0832F-A70D-4C98-B391-1A28BD56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E4857B7-61B7-4729-8DD1-C767A50464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think-cell Folie" r:id="rId27" imgW="415" imgH="416" progId="TCLayout.ActiveDocument.1">
                  <p:embed/>
                </p:oleObj>
              </mc:Choice>
              <mc:Fallback>
                <p:oleObj name="think-cell Folie" r:id="rId27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E4857B7-61B7-4729-8DD1-C767A5046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0431666-37B8-4A3A-B378-B799EF7CDA99}"/>
              </a:ext>
            </a:extLst>
          </p:cNvPr>
          <p:cNvSpPr/>
          <p:nvPr userDrawn="1">
            <p:custDataLst>
              <p:tags r:id="rId26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grpSp>
        <p:nvGrpSpPr>
          <p:cNvPr id="9" name="GridLines" hidden="1"/>
          <p:cNvGrpSpPr/>
          <p:nvPr/>
        </p:nvGrpSpPr>
        <p:grpSpPr bwMode="gray">
          <a:xfrm>
            <a:off x="431371" y="1773238"/>
            <a:ext cx="11425269" cy="4518079"/>
            <a:chOff x="323528" y="1773238"/>
            <a:chExt cx="8568952" cy="4518078"/>
          </a:xfrm>
        </p:grpSpPr>
        <p:sp>
          <p:nvSpPr>
            <p:cNvPr id="11" name="Rechteck 10" hidden="1"/>
            <p:cNvSpPr/>
            <p:nvPr userDrawn="1"/>
          </p:nvSpPr>
          <p:spPr bwMode="gray">
            <a:xfrm>
              <a:off x="539750" y="2060575"/>
              <a:ext cx="8064500" cy="4105275"/>
            </a:xfrm>
            <a:prstGeom prst="rect">
              <a:avLst/>
            </a:prstGeom>
            <a:solidFill>
              <a:srgbClr val="DAE3E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bIns="288000" rtlCol="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de-DE" sz="1200" b="1" dirty="0">
                  <a:solidFill>
                    <a:srgbClr val="547483"/>
                  </a:solidFill>
                  <a:latin typeface="+mn-lt"/>
                </a:rPr>
                <a:t>Maximaler Gestaltungsbereich</a:t>
              </a:r>
            </a:p>
          </p:txBody>
        </p:sp>
        <p:cxnSp>
          <p:nvCxnSpPr>
            <p:cNvPr id="12" name="Gerade Verbindung 11" hidden="1"/>
            <p:cNvCxnSpPr/>
            <p:nvPr userDrawn="1"/>
          </p:nvCxnSpPr>
          <p:spPr bwMode="gray">
            <a:xfrm>
              <a:off x="53955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 hidden="1"/>
            <p:cNvCxnSpPr/>
            <p:nvPr userDrawn="1"/>
          </p:nvCxnSpPr>
          <p:spPr bwMode="gray">
            <a:xfrm>
              <a:off x="305983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 hidden="1"/>
            <p:cNvCxnSpPr/>
            <p:nvPr userDrawn="1"/>
          </p:nvCxnSpPr>
          <p:spPr bwMode="gray">
            <a:xfrm>
              <a:off x="334786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 hidden="1"/>
            <p:cNvCxnSpPr/>
            <p:nvPr userDrawn="1"/>
          </p:nvCxnSpPr>
          <p:spPr bwMode="gray">
            <a:xfrm>
              <a:off x="442798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 hidden="1"/>
            <p:cNvCxnSpPr/>
            <p:nvPr userDrawn="1"/>
          </p:nvCxnSpPr>
          <p:spPr bwMode="gray">
            <a:xfrm>
              <a:off x="4716016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 hidden="1"/>
            <p:cNvCxnSpPr/>
            <p:nvPr userDrawn="1"/>
          </p:nvCxnSpPr>
          <p:spPr bwMode="gray">
            <a:xfrm>
              <a:off x="5795963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 hidden="1"/>
            <p:cNvCxnSpPr/>
            <p:nvPr userDrawn="1"/>
          </p:nvCxnSpPr>
          <p:spPr bwMode="gray">
            <a:xfrm>
              <a:off x="6084168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 hidden="1"/>
            <p:cNvCxnSpPr/>
            <p:nvPr userDrawn="1"/>
          </p:nvCxnSpPr>
          <p:spPr bwMode="gray">
            <a:xfrm>
              <a:off x="8604448" y="1773238"/>
              <a:ext cx="0" cy="4518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 hidden="1"/>
            <p:cNvCxnSpPr/>
            <p:nvPr userDrawn="1"/>
          </p:nvCxnSpPr>
          <p:spPr bwMode="gray">
            <a:xfrm flipH="1">
              <a:off x="323528" y="6165304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 hidden="1"/>
            <p:cNvCxnSpPr/>
            <p:nvPr userDrawn="1"/>
          </p:nvCxnSpPr>
          <p:spPr bwMode="gray">
            <a:xfrm flipH="1">
              <a:off x="323528" y="5949280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 hidden="1"/>
            <p:cNvCxnSpPr/>
            <p:nvPr userDrawn="1"/>
          </p:nvCxnSpPr>
          <p:spPr bwMode="gray">
            <a:xfrm flipH="1">
              <a:off x="323528" y="2060848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platzhalter 9" hidden="1"/>
            <p:cNvSpPr txBox="1">
              <a:spLocks/>
            </p:cNvSpPr>
            <p:nvPr userDrawn="1"/>
          </p:nvSpPr>
          <p:spPr bwMode="gray">
            <a:xfrm>
              <a:off x="539750" y="5949950"/>
              <a:ext cx="8064500" cy="215900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900" kern="1200" baseline="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90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75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/>
                <a:t>Quellenangabe optional (9 pt, Schiefergrau)</a:t>
              </a: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5003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5120" y="1597863"/>
            <a:ext cx="5376000" cy="46176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647B94F-7B2F-4A4C-8B58-78F3D417981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8294569-7DD6-0242-A4A6-44A1BDE58112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51" descr="awado.de">
            <a:extLst>
              <a:ext uri="{FF2B5EF4-FFF2-40B4-BE49-F238E27FC236}">
                <a16:creationId xmlns:a16="http://schemas.microsoft.com/office/drawing/2014/main" id="{0DB78D45-7556-4D92-A35E-E7A54BE0844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9373" r="17779" b="13375"/>
          <a:stretch/>
        </p:blipFill>
        <p:spPr bwMode="gray">
          <a:xfrm>
            <a:off x="375120" y="6459980"/>
            <a:ext cx="48538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rgbClr val="00436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⚬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1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609060748"/>
              </p:ext>
            </p:extLst>
          </p:nvPr>
        </p:nvGraphicFramePr>
        <p:xfrm>
          <a:off x="-399509" y="3108419"/>
          <a:ext cx="11987164" cy="30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915957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endParaRPr lang="de-DE" sz="1500" b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de-DE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21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Wie werden sich die Immobilienpreise für Wohnimmobilien in Ihrem regionalen Markt entwickeln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4777"/>
            <a:ext cx="10715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Bodenbildung am Immobilienmarkt: 2023 rechnen 71 % mit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– weit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überwiegend leichtem – Preisrückgang/für 2024 die Hälfte mit konstanten 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oder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leicht steigenden Preisen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75E89A-5BD6-4913-94F8-C1E3E51F19B3}"/>
              </a:ext>
            </a:extLst>
          </p:cNvPr>
          <p:cNvSpPr txBox="1"/>
          <p:nvPr/>
        </p:nvSpPr>
        <p:spPr>
          <a:xfrm>
            <a:off x="129541" y="3747660"/>
            <a:ext cx="2763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2. Halbjahr 2023 </a:t>
            </a: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5C2D-21E3-42B1-AA8F-902CF53D5E7D}"/>
              </a:ext>
            </a:extLst>
          </p:cNvPr>
          <p:cNvSpPr txBox="1"/>
          <p:nvPr/>
        </p:nvSpPr>
        <p:spPr>
          <a:xfrm>
            <a:off x="1242059" y="5007618"/>
            <a:ext cx="166628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21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2024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3645285517"/>
              </p:ext>
            </p:extLst>
          </p:nvPr>
        </p:nvGraphicFramePr>
        <p:xfrm>
          <a:off x="1416570" y="3231277"/>
          <a:ext cx="9003323" cy="248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105761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 </a:t>
            </a:r>
          </a:p>
          <a:p>
            <a:pPr>
              <a:lnSpc>
                <a:spcPts val="2100"/>
              </a:lnSpc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Welchen Effekt wird das Gebäudeenergiegesetz auf die Nachfrage nach Immobilienfinanzierungen bei Ihrer Bank haben?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4777"/>
            <a:ext cx="10715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Bei den Auswirkungen des Gebäudeenergiegesetzes auf die Nachfrage nach Finanzierungen sind die Einschätzungen geteilt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vom 20.07.2023 bis 11.08.2023; Teilnahmequote: 75 % 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-396" y="596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/>
          </p:nvPr>
        </p:nvGraphicFramePr>
        <p:xfrm>
          <a:off x="-399509" y="3108419"/>
          <a:ext cx="11987164" cy="30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9159577" cy="60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 </a:t>
            </a:r>
          </a:p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Welchen Effekt wird das Gebäudeenergiegesetz auf die Preise in Ihrem regionalen Markt haben?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134887"/>
            <a:ext cx="10715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Der Effekt des Gebäudeenergiegesetzes auf die Preise in den regionalen Märkten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zeigt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entgegengesetzte Trends: Anstieg bei Neubau, Sanierungen und Mieten – Rückgang bei Bestandsimmobilien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Umfrage </a:t>
            </a:r>
            <a:r>
              <a:rPr lang="de-DE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 20.07.2023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11.08.2023; Teilnahmequote: </a:t>
            </a:r>
            <a:r>
              <a:rPr lang="de-DE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7731" y="3394447"/>
            <a:ext cx="3371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2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Sanierungen/Renovierungen</a:t>
            </a:r>
          </a:p>
          <a:p>
            <a:pPr algn="r">
              <a:spcAft>
                <a:spcPts val="32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Mieten</a:t>
            </a:r>
          </a:p>
          <a:p>
            <a:pPr algn="r">
              <a:spcAft>
                <a:spcPts val="3200"/>
              </a:spcAft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Neubau</a:t>
            </a:r>
          </a:p>
          <a:p>
            <a:pPr algn="r">
              <a:spcAft>
                <a:spcPts val="32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Bestandsimmobilien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aUlHmlqUx.JyjMcXE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RyJjiIoKJ3W3Wk7HV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Eh81JJAsbNk_wvEFsr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1WGi4k.FATjHiw7QpH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TZxH2Z5WcqaqyYmLj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s17Ifss4IK38FVJ0tD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hUbkoH9Ne8ox98jAsW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udO.UpayF5L.GZQ_Xo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rNEZGX_UXnv4CIzgaP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XdextX7lqYgvYsxIM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Ly5fv3GjMCi5zhkMkZ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i4ppeCc.8GC7kNTM3y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BBPRJy8c8dwlRQWgIi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q6aLJJuAbZ7rrYH_1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WMmkDRMxaVCAHoqO3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CC4I5AbrmsBxYpPaun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X4DYgQrQPJXYAGZOBU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FdWdXXteieD2Ll_mst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3pgZdSC0iCS6a5BRZ6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ado_Deutsche Audit">
  <a:themeElements>
    <a:clrScheme name="AWADO">
      <a:dk1>
        <a:srgbClr val="212121"/>
      </a:dk1>
      <a:lt1>
        <a:srgbClr val="FFFFFF"/>
      </a:lt1>
      <a:dk2>
        <a:srgbClr val="7F7F7F"/>
      </a:dk2>
      <a:lt2>
        <a:srgbClr val="F2F1F3"/>
      </a:lt2>
      <a:accent1>
        <a:srgbClr val="003C6E"/>
      </a:accent1>
      <a:accent2>
        <a:srgbClr val="FF700D"/>
      </a:accent2>
      <a:accent3>
        <a:srgbClr val="0AAEFE"/>
      </a:accent3>
      <a:accent4>
        <a:srgbClr val="ABDBFF"/>
      </a:accent4>
      <a:accent5>
        <a:srgbClr val="87B5CB"/>
      </a:accent5>
      <a:accent6>
        <a:srgbClr val="E5E3E0"/>
      </a:accent6>
      <a:hlink>
        <a:srgbClr val="0AAEFE"/>
      </a:hlink>
      <a:folHlink>
        <a:srgbClr val="ABDBFF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1"/>
          </a:solidFill>
          <a:headEnd/>
          <a:tailEnd/>
        </a:ln>
        <a:effectLst/>
      </a:spPr>
      <a:bodyPr wrap="square" rtlCol="0" anchor="ctr">
        <a:noAutofit/>
      </a:bodyPr>
      <a:lstStyle>
        <a:defPPr algn="ctr">
          <a:spcBef>
            <a:spcPct val="0"/>
          </a:spcBef>
          <a:defRPr sz="1600" dirty="0" err="1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gray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36000" tIns="36000" rIns="36000" bIns="36000" rtlCol="0">
        <a:spAutoFit/>
      </a:bodyPr>
      <a:lstStyle>
        <a:defPPr marL="216000" indent="-216000">
          <a:spcBef>
            <a:spcPts val="600"/>
          </a:spcBef>
          <a:buClr>
            <a:srgbClr val="00436E"/>
          </a:buClr>
          <a:buSzPct val="9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>
    <a:extraClrScheme>
      <a:clrScheme name="Verband">
        <a:dk1>
          <a:srgbClr val="000000"/>
        </a:dk1>
        <a:lt1>
          <a:srgbClr val="FFFFFF"/>
        </a:lt1>
        <a:dk2>
          <a:srgbClr val="0C1D43"/>
        </a:dk2>
        <a:lt2>
          <a:srgbClr val="F37021"/>
        </a:lt2>
        <a:accent1>
          <a:srgbClr val="00436E"/>
        </a:accent1>
        <a:accent2>
          <a:srgbClr val="407292"/>
        </a:accent2>
        <a:accent3>
          <a:srgbClr val="7FA1B6"/>
        </a:accent3>
        <a:accent4>
          <a:srgbClr val="CCD9E2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it">
        <a:dk1>
          <a:srgbClr val="000000"/>
        </a:dk1>
        <a:lt1>
          <a:srgbClr val="FFFFFF"/>
        </a:lt1>
        <a:dk2>
          <a:srgbClr val="143E74"/>
        </a:dk2>
        <a:lt2>
          <a:srgbClr val="F37021"/>
        </a:lt2>
        <a:accent1>
          <a:srgbClr val="0066B3"/>
        </a:accent1>
        <a:accent2>
          <a:srgbClr val="009EE0"/>
        </a:accent2>
        <a:accent3>
          <a:srgbClr val="7FCEEF"/>
        </a:accent3>
        <a:accent4>
          <a:srgbClr val="B2E2F6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rbliche Ware/Dienstleistungen">
        <a:dk1>
          <a:srgbClr val="000000"/>
        </a:dk1>
        <a:lt1>
          <a:srgbClr val="FFFFFF"/>
        </a:lt1>
        <a:dk2>
          <a:srgbClr val="751315"/>
        </a:dk2>
        <a:lt2>
          <a:srgbClr val="F1EEE9"/>
        </a:lt2>
        <a:accent1>
          <a:srgbClr val="DE2922"/>
        </a:accent1>
        <a:accent2>
          <a:srgbClr val="EC8365"/>
        </a:accent2>
        <a:accent3>
          <a:srgbClr val="EEB79D"/>
        </a:accent3>
        <a:accent4>
          <a:srgbClr val="FBD9C9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wirtschaft">
        <a:dk1>
          <a:srgbClr val="000000"/>
        </a:dk1>
        <a:lt1>
          <a:srgbClr val="FFFFFF"/>
        </a:lt1>
        <a:dk2>
          <a:srgbClr val="1D6727"/>
        </a:dk2>
        <a:lt2>
          <a:srgbClr val="F37021"/>
        </a:lt2>
        <a:accent1>
          <a:srgbClr val="32AF00"/>
        </a:accent1>
        <a:accent2>
          <a:srgbClr val="70C74D"/>
        </a:accent2>
        <a:accent3>
          <a:srgbClr val="9BE87A"/>
        </a:accent3>
        <a:accent4>
          <a:srgbClr val="CCEBBF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Verband 100%">
      <a:srgbClr val="00436E"/>
    </a:custClr>
    <a:custClr name="Kredit 100%">
      <a:srgbClr val="0066B3"/>
    </a:custClr>
    <a:custClr name="Gewerbe 100%">
      <a:srgbClr val="DE2922"/>
    </a:custClr>
    <a:custClr name="Landwirtschaft 100%">
      <a:srgbClr val="32AF00"/>
    </a:custClr>
    <a:custClr name="Auszeichnung 100%">
      <a:srgbClr val="F37021"/>
    </a:custClr>
    <a:custClr name="Schiefergrau 100%">
      <a:srgbClr val="547483"/>
    </a:custClr>
    <a:custClr name="Neutral 100%">
      <a:srgbClr val="C6BAA3"/>
    </a:custClr>
    <a:custClr name="Rot">
      <a:srgbClr val="CC0000"/>
    </a:custClr>
    <a:custClr name="FARBNAME">
      <a:srgbClr val="FFFFFF"/>
    </a:custClr>
    <a:custClr name="FARBNAME">
      <a:srgbClr val="FFFFFF"/>
    </a:custClr>
    <a:custClr name="Verband 70%">
      <a:srgbClr val="407292"/>
    </a:custClr>
    <a:custClr name="Kredit 70%">
      <a:srgbClr val="009EE0"/>
    </a:custClr>
    <a:custClr name="Gewerbe 70%">
      <a:srgbClr val="EC8365"/>
    </a:custClr>
    <a:custClr name="Landwirtschaft 70%">
      <a:srgbClr val="70C74D"/>
    </a:custClr>
    <a:custClr name="Auszeichnung 70%">
      <a:srgbClr val="F99458"/>
    </a:custClr>
    <a:custClr name="Schiefergrau 70%">
      <a:srgbClr val="8F9EA8"/>
    </a:custClr>
    <a:custClr name="Neutral 70%">
      <a:srgbClr val="DAD3C4"/>
    </a:custClr>
    <a:custClr name="Gelb">
      <a:srgbClr val="D9CC06"/>
    </a:custClr>
    <a:custClr name="FARBNAME">
      <a:srgbClr val="FFFFFF"/>
    </a:custClr>
    <a:custClr name="FARBNAME">
      <a:srgbClr val="FFFFFF"/>
    </a:custClr>
    <a:custClr name="Verband 50%">
      <a:srgbClr val="7FA1B6"/>
    </a:custClr>
    <a:custClr name="Kredit 50%">
      <a:srgbClr val="7FCEEF"/>
    </a:custClr>
    <a:custClr name="Gewerbe 50%">
      <a:srgbClr val="EEB79D"/>
    </a:custClr>
    <a:custClr name="Landwirtschaft 50%">
      <a:srgbClr val="9BE87A"/>
    </a:custClr>
    <a:custClr name="Auszeichnung 50%">
      <a:srgbClr val="FFB98D"/>
    </a:custClr>
    <a:custClr name="Schiefergrau 50%">
      <a:srgbClr val="AFB9C0"/>
    </a:custClr>
    <a:custClr name="Neutral 50%">
      <a:srgbClr val="E3DDD1"/>
    </a:custClr>
    <a:custClr name="Grün">
      <a:srgbClr val="229A5B"/>
    </a:custClr>
    <a:custClr name="FARBNAME">
      <a:srgbClr val="FFFFFF"/>
    </a:custClr>
    <a:custClr name="FARBNAME">
      <a:srgbClr val="FFFFFF"/>
    </a:custClr>
    <a:custClr name="Verband 25%">
      <a:srgbClr val="CCD9E2"/>
    </a:custClr>
    <a:custClr name="Kredit 25%">
      <a:srgbClr val="B2E2F6"/>
    </a:custClr>
    <a:custClr name="Gewerbe 25%">
      <a:srgbClr val="FBD9C9"/>
    </a:custClr>
    <a:custClr name="Landwirtschaft 25%">
      <a:srgbClr val="CCEBBF"/>
    </a:custClr>
    <a:custClr name="Auszeichnung 25%">
      <a:srgbClr val="FBD4BC"/>
    </a:custClr>
    <a:custClr name="Schiefergrau 25%">
      <a:srgbClr val="DAE3E7"/>
    </a:custClr>
    <a:custClr name="Neutral 25%">
      <a:srgbClr val="F1EEE9"/>
    </a:custClr>
    <a:custClr name="FARBNAME">
      <a:srgbClr val="FFFFFF"/>
    </a:custClr>
    <a:custClr name="FARBNAME">
      <a:srgbClr val="FFFFFF"/>
    </a:custClr>
    <a:custClr name="FARBNAME">
      <a:srgbClr val="FFFFFF"/>
    </a:custClr>
    <a:custClr name="Verband">
      <a:srgbClr val="0C1D43"/>
    </a:custClr>
    <a:custClr name="Kredit">
      <a:srgbClr val="143E74"/>
    </a:custClr>
    <a:custClr name="Gewerbe">
      <a:srgbClr val="751315"/>
    </a:custClr>
    <a:custClr name="Landwirtschaft">
      <a:srgbClr val="1D6727"/>
    </a:custClr>
    <a:custClr name="Auszeichnung">
      <a:srgbClr val="9E410B"/>
    </a:custClr>
    <a:custClr name="Schiefergrau">
      <a:srgbClr val="415664"/>
    </a:custClr>
    <a:custClr name="Neutral">
      <a:srgbClr val="8C826E"/>
    </a:custClr>
    <a:custClr name=" ">
      <a:srgbClr val="FFFFF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Breitbild</PresentationFormat>
  <Paragraphs>23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</vt:lpstr>
      <vt:lpstr>Systemschrift</vt:lpstr>
      <vt:lpstr>Webdings</vt:lpstr>
      <vt:lpstr>Office</vt:lpstr>
      <vt:lpstr>Awado_Deutsche Audit</vt:lpstr>
      <vt:lpstr>think-cell Folie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John</dc:creator>
  <cp:lastModifiedBy>Neigenfind, Ute</cp:lastModifiedBy>
  <cp:revision>464</cp:revision>
  <cp:lastPrinted>2022-02-15T06:15:25Z</cp:lastPrinted>
  <dcterms:created xsi:type="dcterms:W3CDTF">2021-02-12T12:14:51Z</dcterms:created>
  <dcterms:modified xsi:type="dcterms:W3CDTF">2023-09-04T06:08:59Z</dcterms:modified>
</cp:coreProperties>
</file>