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97" r:id="rId3"/>
    <p:sldId id="316" r:id="rId4"/>
    <p:sldId id="318" r:id="rId5"/>
    <p:sldId id="32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550" userDrawn="1">
          <p15:clr>
            <a:srgbClr val="A4A3A4"/>
          </p15:clr>
        </p15:guide>
        <p15:guide id="4" pos="393" userDrawn="1">
          <p15:clr>
            <a:srgbClr val="A4A3A4"/>
          </p15:clr>
        </p15:guide>
        <p15:guide id="5" orient="horz" pos="1185" userDrawn="1">
          <p15:clr>
            <a:srgbClr val="A4A3A4"/>
          </p15:clr>
        </p15:guide>
        <p15:guide id="6" orient="horz" pos="347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nis John" initials="DJ" lastIdx="2" clrIdx="0">
    <p:extLst>
      <p:ext uri="{19B8F6BF-5375-455C-9EA6-DF929625EA0E}">
        <p15:presenceInfo xmlns:p15="http://schemas.microsoft.com/office/powerpoint/2012/main" userId="f5234170508349d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7A9FF"/>
    <a:srgbClr val="0066B3"/>
    <a:srgbClr val="D8117D"/>
    <a:srgbClr val="F2F2F2"/>
    <a:srgbClr val="000000"/>
    <a:srgbClr val="65BDFF"/>
    <a:srgbClr val="BFBFBF"/>
    <a:srgbClr val="007AD6"/>
    <a:srgbClr val="059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6" y="102"/>
      </p:cViewPr>
      <p:guideLst>
        <p:guide orient="horz" pos="981"/>
        <p:guide pos="3840"/>
        <p:guide orient="horz" pos="550"/>
        <p:guide pos="393"/>
        <p:guide orient="horz" pos="1185"/>
        <p:guide orient="horz" pos="347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286110211280282"/>
          <c:y val="3.415629549180909E-2"/>
          <c:w val="0.49456826116690056"/>
          <c:h val="0.931687409016381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Gesamt (n=2081)</c:v>
                </c:pt>
              </c:strCache>
            </c:strRef>
          </c:tx>
          <c:spPr>
            <a:solidFill>
              <a:srgbClr val="FF6600"/>
            </a:solidFill>
          </c:spPr>
          <c:invertIfNegative val="1"/>
          <c:dPt>
            <c:idx val="10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D411-45EA-AC77-56650C68278A}"/>
              </c:ext>
            </c:extLst>
          </c:dPt>
          <c:dPt>
            <c:idx val="11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411-45EA-AC77-56650C68278A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chemeClr val="tx1"/>
                    </a:solidFill>
                    <a:latin typeface="Frutiger VR" panose="020B0503060000020004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Möglichkeit, alle Bankgeschäfte digital zu erledigen</c:v>
                </c:pt>
                <c:pt idx="1">
                  <c:v>Papierloses Erledigen aller Bankgeschäfte</c:v>
                </c:pt>
                <c:pt idx="2">
                  <c:v>Gute telefonische Erreichbarkeit bei Rückfragen im Online-Banking</c:v>
                </c:pt>
                <c:pt idx="3">
                  <c:v>Möglichkeit, alle Bankgeschäfte (auch) in der Filiale zu erledigen</c:v>
                </c:pt>
                <c:pt idx="4">
                  <c:v>Eine Filiale mit persönlichem Berater, die ich in max. 30 Minuten erreichen kann</c:v>
                </c:pt>
                <c:pt idx="5">
                  <c:v>Hauptsitz der Bank in meiner Region</c:v>
                </c:pt>
                <c:pt idx="6">
                  <c:v>Gute Verzahnung der Vor-Ort-Angebote mit den digitalen Angeboten</c:v>
                </c:pt>
                <c:pt idx="7">
                  <c:v>Möglichkeit, alle Bankgeschäfte telefonisch zu erledigen</c:v>
                </c:pt>
                <c:pt idx="8">
                  <c:v>Umfassende digitale Beratungsangebote (Web-Meeting, Chat etc.)</c:v>
                </c:pt>
                <c:pt idx="9">
                  <c:v>Sonstiges, und zwar:</c:v>
                </c:pt>
                <c:pt idx="10">
                  <c:v>Nichts davon</c:v>
                </c:pt>
                <c:pt idx="11">
                  <c:v>Weiß nicht / keine Angabe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>
                  <c:v>0.5141</c:v>
                </c:pt>
                <c:pt idx="1">
                  <c:v>0.3347</c:v>
                </c:pt>
                <c:pt idx="2">
                  <c:v>0.27989999999999998</c:v>
                </c:pt>
                <c:pt idx="3">
                  <c:v>0.27950000000000003</c:v>
                </c:pt>
                <c:pt idx="4">
                  <c:v>0.27329999999999999</c:v>
                </c:pt>
                <c:pt idx="5">
                  <c:v>0.21859999999999999</c:v>
                </c:pt>
                <c:pt idx="6">
                  <c:v>8.2299999999999998E-2</c:v>
                </c:pt>
                <c:pt idx="7">
                  <c:v>7.9899999999999999E-2</c:v>
                </c:pt>
                <c:pt idx="8">
                  <c:v>6.7000000000000004E-2</c:v>
                </c:pt>
                <c:pt idx="9">
                  <c:v>1.4E-2</c:v>
                </c:pt>
                <c:pt idx="10">
                  <c:v>4.3799999999999999E-2</c:v>
                </c:pt>
                <c:pt idx="11">
                  <c:v>4.7699999999999999E-2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0-035C-D54F-872F-BCF25B19BA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 algn="r">
              <a:defRPr sz="1200" b="0" i="0" u="none">
                <a:solidFill>
                  <a:schemeClr val="tx1"/>
                </a:solidFill>
                <a:latin typeface="Frutiger VR" panose="020B0503060000020004"/>
              </a:defRPr>
            </a:pPr>
            <a:endParaRPr lang="de-DE"/>
          </a:p>
        </c:txPr>
        <c:crossAx val="-2113994440"/>
        <c:crosses val="autoZero"/>
        <c:auto val="1"/>
        <c:lblAlgn val="ctr"/>
        <c:lblOffset val="3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56081929633544"/>
          <c:y val="3.7348946636723342E-2"/>
          <c:w val="0.67848287565597643"/>
          <c:h val="0.925302106726553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Gesamt (n=1707)</c:v>
                </c:pt>
              </c:strCache>
            </c:strRef>
          </c:tx>
          <c:spPr>
            <a:solidFill>
              <a:srgbClr val="FF6600"/>
            </a:solidFill>
          </c:spPr>
          <c:invertIfNegative val="1"/>
          <c:dPt>
            <c:idx val="3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4E4-4ED4-AC3D-9B7F1EC33471}"/>
              </c:ext>
            </c:extLst>
          </c:dPt>
          <c:dPt>
            <c:idx val="4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24E4-4ED4-AC3D-9B7F1EC33471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chemeClr val="tx1"/>
                    </a:solidFill>
                    <a:latin typeface="Frutiger VR" panose="020B0503060000020004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Im Onlinebanking am Laptop / PC</c:v>
                </c:pt>
                <c:pt idx="1">
                  <c:v>Über Banking-App auf dem Smartphone</c:v>
                </c:pt>
                <c:pt idx="2">
                  <c:v>Nutze beides gleichermaßen / situativ</c:v>
                </c:pt>
                <c:pt idx="3">
                  <c:v>Erledige ich nicht online</c:v>
                </c:pt>
                <c:pt idx="4">
                  <c:v>Weiß nicht / keine Angabe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0.39960000000000001</c:v>
                </c:pt>
                <c:pt idx="1">
                  <c:v>0.40100000000000002</c:v>
                </c:pt>
                <c:pt idx="2">
                  <c:v>0.1711</c:v>
                </c:pt>
                <c:pt idx="3">
                  <c:v>1.5900000000000001E-2</c:v>
                </c:pt>
                <c:pt idx="4">
                  <c:v>1.2500000000000001E-2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0-D1E0-1E4C-8F84-A2EB413860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 algn="r">
              <a:defRPr sz="1400" b="0" i="0" u="none">
                <a:solidFill>
                  <a:schemeClr val="tx1"/>
                </a:solidFill>
                <a:latin typeface="Frutiger VR" panose="020B0503060000020004"/>
              </a:defRPr>
            </a:pPr>
            <a:endParaRPr lang="de-DE"/>
          </a:p>
        </c:txPr>
        <c:crossAx val="-2113994440"/>
        <c:crosses val="autoZero"/>
        <c:auto val="1"/>
        <c:lblAlgn val="ctr"/>
        <c:lblOffset val="3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Gesamt (n=1707)</c:v>
                </c:pt>
              </c:strCache>
            </c:strRef>
          </c:tx>
          <c:spPr>
            <a:solidFill>
              <a:srgbClr val="FF6600"/>
            </a:solidFill>
          </c:spPr>
          <c:invertIfNegative val="1"/>
          <c:dPt>
            <c:idx val="10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18F2-4F09-BC04-315CB9CA95C0}"/>
              </c:ext>
            </c:extLst>
          </c:dPt>
          <c:dPt>
            <c:idx val="11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8F2-4F09-BC04-315CB9CA95C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chemeClr val="tx1"/>
                    </a:solidFill>
                    <a:latin typeface="Frutiger VR" panose="020B0503060000020004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Hohe Sicherheitsstandards</c:v>
                </c:pt>
                <c:pt idx="1">
                  <c:v>Einfache Bedienung</c:v>
                </c:pt>
                <c:pt idx="2">
                  <c:v>Hohe Datenschutzstandards</c:v>
                </c:pt>
                <c:pt idx="3">
                  <c:v>Schnelligkeit (Aufruf von Funktionen und Eingabe von Aufträgen ohne Ladezeiten)</c:v>
                </c:pt>
                <c:pt idx="4">
                  <c:v>Technisch auf dem neuesten Stand</c:v>
                </c:pt>
                <c:pt idx="5">
                  <c:v>Viele Funktionen</c:v>
                </c:pt>
                <c:pt idx="6">
                  <c:v>Grafische Darstellung / gute Lesbarkeit (Bildschärfe, Kontraste etc.)</c:v>
                </c:pt>
                <c:pt idx="7">
                  <c:v>Multibankenfähigkeit (Kompatibel mit allen Banken)</c:v>
                </c:pt>
                <c:pt idx="8">
                  <c:v>Modernes Design</c:v>
                </c:pt>
                <c:pt idx="9">
                  <c:v>Sonstiges, und zwar:</c:v>
                </c:pt>
                <c:pt idx="10">
                  <c:v>Nichts davon</c:v>
                </c:pt>
                <c:pt idx="11">
                  <c:v>Weiß nicht / keine Angabe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>
                  <c:v>0.67179999999999995</c:v>
                </c:pt>
                <c:pt idx="1">
                  <c:v>0.56720000000000004</c:v>
                </c:pt>
                <c:pt idx="2">
                  <c:v>0.46079999999999999</c:v>
                </c:pt>
                <c:pt idx="3">
                  <c:v>0.26119999999999999</c:v>
                </c:pt>
                <c:pt idx="4">
                  <c:v>0.22289999999999999</c:v>
                </c:pt>
                <c:pt idx="5">
                  <c:v>0.1066</c:v>
                </c:pt>
                <c:pt idx="6">
                  <c:v>8.4900000000000003E-2</c:v>
                </c:pt>
                <c:pt idx="7">
                  <c:v>6.8000000000000005E-2</c:v>
                </c:pt>
                <c:pt idx="8">
                  <c:v>4.1399999999999999E-2</c:v>
                </c:pt>
                <c:pt idx="9">
                  <c:v>4.1999999999999997E-3</c:v>
                </c:pt>
                <c:pt idx="10">
                  <c:v>7.7999999999999996E-3</c:v>
                </c:pt>
                <c:pt idx="11">
                  <c:v>2.1700000000000001E-2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0-5248-914D-B4AB-7886BF6F8C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 algn="r">
              <a:defRPr sz="1200" b="0" i="0" u="none">
                <a:solidFill>
                  <a:schemeClr val="tx1"/>
                </a:solidFill>
                <a:latin typeface="Frutiger VR" panose="020B0503060000020004"/>
              </a:defRPr>
            </a:pPr>
            <a:endParaRPr lang="de-DE"/>
          </a:p>
        </c:txPr>
        <c:crossAx val="-2113994440"/>
        <c:crosses val="autoZero"/>
        <c:auto val="1"/>
        <c:lblAlgn val="ctr"/>
        <c:lblOffset val="3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Gesamt (n=2081)</c:v>
                </c:pt>
              </c:strCache>
            </c:strRef>
          </c:tx>
          <c:spPr>
            <a:solidFill>
              <a:srgbClr val="FF6600"/>
            </a:solidFill>
          </c:spPr>
          <c:invertIfNegative val="1"/>
          <c:dPt>
            <c:idx val="4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1F1-4D1D-8C61-BA904F906818}"/>
              </c:ext>
            </c:extLst>
          </c:dPt>
          <c:dPt>
            <c:idx val="5"/>
            <c:invertIfNegative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21F1-4D1D-8C61-BA904F906818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 i="0" u="none">
                    <a:solidFill>
                      <a:schemeClr val="tx1"/>
                    </a:solidFill>
                    <a:latin typeface="Frutiger VR" panose="020B0503060000020004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Ich habe noch nie einen Phishing-Versuch erhalten</c:v>
                </c:pt>
                <c:pt idx="1">
                  <c:v>Ich habe bereits Phishing-Versuche erhalten, sie aber erkannt</c:v>
                </c:pt>
                <c:pt idx="2">
                  <c:v>Ich bin schon auf Phishing Versuche hereingefallen und habe persönliche Daten preisgegeben, aber kein Geld verloren</c:v>
                </c:pt>
                <c:pt idx="3">
                  <c:v>Ich bin schon auf Phishing Versuche hereingefallen und habe Geld verloren</c:v>
                </c:pt>
                <c:pt idx="4">
                  <c:v>Nichts davon</c:v>
                </c:pt>
                <c:pt idx="5">
                  <c:v>Weiß nicht / keine Angabe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0.30420000000000003</c:v>
                </c:pt>
                <c:pt idx="1">
                  <c:v>0.42699999999999999</c:v>
                </c:pt>
                <c:pt idx="2">
                  <c:v>3.1600000000000003E-2</c:v>
                </c:pt>
                <c:pt idx="3">
                  <c:v>1.6199999999999999E-2</c:v>
                </c:pt>
                <c:pt idx="4">
                  <c:v>0.125</c:v>
                </c:pt>
                <c:pt idx="5">
                  <c:v>9.6000000000000002E-2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0-D133-A74C-9EAD-CB4B1A8236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10"/>
        <c:axId val="-2068027336"/>
        <c:axId val="-2113994440"/>
      </c:barChart>
      <c:catAx>
        <c:axId val="-20680273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 algn="r">
              <a:defRPr sz="1200" b="0" i="0" u="none">
                <a:solidFill>
                  <a:schemeClr val="tx1"/>
                </a:solidFill>
                <a:latin typeface="Frutiger VR" panose="020B0503060000020004"/>
              </a:defRPr>
            </a:pPr>
            <a:endParaRPr lang="de-DE"/>
          </a:p>
        </c:txPr>
        <c:crossAx val="-2113994440"/>
        <c:crosses val="autoZero"/>
        <c:auto val="1"/>
        <c:lblAlgn val="ctr"/>
        <c:lblOffset val="3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t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92F04-CDB3-42D7-AE51-2D6628B6123A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1D3D7-81E6-40FB-9A7D-7E9142B50C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3233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BE6E8-AD9F-4CD0-91D7-3AC7E9866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0E78BC-7FDC-4BD2-8E25-1995D10AA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09E822-15CB-4A19-94C1-378ADF7B8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B7AED2-24D5-4F44-9145-DDFED7F7F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0225B4-869C-4D35-9EF9-1D002FED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44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6FAA61-7800-4B92-B644-7BB6719C3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CEC949-14C8-462F-A326-187DF8030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5194CC-C847-44BC-9EA4-A85BB5D4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96CDD5-3390-4F7D-81D3-846EDD62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08B120-0FCA-4957-8E51-D29A0761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01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8BAC029-2DEE-45D0-8316-3D31B742FF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A479A8-69B9-4C3B-BBC0-A84D2AE11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9C07D7-E84D-45A7-AE07-AEC742AF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9A5DF0-249C-45E9-8684-22495B26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B93A64-01C1-4043-AEE2-242BC9A8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21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_Chart_No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777600" y="649224"/>
            <a:ext cx="10634400" cy="46166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Single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B9E84F-8D27-4AC1-A2CB-BFC106EC7C9B}"/>
              </a:ext>
            </a:extLst>
          </p:cNvPr>
          <p:cNvSpPr txBox="1"/>
          <p:nvPr userDrawn="1"/>
        </p:nvSpPr>
        <p:spPr>
          <a:xfrm>
            <a:off x="10767600" y="6357600"/>
            <a:ext cx="58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0DD853-94CF-4C3A-8B69-2873DA479D58}" type="slidenum">
              <a:rPr lang="en-GB" sz="1000" smtClean="0">
                <a:solidFill>
                  <a:srgbClr val="332C41">
                    <a:alpha val="40000"/>
                  </a:srgbClr>
                </a:solidFill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a-DK" sz="1000" b="0" dirty="0" err="1">
              <a:solidFill>
                <a:srgbClr val="332C41">
                  <a:alpha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847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_Char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777600" y="649224"/>
            <a:ext cx="10634400" cy="46166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Single Chart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F231C-2BA0-4C9B-BD8E-C7FED3C7CB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7875" y="1204913"/>
            <a:ext cx="10634663" cy="3952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GB" noProof="0"/>
              <a:t>Insert Subtitle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D94618-788B-407A-8878-F65348AF24C9}"/>
              </a:ext>
            </a:extLst>
          </p:cNvPr>
          <p:cNvSpPr txBox="1"/>
          <p:nvPr userDrawn="1"/>
        </p:nvSpPr>
        <p:spPr>
          <a:xfrm>
            <a:off x="10767600" y="6357600"/>
            <a:ext cx="58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0DD853-94CF-4C3A-8B69-2873DA479D58}" type="slidenum">
              <a:rPr lang="en-GB" sz="1000" smtClean="0">
                <a:solidFill>
                  <a:srgbClr val="332C41">
                    <a:alpha val="40000"/>
                  </a:srgbClr>
                </a:solidFill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a-DK" sz="1000" b="0" dirty="0" err="1">
              <a:solidFill>
                <a:srgbClr val="332C41">
                  <a:alpha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58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-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D9808CD-5210-3F4A-AA23-FC304081FF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3858" y="6064"/>
            <a:ext cx="4771571" cy="6858000"/>
          </a:xfrm>
          <a:prstGeom prst="rect">
            <a:avLst/>
          </a:prstGeom>
        </p:spPr>
      </p:pic>
      <p:sp>
        <p:nvSpPr>
          <p:cNvPr id="2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889799" y="1543288"/>
            <a:ext cx="8160001" cy="36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800">
                <a:solidFill>
                  <a:srgbClr val="332C41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Tuesday, 16 April 2019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0EC70-9AE3-D149-9A28-F04398396A8B}"/>
              </a:ext>
            </a:extLst>
          </p:cNvPr>
          <p:cNvSpPr txBox="1"/>
          <p:nvPr userDrawn="1"/>
        </p:nvSpPr>
        <p:spPr>
          <a:xfrm>
            <a:off x="4722471" y="26274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4D6EFC6-ADA4-5D43-80B0-3BFC5EF96E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0530" y="3517066"/>
            <a:ext cx="8160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1800">
                <a:solidFill>
                  <a:srgbClr val="332C41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Further Information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3EB61425-7076-7940-8CB4-73E10E0A08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9799" y="1903288"/>
            <a:ext cx="8160001" cy="1543288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Internal/Sales Presentation on two lines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530" y="5022000"/>
            <a:ext cx="2029968" cy="47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739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- Section -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18F50F6-6581-AC4A-B5FB-9EE2E0DAE98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9995A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EC0F2A-841F-FF4E-AC37-657B160356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- Default</a:t>
            </a:r>
          </a:p>
        </p:txBody>
      </p:sp>
    </p:spTree>
    <p:extLst>
      <p:ext uri="{BB962C8B-B14F-4D97-AF65-F5344CB8AC3E}">
        <p14:creationId xmlns:p14="http://schemas.microsoft.com/office/powerpoint/2010/main" val="1260240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- Section - Violet">
    <p:bg>
      <p:bgPr>
        <a:solidFill>
          <a:srgbClr val="7C64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BEB2E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4358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- Section - Orchid">
    <p:bg>
      <p:bgPr>
        <a:solidFill>
          <a:srgbClr val="DC4C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EEA6C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95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- Section - Purple">
    <p:bg>
      <p:bgPr>
        <a:solidFill>
          <a:srgbClr val="9A4D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CDA6D8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456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- QuoteWithLogo - Orchid">
    <p:bg>
      <p:bgPr>
        <a:solidFill>
          <a:srgbClr val="DC4C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B74707B-30C1-4448-8574-031B099619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720000"/>
            <a:ext cx="9910800" cy="1077218"/>
          </a:xfrm>
          <a:prstGeom prst="rect">
            <a:avLst/>
          </a:prstGeom>
        </p:spPr>
        <p:txBody>
          <a:bodyPr anchor="t">
            <a:spAutoFit/>
          </a:bodyPr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title – Arial 64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5327832"/>
            <a:ext cx="2039112" cy="47511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26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876769-6EA5-4B7D-8A5B-691C207E3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44F2E9-BE4F-4A9F-B985-9EF96641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D3FCD-311D-4940-9133-CFE88441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886724-FB6A-45FD-8C8E-4E242F38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B1FDB2-DEF0-4A85-A97E-F45A6563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07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be">
    <p:bg>
      <p:bgPr>
        <a:solidFill>
          <a:srgbClr val="432B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71D847-920F-E34B-8002-F0DA7CF9FB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A0EC70-9AE3-D149-9A28-F04398396A8B}"/>
              </a:ext>
            </a:extLst>
          </p:cNvPr>
          <p:cNvSpPr txBox="1"/>
          <p:nvPr userDrawn="1"/>
        </p:nvSpPr>
        <p:spPr>
          <a:xfrm>
            <a:off x="4722471" y="26274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0470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eck 11"/>
          <p:cNvSpPr/>
          <p:nvPr userDrawn="1"/>
        </p:nvSpPr>
        <p:spPr>
          <a:xfrm>
            <a:off x="777600" y="1371606"/>
            <a:ext cx="10634400" cy="2329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hteck 12"/>
          <p:cNvSpPr/>
          <p:nvPr userDrawn="1"/>
        </p:nvSpPr>
        <p:spPr>
          <a:xfrm>
            <a:off x="867847" y="1567477"/>
            <a:ext cx="377178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chemeClr val="tx2"/>
                </a:solidFill>
                <a:latin typeface="+mj-lt"/>
              </a:rPr>
              <a:t>Durch die </a:t>
            </a:r>
            <a:r>
              <a:rPr lang="de-DE" sz="1400" b="1" dirty="0">
                <a:solidFill>
                  <a:schemeClr val="tx2"/>
                </a:solidFill>
                <a:latin typeface="+mj-lt"/>
              </a:rPr>
              <a:t>Verknüpfung</a:t>
            </a:r>
            <a:r>
              <a:rPr lang="de-DE" sz="1400" dirty="0">
                <a:solidFill>
                  <a:schemeClr val="tx2"/>
                </a:solidFill>
                <a:latin typeface="+mj-lt"/>
              </a:rPr>
              <a:t> </a:t>
            </a:r>
            <a:r>
              <a:rPr lang="de-DE" sz="1400" dirty="0">
                <a:solidFill>
                  <a:schemeClr val="tx2"/>
                </a:solidFill>
              </a:rPr>
              <a:t>Ihrer Ergebnisse mit unserer mehr als </a:t>
            </a:r>
            <a:r>
              <a:rPr lang="de-DE" sz="1400" b="1" dirty="0">
                <a:solidFill>
                  <a:schemeClr val="tx2"/>
                </a:solidFill>
              </a:rPr>
              <a:t>140.000 Datenpunkte</a:t>
            </a:r>
            <a:r>
              <a:rPr lang="de-DE" sz="1400" dirty="0">
                <a:solidFill>
                  <a:schemeClr val="tx2"/>
                </a:solidFill>
              </a:rPr>
              <a:t> umfassenden Datenbank ermöglichen wir Ihnen </a:t>
            </a:r>
            <a:r>
              <a:rPr lang="de-DE" sz="1400" b="1" dirty="0">
                <a:solidFill>
                  <a:schemeClr val="tx2"/>
                </a:solidFill>
              </a:rPr>
              <a:t>Erkenntnisse in einzigartiger Tiefe und Granularität</a:t>
            </a:r>
            <a:r>
              <a:rPr lang="de-DE" sz="1400" dirty="0">
                <a:solidFill>
                  <a:schemeClr val="tx2"/>
                </a:solidFill>
              </a:rPr>
              <a:t>. </a:t>
            </a:r>
          </a:p>
          <a:p>
            <a:endParaRPr lang="de-DE" sz="1400" dirty="0">
              <a:solidFill>
                <a:schemeClr val="tx2"/>
              </a:solidFill>
            </a:endParaRPr>
          </a:p>
          <a:p>
            <a:r>
              <a:rPr lang="de-DE" sz="1400" dirty="0">
                <a:solidFill>
                  <a:schemeClr val="tx2"/>
                </a:solidFill>
              </a:rPr>
              <a:t>Profitieren Sie von YouGov </a:t>
            </a:r>
            <a:r>
              <a:rPr lang="de-DE" sz="1400" b="1" dirty="0">
                <a:solidFill>
                  <a:schemeClr val="tx2"/>
                </a:solidFill>
              </a:rPr>
              <a:t>Connected Data und unserer Beratungsleistung </a:t>
            </a:r>
            <a:r>
              <a:rPr lang="de-DE" sz="1400" dirty="0">
                <a:solidFill>
                  <a:schemeClr val="tx2"/>
                </a:solidFill>
              </a:rPr>
              <a:t>beispielsweise bei den folgenden Themen:</a:t>
            </a:r>
          </a:p>
          <a:p>
            <a:endParaRPr lang="de-DE" sz="1200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45" name="Gruppieren 89"/>
          <p:cNvGrpSpPr/>
          <p:nvPr userDrawn="1"/>
        </p:nvGrpSpPr>
        <p:grpSpPr>
          <a:xfrm>
            <a:off x="4933603" y="1570520"/>
            <a:ext cx="5867791" cy="1940944"/>
            <a:chOff x="3138186" y="1751162"/>
            <a:chExt cx="5867791" cy="1940944"/>
          </a:xfrm>
        </p:grpSpPr>
        <p:sp>
          <p:nvSpPr>
            <p:cNvPr id="46" name="Rechteck 35"/>
            <p:cNvSpPr/>
            <p:nvPr/>
          </p:nvSpPr>
          <p:spPr>
            <a:xfrm>
              <a:off x="3138186" y="1751162"/>
              <a:ext cx="5867791" cy="19409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7" name="Picture 7"/>
            <p:cNvPicPr>
              <a:picLocks noChangeAspect="1"/>
            </p:cNvPicPr>
            <p:nvPr/>
          </p:nvPicPr>
          <p:blipFill rotWithShape="1">
            <a:blip r:embed="rId2"/>
            <a:srcRect t="11561" r="40600" b="19904"/>
            <a:stretch/>
          </p:blipFill>
          <p:spPr>
            <a:xfrm>
              <a:off x="3138186" y="1871935"/>
              <a:ext cx="3556904" cy="1574321"/>
            </a:xfrm>
            <a:prstGeom prst="rect">
              <a:avLst/>
            </a:prstGeom>
          </p:spPr>
        </p:pic>
        <p:sp>
          <p:nvSpPr>
            <p:cNvPr id="48" name="Rechteck 27"/>
            <p:cNvSpPr/>
            <p:nvPr/>
          </p:nvSpPr>
          <p:spPr>
            <a:xfrm>
              <a:off x="6535257" y="1871935"/>
              <a:ext cx="2270235" cy="15743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9" name="Grafik 2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052"/>
            <a:stretch/>
          </p:blipFill>
          <p:spPr>
            <a:xfrm>
              <a:off x="6661381" y="1971472"/>
              <a:ext cx="1914144" cy="1414395"/>
            </a:xfrm>
            <a:prstGeom prst="rect">
              <a:avLst/>
            </a:prstGeom>
          </p:spPr>
        </p:pic>
        <p:sp>
          <p:nvSpPr>
            <p:cNvPr id="50" name="Freeform 453"/>
            <p:cNvSpPr>
              <a:spLocks noChangeAspect="1" noEditPoints="1"/>
            </p:cNvSpPr>
            <p:nvPr/>
          </p:nvSpPr>
          <p:spPr bwMode="auto">
            <a:xfrm>
              <a:off x="5557459" y="1880767"/>
              <a:ext cx="274916" cy="265752"/>
            </a:xfrm>
            <a:custGeom>
              <a:avLst/>
              <a:gdLst>
                <a:gd name="T0" fmla="*/ 306 w 494"/>
                <a:gd name="T1" fmla="*/ 206 h 477"/>
                <a:gd name="T2" fmla="*/ 287 w 494"/>
                <a:gd name="T3" fmla="*/ 241 h 477"/>
                <a:gd name="T4" fmla="*/ 335 w 494"/>
                <a:gd name="T5" fmla="*/ 312 h 477"/>
                <a:gd name="T6" fmla="*/ 335 w 494"/>
                <a:gd name="T7" fmla="*/ 432 h 477"/>
                <a:gd name="T8" fmla="*/ 380 w 494"/>
                <a:gd name="T9" fmla="*/ 432 h 477"/>
                <a:gd name="T10" fmla="*/ 380 w 494"/>
                <a:gd name="T11" fmla="*/ 312 h 477"/>
                <a:gd name="T12" fmla="*/ 427 w 494"/>
                <a:gd name="T13" fmla="*/ 241 h 477"/>
                <a:gd name="T14" fmla="*/ 408 w 494"/>
                <a:gd name="T15" fmla="*/ 206 h 477"/>
                <a:gd name="T16" fmla="*/ 306 w 494"/>
                <a:gd name="T17" fmla="*/ 206 h 477"/>
                <a:gd name="T18" fmla="*/ 290 w 494"/>
                <a:gd name="T19" fmla="*/ 325 h 477"/>
                <a:gd name="T20" fmla="*/ 250 w 494"/>
                <a:gd name="T21" fmla="*/ 266 h 477"/>
                <a:gd name="T22" fmla="*/ 306 w 494"/>
                <a:gd name="T23" fmla="*/ 161 h 477"/>
                <a:gd name="T24" fmla="*/ 408 w 494"/>
                <a:gd name="T25" fmla="*/ 161 h 477"/>
                <a:gd name="T26" fmla="*/ 464 w 494"/>
                <a:gd name="T27" fmla="*/ 266 h 477"/>
                <a:gd name="T28" fmla="*/ 424 w 494"/>
                <a:gd name="T29" fmla="*/ 325 h 477"/>
                <a:gd name="T30" fmla="*/ 424 w 494"/>
                <a:gd name="T31" fmla="*/ 477 h 477"/>
                <a:gd name="T32" fmla="*/ 290 w 494"/>
                <a:gd name="T33" fmla="*/ 477 h 477"/>
                <a:gd name="T34" fmla="*/ 290 w 494"/>
                <a:gd name="T35" fmla="*/ 325 h 477"/>
                <a:gd name="T36" fmla="*/ 357 w 494"/>
                <a:gd name="T37" fmla="*/ 90 h 477"/>
                <a:gd name="T38" fmla="*/ 380 w 494"/>
                <a:gd name="T39" fmla="*/ 67 h 477"/>
                <a:gd name="T40" fmla="*/ 357 w 494"/>
                <a:gd name="T41" fmla="*/ 45 h 477"/>
                <a:gd name="T42" fmla="*/ 335 w 494"/>
                <a:gd name="T43" fmla="*/ 67 h 477"/>
                <a:gd name="T44" fmla="*/ 357 w 494"/>
                <a:gd name="T45" fmla="*/ 90 h 477"/>
                <a:gd name="T46" fmla="*/ 424 w 494"/>
                <a:gd name="T47" fmla="*/ 67 h 477"/>
                <a:gd name="T48" fmla="*/ 357 w 494"/>
                <a:gd name="T49" fmla="*/ 135 h 477"/>
                <a:gd name="T50" fmla="*/ 290 w 494"/>
                <a:gd name="T51" fmla="*/ 67 h 477"/>
                <a:gd name="T52" fmla="*/ 357 w 494"/>
                <a:gd name="T53" fmla="*/ 0 h 477"/>
                <a:gd name="T54" fmla="*/ 424 w 494"/>
                <a:gd name="T55" fmla="*/ 67 h 477"/>
                <a:gd name="T56" fmla="*/ 117 w 494"/>
                <a:gd name="T57" fmla="*/ 90 h 477"/>
                <a:gd name="T58" fmla="*/ 140 w 494"/>
                <a:gd name="T59" fmla="*/ 67 h 477"/>
                <a:gd name="T60" fmla="*/ 117 w 494"/>
                <a:gd name="T61" fmla="*/ 45 h 477"/>
                <a:gd name="T62" fmla="*/ 95 w 494"/>
                <a:gd name="T63" fmla="*/ 67 h 477"/>
                <a:gd name="T64" fmla="*/ 117 w 494"/>
                <a:gd name="T65" fmla="*/ 90 h 477"/>
                <a:gd name="T66" fmla="*/ 185 w 494"/>
                <a:gd name="T67" fmla="*/ 67 h 477"/>
                <a:gd name="T68" fmla="*/ 117 w 494"/>
                <a:gd name="T69" fmla="*/ 135 h 477"/>
                <a:gd name="T70" fmla="*/ 50 w 494"/>
                <a:gd name="T71" fmla="*/ 67 h 477"/>
                <a:gd name="T72" fmla="*/ 117 w 494"/>
                <a:gd name="T73" fmla="*/ 0 h 477"/>
                <a:gd name="T74" fmla="*/ 185 w 494"/>
                <a:gd name="T75" fmla="*/ 67 h 477"/>
                <a:gd name="T76" fmla="*/ 75 w 494"/>
                <a:gd name="T77" fmla="*/ 246 h 477"/>
                <a:gd name="T78" fmla="*/ 55 w 494"/>
                <a:gd name="T79" fmla="*/ 341 h 477"/>
                <a:gd name="T80" fmla="*/ 95 w 494"/>
                <a:gd name="T81" fmla="*/ 341 h 477"/>
                <a:gd name="T82" fmla="*/ 95 w 494"/>
                <a:gd name="T83" fmla="*/ 432 h 477"/>
                <a:gd name="T84" fmla="*/ 140 w 494"/>
                <a:gd name="T85" fmla="*/ 432 h 477"/>
                <a:gd name="T86" fmla="*/ 140 w 494"/>
                <a:gd name="T87" fmla="*/ 341 h 477"/>
                <a:gd name="T88" fmla="*/ 179 w 494"/>
                <a:gd name="T89" fmla="*/ 341 h 477"/>
                <a:gd name="T90" fmla="*/ 159 w 494"/>
                <a:gd name="T91" fmla="*/ 246 h 477"/>
                <a:gd name="T92" fmla="*/ 117 w 494"/>
                <a:gd name="T93" fmla="*/ 208 h 477"/>
                <a:gd name="T94" fmla="*/ 75 w 494"/>
                <a:gd name="T95" fmla="*/ 246 h 477"/>
                <a:gd name="T96" fmla="*/ 50 w 494"/>
                <a:gd name="T97" fmla="*/ 477 h 477"/>
                <a:gd name="T98" fmla="*/ 50 w 494"/>
                <a:gd name="T99" fmla="*/ 386 h 477"/>
                <a:gd name="T100" fmla="*/ 0 w 494"/>
                <a:gd name="T101" fmla="*/ 386 h 477"/>
                <a:gd name="T102" fmla="*/ 31 w 494"/>
                <a:gd name="T103" fmla="*/ 236 h 477"/>
                <a:gd name="T104" fmla="*/ 71 w 494"/>
                <a:gd name="T105" fmla="*/ 180 h 477"/>
                <a:gd name="T106" fmla="*/ 117 w 494"/>
                <a:gd name="T107" fmla="*/ 161 h 477"/>
                <a:gd name="T108" fmla="*/ 163 w 494"/>
                <a:gd name="T109" fmla="*/ 180 h 477"/>
                <a:gd name="T110" fmla="*/ 203 w 494"/>
                <a:gd name="T111" fmla="*/ 236 h 477"/>
                <a:gd name="T112" fmla="*/ 235 w 494"/>
                <a:gd name="T113" fmla="*/ 386 h 477"/>
                <a:gd name="T114" fmla="*/ 185 w 494"/>
                <a:gd name="T115" fmla="*/ 386 h 477"/>
                <a:gd name="T116" fmla="*/ 185 w 494"/>
                <a:gd name="T117" fmla="*/ 477 h 477"/>
                <a:gd name="T118" fmla="*/ 50 w 494"/>
                <a:gd name="T119" fmla="*/ 477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4" h="477">
                  <a:moveTo>
                    <a:pt x="306" y="206"/>
                  </a:moveTo>
                  <a:cubicBezTo>
                    <a:pt x="288" y="206"/>
                    <a:pt x="277" y="226"/>
                    <a:pt x="287" y="241"/>
                  </a:cubicBezTo>
                  <a:cubicBezTo>
                    <a:pt x="335" y="312"/>
                    <a:pt x="335" y="312"/>
                    <a:pt x="335" y="312"/>
                  </a:cubicBezTo>
                  <a:cubicBezTo>
                    <a:pt x="335" y="432"/>
                    <a:pt x="335" y="432"/>
                    <a:pt x="335" y="432"/>
                  </a:cubicBezTo>
                  <a:cubicBezTo>
                    <a:pt x="380" y="432"/>
                    <a:pt x="380" y="432"/>
                    <a:pt x="380" y="432"/>
                  </a:cubicBezTo>
                  <a:cubicBezTo>
                    <a:pt x="380" y="312"/>
                    <a:pt x="380" y="312"/>
                    <a:pt x="380" y="312"/>
                  </a:cubicBezTo>
                  <a:cubicBezTo>
                    <a:pt x="427" y="241"/>
                    <a:pt x="427" y="241"/>
                    <a:pt x="427" y="241"/>
                  </a:cubicBezTo>
                  <a:cubicBezTo>
                    <a:pt x="437" y="226"/>
                    <a:pt x="426" y="206"/>
                    <a:pt x="408" y="206"/>
                  </a:cubicBezTo>
                  <a:lnTo>
                    <a:pt x="306" y="206"/>
                  </a:lnTo>
                  <a:close/>
                  <a:moveTo>
                    <a:pt x="290" y="325"/>
                  </a:moveTo>
                  <a:cubicBezTo>
                    <a:pt x="250" y="266"/>
                    <a:pt x="250" y="266"/>
                    <a:pt x="250" y="266"/>
                  </a:cubicBezTo>
                  <a:cubicBezTo>
                    <a:pt x="220" y="221"/>
                    <a:pt x="252" y="161"/>
                    <a:pt x="306" y="161"/>
                  </a:cubicBezTo>
                  <a:cubicBezTo>
                    <a:pt x="408" y="161"/>
                    <a:pt x="408" y="161"/>
                    <a:pt x="408" y="161"/>
                  </a:cubicBezTo>
                  <a:cubicBezTo>
                    <a:pt x="462" y="161"/>
                    <a:pt x="494" y="221"/>
                    <a:pt x="464" y="266"/>
                  </a:cubicBezTo>
                  <a:cubicBezTo>
                    <a:pt x="424" y="325"/>
                    <a:pt x="424" y="325"/>
                    <a:pt x="424" y="325"/>
                  </a:cubicBezTo>
                  <a:cubicBezTo>
                    <a:pt x="424" y="477"/>
                    <a:pt x="424" y="477"/>
                    <a:pt x="424" y="477"/>
                  </a:cubicBezTo>
                  <a:cubicBezTo>
                    <a:pt x="290" y="477"/>
                    <a:pt x="290" y="477"/>
                    <a:pt x="290" y="477"/>
                  </a:cubicBezTo>
                  <a:lnTo>
                    <a:pt x="290" y="325"/>
                  </a:lnTo>
                  <a:close/>
                  <a:moveTo>
                    <a:pt x="357" y="90"/>
                  </a:moveTo>
                  <a:cubicBezTo>
                    <a:pt x="369" y="90"/>
                    <a:pt x="380" y="80"/>
                    <a:pt x="380" y="67"/>
                  </a:cubicBezTo>
                  <a:cubicBezTo>
                    <a:pt x="380" y="55"/>
                    <a:pt x="369" y="45"/>
                    <a:pt x="357" y="45"/>
                  </a:cubicBezTo>
                  <a:cubicBezTo>
                    <a:pt x="345" y="45"/>
                    <a:pt x="335" y="55"/>
                    <a:pt x="335" y="67"/>
                  </a:cubicBezTo>
                  <a:cubicBezTo>
                    <a:pt x="335" y="80"/>
                    <a:pt x="345" y="90"/>
                    <a:pt x="357" y="90"/>
                  </a:cubicBezTo>
                  <a:close/>
                  <a:moveTo>
                    <a:pt x="424" y="67"/>
                  </a:moveTo>
                  <a:cubicBezTo>
                    <a:pt x="424" y="104"/>
                    <a:pt x="394" y="135"/>
                    <a:pt x="357" y="135"/>
                  </a:cubicBezTo>
                  <a:cubicBezTo>
                    <a:pt x="320" y="135"/>
                    <a:pt x="290" y="104"/>
                    <a:pt x="290" y="67"/>
                  </a:cubicBezTo>
                  <a:cubicBezTo>
                    <a:pt x="290" y="30"/>
                    <a:pt x="320" y="0"/>
                    <a:pt x="357" y="0"/>
                  </a:cubicBezTo>
                  <a:cubicBezTo>
                    <a:pt x="394" y="0"/>
                    <a:pt x="424" y="30"/>
                    <a:pt x="424" y="67"/>
                  </a:cubicBezTo>
                  <a:close/>
                  <a:moveTo>
                    <a:pt x="117" y="90"/>
                  </a:moveTo>
                  <a:cubicBezTo>
                    <a:pt x="130" y="90"/>
                    <a:pt x="140" y="80"/>
                    <a:pt x="140" y="67"/>
                  </a:cubicBezTo>
                  <a:cubicBezTo>
                    <a:pt x="140" y="55"/>
                    <a:pt x="130" y="45"/>
                    <a:pt x="117" y="45"/>
                  </a:cubicBezTo>
                  <a:cubicBezTo>
                    <a:pt x="105" y="45"/>
                    <a:pt x="95" y="55"/>
                    <a:pt x="95" y="67"/>
                  </a:cubicBezTo>
                  <a:cubicBezTo>
                    <a:pt x="95" y="80"/>
                    <a:pt x="105" y="90"/>
                    <a:pt x="117" y="90"/>
                  </a:cubicBezTo>
                  <a:close/>
                  <a:moveTo>
                    <a:pt x="185" y="67"/>
                  </a:moveTo>
                  <a:cubicBezTo>
                    <a:pt x="185" y="104"/>
                    <a:pt x="154" y="135"/>
                    <a:pt x="117" y="135"/>
                  </a:cubicBezTo>
                  <a:cubicBezTo>
                    <a:pt x="80" y="135"/>
                    <a:pt x="50" y="104"/>
                    <a:pt x="50" y="67"/>
                  </a:cubicBezTo>
                  <a:cubicBezTo>
                    <a:pt x="50" y="30"/>
                    <a:pt x="80" y="0"/>
                    <a:pt x="117" y="0"/>
                  </a:cubicBezTo>
                  <a:cubicBezTo>
                    <a:pt x="154" y="0"/>
                    <a:pt x="185" y="30"/>
                    <a:pt x="185" y="67"/>
                  </a:cubicBezTo>
                  <a:close/>
                  <a:moveTo>
                    <a:pt x="75" y="246"/>
                  </a:moveTo>
                  <a:cubicBezTo>
                    <a:pt x="55" y="341"/>
                    <a:pt x="55" y="341"/>
                    <a:pt x="55" y="341"/>
                  </a:cubicBezTo>
                  <a:cubicBezTo>
                    <a:pt x="95" y="341"/>
                    <a:pt x="95" y="341"/>
                    <a:pt x="95" y="341"/>
                  </a:cubicBezTo>
                  <a:cubicBezTo>
                    <a:pt x="95" y="432"/>
                    <a:pt x="95" y="432"/>
                    <a:pt x="95" y="432"/>
                  </a:cubicBezTo>
                  <a:cubicBezTo>
                    <a:pt x="140" y="432"/>
                    <a:pt x="140" y="432"/>
                    <a:pt x="140" y="432"/>
                  </a:cubicBezTo>
                  <a:cubicBezTo>
                    <a:pt x="140" y="341"/>
                    <a:pt x="140" y="341"/>
                    <a:pt x="140" y="341"/>
                  </a:cubicBezTo>
                  <a:cubicBezTo>
                    <a:pt x="179" y="341"/>
                    <a:pt x="179" y="341"/>
                    <a:pt x="179" y="341"/>
                  </a:cubicBezTo>
                  <a:cubicBezTo>
                    <a:pt x="159" y="246"/>
                    <a:pt x="159" y="246"/>
                    <a:pt x="159" y="246"/>
                  </a:cubicBezTo>
                  <a:cubicBezTo>
                    <a:pt x="155" y="224"/>
                    <a:pt x="138" y="216"/>
                    <a:pt x="117" y="208"/>
                  </a:cubicBezTo>
                  <a:cubicBezTo>
                    <a:pt x="97" y="216"/>
                    <a:pt x="80" y="224"/>
                    <a:pt x="75" y="246"/>
                  </a:cubicBezTo>
                  <a:close/>
                  <a:moveTo>
                    <a:pt x="50" y="477"/>
                  </a:moveTo>
                  <a:cubicBezTo>
                    <a:pt x="50" y="386"/>
                    <a:pt x="50" y="386"/>
                    <a:pt x="50" y="386"/>
                  </a:cubicBezTo>
                  <a:cubicBezTo>
                    <a:pt x="0" y="386"/>
                    <a:pt x="0" y="386"/>
                    <a:pt x="0" y="386"/>
                  </a:cubicBezTo>
                  <a:cubicBezTo>
                    <a:pt x="31" y="236"/>
                    <a:pt x="31" y="236"/>
                    <a:pt x="31" y="236"/>
                  </a:cubicBezTo>
                  <a:cubicBezTo>
                    <a:pt x="36" y="213"/>
                    <a:pt x="51" y="193"/>
                    <a:pt x="71" y="180"/>
                  </a:cubicBezTo>
                  <a:cubicBezTo>
                    <a:pt x="82" y="174"/>
                    <a:pt x="108" y="161"/>
                    <a:pt x="117" y="161"/>
                  </a:cubicBezTo>
                  <a:cubicBezTo>
                    <a:pt x="127" y="161"/>
                    <a:pt x="153" y="174"/>
                    <a:pt x="163" y="180"/>
                  </a:cubicBezTo>
                  <a:cubicBezTo>
                    <a:pt x="184" y="193"/>
                    <a:pt x="198" y="213"/>
                    <a:pt x="203" y="236"/>
                  </a:cubicBezTo>
                  <a:cubicBezTo>
                    <a:pt x="235" y="386"/>
                    <a:pt x="235" y="386"/>
                    <a:pt x="235" y="386"/>
                  </a:cubicBezTo>
                  <a:cubicBezTo>
                    <a:pt x="185" y="386"/>
                    <a:pt x="185" y="386"/>
                    <a:pt x="185" y="386"/>
                  </a:cubicBezTo>
                  <a:cubicBezTo>
                    <a:pt x="185" y="477"/>
                    <a:pt x="185" y="477"/>
                    <a:pt x="185" y="477"/>
                  </a:cubicBezTo>
                  <a:lnTo>
                    <a:pt x="50" y="47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Textfeld 32"/>
            <p:cNvSpPr txBox="1"/>
            <p:nvPr/>
          </p:nvSpPr>
          <p:spPr>
            <a:xfrm>
              <a:off x="5801126" y="3245567"/>
              <a:ext cx="12646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chemeClr val="tx2"/>
                  </a:solidFill>
                </a:rPr>
                <a:t>Konsumentendaten aus 42 Märkten</a:t>
              </a:r>
              <a:endParaRPr lang="en-GB" sz="900" dirty="0" err="1">
                <a:solidFill>
                  <a:schemeClr val="tx2"/>
                </a:solidFill>
              </a:endParaRPr>
            </a:p>
          </p:txBody>
        </p:sp>
        <p:pic>
          <p:nvPicPr>
            <p:cNvPr id="52" name="Grafik 33"/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557459" y="3242091"/>
              <a:ext cx="273718" cy="322596"/>
            </a:xfrm>
            <a:prstGeom prst="rect">
              <a:avLst/>
            </a:prstGeom>
          </p:spPr>
        </p:pic>
        <p:sp>
          <p:nvSpPr>
            <p:cNvPr id="53" name="Textfeld 34"/>
            <p:cNvSpPr txBox="1"/>
            <p:nvPr/>
          </p:nvSpPr>
          <p:spPr>
            <a:xfrm>
              <a:off x="5801126" y="1830840"/>
              <a:ext cx="12646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chemeClr val="tx2"/>
                  </a:solidFill>
                </a:rPr>
                <a:t>Mehr als 8 Millionen Panelisten weltweit</a:t>
              </a:r>
              <a:endParaRPr lang="en-GB" sz="900" dirty="0" err="1">
                <a:solidFill>
                  <a:schemeClr val="tx2"/>
                </a:solidFill>
              </a:endParaRPr>
            </a:p>
          </p:txBody>
        </p:sp>
        <p:sp>
          <p:nvSpPr>
            <p:cNvPr id="54" name="Ellipse 41"/>
            <p:cNvSpPr>
              <a:spLocks/>
            </p:cNvSpPr>
            <p:nvPr/>
          </p:nvSpPr>
          <p:spPr>
            <a:xfrm>
              <a:off x="6929817" y="2548800"/>
              <a:ext cx="388800" cy="388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5" name="Grafik 37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7864AC"/>
                </a:clrFrom>
                <a:clrTo>
                  <a:srgbClr val="7864AC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 l="4162" t="2186" r="7003" b="3039"/>
            <a:stretch/>
          </p:blipFill>
          <p:spPr>
            <a:xfrm>
              <a:off x="6928411" y="2548953"/>
              <a:ext cx="391612" cy="388495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</p:pic>
        <p:sp>
          <p:nvSpPr>
            <p:cNvPr id="56" name="Ellipse 43"/>
            <p:cNvSpPr>
              <a:spLocks/>
            </p:cNvSpPr>
            <p:nvPr/>
          </p:nvSpPr>
          <p:spPr>
            <a:xfrm>
              <a:off x="7860809" y="2329530"/>
              <a:ext cx="388800" cy="388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7" name="Grafik 38"/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7864AC"/>
                </a:clrFrom>
                <a:clrTo>
                  <a:srgbClr val="7864AC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3684" t="887" r="4198" b="2371"/>
            <a:stretch/>
          </p:blipFill>
          <p:spPr>
            <a:xfrm>
              <a:off x="7861480" y="2329683"/>
              <a:ext cx="387459" cy="38849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58" name="Ellipse 44"/>
            <p:cNvSpPr>
              <a:spLocks/>
            </p:cNvSpPr>
            <p:nvPr/>
          </p:nvSpPr>
          <p:spPr>
            <a:xfrm>
              <a:off x="8335825" y="2696402"/>
              <a:ext cx="388800" cy="388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9" name="Grafik 39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CDEBF2"/>
                </a:clrFrom>
                <a:clrTo>
                  <a:srgbClr val="CDEBF2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 b="1840"/>
            <a:stretch/>
          </p:blipFill>
          <p:spPr>
            <a:xfrm>
              <a:off x="8332878" y="2696555"/>
              <a:ext cx="394695" cy="388495"/>
            </a:xfrm>
            <a:prstGeom prst="ellipse">
              <a:avLst/>
            </a:prstGeom>
            <a:ln>
              <a:solidFill>
                <a:srgbClr val="FF8577"/>
              </a:solidFill>
            </a:ln>
          </p:spPr>
        </p:pic>
        <p:sp>
          <p:nvSpPr>
            <p:cNvPr id="60" name="Ellipse 45"/>
            <p:cNvSpPr>
              <a:spLocks/>
            </p:cNvSpPr>
            <p:nvPr/>
          </p:nvSpPr>
          <p:spPr>
            <a:xfrm>
              <a:off x="7384518" y="2924836"/>
              <a:ext cx="388800" cy="388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1" name="Grafik 40"/>
            <p:cNvPicPr>
              <a:picLocks noChangeAspect="1"/>
            </p:cNvPicPr>
            <p:nvPr/>
          </p:nvPicPr>
          <p:blipFill rotWithShape="1">
            <a:blip r:embed="rId8">
              <a:clrChange>
                <a:clrFrom>
                  <a:srgbClr val="F6F8F8"/>
                </a:clrFrom>
                <a:clrTo>
                  <a:srgbClr val="F6F8F8">
                    <a:alpha val="0"/>
                  </a:srgbClr>
                </a:clrTo>
              </a:clrChange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3741" b="2247"/>
            <a:stretch/>
          </p:blipFill>
          <p:spPr>
            <a:xfrm>
              <a:off x="7383570" y="2924989"/>
              <a:ext cx="390697" cy="388495"/>
            </a:xfrm>
            <a:prstGeom prst="ellipse">
              <a:avLst/>
            </a:prstGeom>
            <a:ln>
              <a:solidFill>
                <a:schemeClr val="accent6"/>
              </a:solidFill>
            </a:ln>
          </p:spPr>
        </p:pic>
        <p:sp>
          <p:nvSpPr>
            <p:cNvPr id="62" name="Wolkenförmige Legende 56"/>
            <p:cNvSpPr>
              <a:spLocks noChangeAspect="1"/>
            </p:cNvSpPr>
            <p:nvPr/>
          </p:nvSpPr>
          <p:spPr>
            <a:xfrm>
              <a:off x="7108377" y="2232856"/>
              <a:ext cx="337400" cy="311277"/>
            </a:xfrm>
            <a:prstGeom prst="cloudCallout">
              <a:avLst>
                <a:gd name="adj1" fmla="val -27063"/>
                <a:gd name="adj2" fmla="val 6925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Ellipse 57"/>
            <p:cNvSpPr>
              <a:spLocks noChangeAspect="1"/>
            </p:cNvSpPr>
            <p:nvPr/>
          </p:nvSpPr>
          <p:spPr>
            <a:xfrm>
              <a:off x="7155116" y="2250974"/>
              <a:ext cx="252000" cy="252000"/>
            </a:xfrm>
            <a:prstGeom prst="ellips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Freeform 120">
              <a:extLst>
                <a:ext uri="{FF2B5EF4-FFF2-40B4-BE49-F238E27FC236}">
                  <a16:creationId xmlns:a16="http://schemas.microsoft.com/office/drawing/2014/main" id="{AA9FF0EA-6495-D94B-8E32-00AF2B4B758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135953" y="2231599"/>
              <a:ext cx="290326" cy="290750"/>
            </a:xfrm>
            <a:custGeom>
              <a:avLst/>
              <a:gdLst>
                <a:gd name="T0" fmla="*/ 294 w 726"/>
                <a:gd name="T1" fmla="*/ 396 h 726"/>
                <a:gd name="T2" fmla="*/ 350 w 726"/>
                <a:gd name="T3" fmla="*/ 324 h 726"/>
                <a:gd name="T4" fmla="*/ 350 w 726"/>
                <a:gd name="T5" fmla="*/ 520 h 726"/>
                <a:gd name="T6" fmla="*/ 234 w 726"/>
                <a:gd name="T7" fmla="*/ 448 h 726"/>
                <a:gd name="T8" fmla="*/ 234 w 726"/>
                <a:gd name="T9" fmla="*/ 448 h 726"/>
                <a:gd name="T10" fmla="*/ 206 w 726"/>
                <a:gd name="T11" fmla="*/ 324 h 726"/>
                <a:gd name="T12" fmla="*/ 250 w 726"/>
                <a:gd name="T13" fmla="*/ 520 h 726"/>
                <a:gd name="T14" fmla="*/ 270 w 726"/>
                <a:gd name="T15" fmla="*/ 474 h 726"/>
                <a:gd name="T16" fmla="*/ 432 w 726"/>
                <a:gd name="T17" fmla="*/ 520 h 726"/>
                <a:gd name="T18" fmla="*/ 362 w 726"/>
                <a:gd name="T19" fmla="*/ 204 h 726"/>
                <a:gd name="T20" fmla="*/ 358 w 726"/>
                <a:gd name="T21" fmla="*/ 300 h 726"/>
                <a:gd name="T22" fmla="*/ 366 w 726"/>
                <a:gd name="T23" fmla="*/ 206 h 726"/>
                <a:gd name="T24" fmla="*/ 522 w 726"/>
                <a:gd name="T25" fmla="*/ 324 h 726"/>
                <a:gd name="T26" fmla="*/ 432 w 726"/>
                <a:gd name="T27" fmla="*/ 448 h 726"/>
                <a:gd name="T28" fmla="*/ 364 w 726"/>
                <a:gd name="T29" fmla="*/ 0 h 726"/>
                <a:gd name="T30" fmla="*/ 256 w 726"/>
                <a:gd name="T31" fmla="*/ 16 h 726"/>
                <a:gd name="T32" fmla="*/ 132 w 726"/>
                <a:gd name="T33" fmla="*/ 82 h 726"/>
                <a:gd name="T34" fmla="*/ 44 w 726"/>
                <a:gd name="T35" fmla="*/ 190 h 726"/>
                <a:gd name="T36" fmla="*/ 2 w 726"/>
                <a:gd name="T37" fmla="*/ 326 h 726"/>
                <a:gd name="T38" fmla="*/ 8 w 726"/>
                <a:gd name="T39" fmla="*/ 436 h 726"/>
                <a:gd name="T40" fmla="*/ 62 w 726"/>
                <a:gd name="T41" fmla="*/ 566 h 726"/>
                <a:gd name="T42" fmla="*/ 160 w 726"/>
                <a:gd name="T43" fmla="*/ 664 h 726"/>
                <a:gd name="T44" fmla="*/ 290 w 726"/>
                <a:gd name="T45" fmla="*/ 718 h 726"/>
                <a:gd name="T46" fmla="*/ 400 w 726"/>
                <a:gd name="T47" fmla="*/ 724 h 726"/>
                <a:gd name="T48" fmla="*/ 536 w 726"/>
                <a:gd name="T49" fmla="*/ 682 h 726"/>
                <a:gd name="T50" fmla="*/ 644 w 726"/>
                <a:gd name="T51" fmla="*/ 594 h 726"/>
                <a:gd name="T52" fmla="*/ 710 w 726"/>
                <a:gd name="T53" fmla="*/ 470 h 726"/>
                <a:gd name="T54" fmla="*/ 726 w 726"/>
                <a:gd name="T55" fmla="*/ 362 h 726"/>
                <a:gd name="T56" fmla="*/ 698 w 726"/>
                <a:gd name="T57" fmla="*/ 222 h 726"/>
                <a:gd name="T58" fmla="*/ 620 w 726"/>
                <a:gd name="T59" fmla="*/ 106 h 726"/>
                <a:gd name="T60" fmla="*/ 504 w 726"/>
                <a:gd name="T61" fmla="*/ 28 h 726"/>
                <a:gd name="T62" fmla="*/ 364 w 726"/>
                <a:gd name="T63" fmla="*/ 0 h 726"/>
                <a:gd name="T64" fmla="*/ 498 w 726"/>
                <a:gd name="T65" fmla="*/ 532 h 726"/>
                <a:gd name="T66" fmla="*/ 474 w 726"/>
                <a:gd name="T67" fmla="*/ 544 h 726"/>
                <a:gd name="T68" fmla="*/ 234 w 726"/>
                <a:gd name="T69" fmla="*/ 538 h 726"/>
                <a:gd name="T70" fmla="*/ 180 w 726"/>
                <a:gd name="T71" fmla="*/ 328 h 726"/>
                <a:gd name="T72" fmla="*/ 182 w 726"/>
                <a:gd name="T73" fmla="*/ 314 h 726"/>
                <a:gd name="T74" fmla="*/ 202 w 726"/>
                <a:gd name="T75" fmla="*/ 300 h 726"/>
                <a:gd name="T76" fmla="*/ 334 w 726"/>
                <a:gd name="T77" fmla="*/ 190 h 726"/>
                <a:gd name="T78" fmla="*/ 376 w 726"/>
                <a:gd name="T79" fmla="*/ 180 h 726"/>
                <a:gd name="T80" fmla="*/ 392 w 726"/>
                <a:gd name="T81" fmla="*/ 190 h 726"/>
                <a:gd name="T82" fmla="*/ 524 w 726"/>
                <a:gd name="T83" fmla="*/ 300 h 726"/>
                <a:gd name="T84" fmla="*/ 546 w 726"/>
                <a:gd name="T85" fmla="*/ 314 h 726"/>
                <a:gd name="T86" fmla="*/ 458 w 726"/>
                <a:gd name="T87" fmla="*/ 448 h 726"/>
                <a:gd name="T88" fmla="*/ 458 w 726"/>
                <a:gd name="T89" fmla="*/ 448 h 726"/>
                <a:gd name="T90" fmla="*/ 476 w 726"/>
                <a:gd name="T91" fmla="*/ 520 h 726"/>
                <a:gd name="T92" fmla="*/ 458 w 726"/>
                <a:gd name="T93" fmla="*/ 474 h 726"/>
                <a:gd name="T94" fmla="*/ 432 w 726"/>
                <a:gd name="T95" fmla="*/ 324 h 72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26" h="726">
                  <a:moveTo>
                    <a:pt x="294" y="448"/>
                  </a:moveTo>
                  <a:lnTo>
                    <a:pt x="350" y="448"/>
                  </a:lnTo>
                  <a:lnTo>
                    <a:pt x="350" y="396"/>
                  </a:lnTo>
                  <a:lnTo>
                    <a:pt x="294" y="396"/>
                  </a:lnTo>
                  <a:lnTo>
                    <a:pt x="294" y="448"/>
                  </a:lnTo>
                  <a:close/>
                  <a:moveTo>
                    <a:pt x="294" y="370"/>
                  </a:moveTo>
                  <a:lnTo>
                    <a:pt x="350" y="370"/>
                  </a:lnTo>
                  <a:lnTo>
                    <a:pt x="350" y="324"/>
                  </a:lnTo>
                  <a:lnTo>
                    <a:pt x="294" y="324"/>
                  </a:lnTo>
                  <a:lnTo>
                    <a:pt x="294" y="370"/>
                  </a:lnTo>
                  <a:close/>
                  <a:moveTo>
                    <a:pt x="294" y="520"/>
                  </a:moveTo>
                  <a:lnTo>
                    <a:pt x="350" y="520"/>
                  </a:lnTo>
                  <a:lnTo>
                    <a:pt x="350" y="474"/>
                  </a:lnTo>
                  <a:lnTo>
                    <a:pt x="294" y="474"/>
                  </a:lnTo>
                  <a:lnTo>
                    <a:pt x="294" y="520"/>
                  </a:lnTo>
                  <a:close/>
                  <a:moveTo>
                    <a:pt x="234" y="448"/>
                  </a:moveTo>
                  <a:lnTo>
                    <a:pt x="270" y="448"/>
                  </a:lnTo>
                  <a:lnTo>
                    <a:pt x="270" y="396"/>
                  </a:lnTo>
                  <a:lnTo>
                    <a:pt x="222" y="396"/>
                  </a:lnTo>
                  <a:lnTo>
                    <a:pt x="234" y="448"/>
                  </a:lnTo>
                  <a:close/>
                  <a:moveTo>
                    <a:pt x="216" y="370"/>
                  </a:moveTo>
                  <a:lnTo>
                    <a:pt x="270" y="370"/>
                  </a:lnTo>
                  <a:lnTo>
                    <a:pt x="270" y="324"/>
                  </a:lnTo>
                  <a:lnTo>
                    <a:pt x="206" y="324"/>
                  </a:lnTo>
                  <a:lnTo>
                    <a:pt x="216" y="370"/>
                  </a:lnTo>
                  <a:close/>
                  <a:moveTo>
                    <a:pt x="248" y="518"/>
                  </a:moveTo>
                  <a:lnTo>
                    <a:pt x="248" y="518"/>
                  </a:lnTo>
                  <a:lnTo>
                    <a:pt x="250" y="520"/>
                  </a:lnTo>
                  <a:lnTo>
                    <a:pt x="252" y="520"/>
                  </a:lnTo>
                  <a:lnTo>
                    <a:pt x="270" y="520"/>
                  </a:lnTo>
                  <a:lnTo>
                    <a:pt x="270" y="474"/>
                  </a:lnTo>
                  <a:lnTo>
                    <a:pt x="238" y="474"/>
                  </a:lnTo>
                  <a:lnTo>
                    <a:pt x="248" y="518"/>
                  </a:lnTo>
                  <a:close/>
                  <a:moveTo>
                    <a:pt x="376" y="520"/>
                  </a:moveTo>
                  <a:lnTo>
                    <a:pt x="432" y="520"/>
                  </a:lnTo>
                  <a:lnTo>
                    <a:pt x="432" y="474"/>
                  </a:lnTo>
                  <a:lnTo>
                    <a:pt x="376" y="474"/>
                  </a:lnTo>
                  <a:lnTo>
                    <a:pt x="376" y="520"/>
                  </a:lnTo>
                  <a:close/>
                  <a:moveTo>
                    <a:pt x="362" y="204"/>
                  </a:moveTo>
                  <a:lnTo>
                    <a:pt x="362" y="204"/>
                  </a:lnTo>
                  <a:lnTo>
                    <a:pt x="360" y="206"/>
                  </a:lnTo>
                  <a:lnTo>
                    <a:pt x="358" y="208"/>
                  </a:lnTo>
                  <a:lnTo>
                    <a:pt x="358" y="300"/>
                  </a:lnTo>
                  <a:lnTo>
                    <a:pt x="368" y="300"/>
                  </a:lnTo>
                  <a:lnTo>
                    <a:pt x="368" y="208"/>
                  </a:lnTo>
                  <a:lnTo>
                    <a:pt x="366" y="206"/>
                  </a:lnTo>
                  <a:lnTo>
                    <a:pt x="362" y="204"/>
                  </a:lnTo>
                  <a:close/>
                  <a:moveTo>
                    <a:pt x="458" y="370"/>
                  </a:moveTo>
                  <a:lnTo>
                    <a:pt x="510" y="370"/>
                  </a:lnTo>
                  <a:lnTo>
                    <a:pt x="522" y="324"/>
                  </a:lnTo>
                  <a:lnTo>
                    <a:pt x="458" y="324"/>
                  </a:lnTo>
                  <a:lnTo>
                    <a:pt x="458" y="370"/>
                  </a:lnTo>
                  <a:close/>
                  <a:moveTo>
                    <a:pt x="376" y="448"/>
                  </a:moveTo>
                  <a:lnTo>
                    <a:pt x="432" y="448"/>
                  </a:lnTo>
                  <a:lnTo>
                    <a:pt x="432" y="396"/>
                  </a:lnTo>
                  <a:lnTo>
                    <a:pt x="376" y="396"/>
                  </a:lnTo>
                  <a:lnTo>
                    <a:pt x="376" y="448"/>
                  </a:lnTo>
                  <a:close/>
                  <a:moveTo>
                    <a:pt x="364" y="0"/>
                  </a:moveTo>
                  <a:lnTo>
                    <a:pt x="364" y="0"/>
                  </a:lnTo>
                  <a:lnTo>
                    <a:pt x="326" y="2"/>
                  </a:lnTo>
                  <a:lnTo>
                    <a:pt x="290" y="8"/>
                  </a:lnTo>
                  <a:lnTo>
                    <a:pt x="256" y="16"/>
                  </a:lnTo>
                  <a:lnTo>
                    <a:pt x="222" y="28"/>
                  </a:lnTo>
                  <a:lnTo>
                    <a:pt x="190" y="44"/>
                  </a:lnTo>
                  <a:lnTo>
                    <a:pt x="160" y="62"/>
                  </a:lnTo>
                  <a:lnTo>
                    <a:pt x="132" y="82"/>
                  </a:lnTo>
                  <a:lnTo>
                    <a:pt x="106" y="106"/>
                  </a:lnTo>
                  <a:lnTo>
                    <a:pt x="84" y="132"/>
                  </a:lnTo>
                  <a:lnTo>
                    <a:pt x="62" y="160"/>
                  </a:lnTo>
                  <a:lnTo>
                    <a:pt x="44" y="190"/>
                  </a:lnTo>
                  <a:lnTo>
                    <a:pt x="28" y="222"/>
                  </a:lnTo>
                  <a:lnTo>
                    <a:pt x="16" y="254"/>
                  </a:lnTo>
                  <a:lnTo>
                    <a:pt x="8" y="290"/>
                  </a:lnTo>
                  <a:lnTo>
                    <a:pt x="2" y="326"/>
                  </a:lnTo>
                  <a:lnTo>
                    <a:pt x="0" y="362"/>
                  </a:lnTo>
                  <a:lnTo>
                    <a:pt x="2" y="400"/>
                  </a:lnTo>
                  <a:lnTo>
                    <a:pt x="8" y="436"/>
                  </a:lnTo>
                  <a:lnTo>
                    <a:pt x="16" y="470"/>
                  </a:lnTo>
                  <a:lnTo>
                    <a:pt x="28" y="504"/>
                  </a:lnTo>
                  <a:lnTo>
                    <a:pt x="44" y="536"/>
                  </a:lnTo>
                  <a:lnTo>
                    <a:pt x="62" y="566"/>
                  </a:lnTo>
                  <a:lnTo>
                    <a:pt x="84" y="594"/>
                  </a:lnTo>
                  <a:lnTo>
                    <a:pt x="106" y="620"/>
                  </a:lnTo>
                  <a:lnTo>
                    <a:pt x="132" y="642"/>
                  </a:lnTo>
                  <a:lnTo>
                    <a:pt x="160" y="664"/>
                  </a:lnTo>
                  <a:lnTo>
                    <a:pt x="190" y="682"/>
                  </a:lnTo>
                  <a:lnTo>
                    <a:pt x="222" y="698"/>
                  </a:lnTo>
                  <a:lnTo>
                    <a:pt x="256" y="710"/>
                  </a:lnTo>
                  <a:lnTo>
                    <a:pt x="290" y="718"/>
                  </a:lnTo>
                  <a:lnTo>
                    <a:pt x="326" y="724"/>
                  </a:lnTo>
                  <a:lnTo>
                    <a:pt x="364" y="726"/>
                  </a:lnTo>
                  <a:lnTo>
                    <a:pt x="400" y="724"/>
                  </a:lnTo>
                  <a:lnTo>
                    <a:pt x="436" y="718"/>
                  </a:lnTo>
                  <a:lnTo>
                    <a:pt x="472" y="710"/>
                  </a:lnTo>
                  <a:lnTo>
                    <a:pt x="504" y="698"/>
                  </a:lnTo>
                  <a:lnTo>
                    <a:pt x="536" y="682"/>
                  </a:lnTo>
                  <a:lnTo>
                    <a:pt x="566" y="664"/>
                  </a:lnTo>
                  <a:lnTo>
                    <a:pt x="594" y="642"/>
                  </a:lnTo>
                  <a:lnTo>
                    <a:pt x="620" y="620"/>
                  </a:lnTo>
                  <a:lnTo>
                    <a:pt x="644" y="594"/>
                  </a:lnTo>
                  <a:lnTo>
                    <a:pt x="664" y="566"/>
                  </a:lnTo>
                  <a:lnTo>
                    <a:pt x="682" y="536"/>
                  </a:lnTo>
                  <a:lnTo>
                    <a:pt x="698" y="504"/>
                  </a:lnTo>
                  <a:lnTo>
                    <a:pt x="710" y="470"/>
                  </a:lnTo>
                  <a:lnTo>
                    <a:pt x="718" y="436"/>
                  </a:lnTo>
                  <a:lnTo>
                    <a:pt x="724" y="400"/>
                  </a:lnTo>
                  <a:lnTo>
                    <a:pt x="726" y="362"/>
                  </a:lnTo>
                  <a:lnTo>
                    <a:pt x="724" y="326"/>
                  </a:lnTo>
                  <a:lnTo>
                    <a:pt x="718" y="290"/>
                  </a:lnTo>
                  <a:lnTo>
                    <a:pt x="710" y="254"/>
                  </a:lnTo>
                  <a:lnTo>
                    <a:pt x="698" y="222"/>
                  </a:lnTo>
                  <a:lnTo>
                    <a:pt x="682" y="190"/>
                  </a:lnTo>
                  <a:lnTo>
                    <a:pt x="664" y="160"/>
                  </a:lnTo>
                  <a:lnTo>
                    <a:pt x="644" y="132"/>
                  </a:lnTo>
                  <a:lnTo>
                    <a:pt x="620" y="106"/>
                  </a:lnTo>
                  <a:lnTo>
                    <a:pt x="594" y="82"/>
                  </a:lnTo>
                  <a:lnTo>
                    <a:pt x="566" y="62"/>
                  </a:lnTo>
                  <a:lnTo>
                    <a:pt x="536" y="44"/>
                  </a:lnTo>
                  <a:lnTo>
                    <a:pt x="504" y="28"/>
                  </a:lnTo>
                  <a:lnTo>
                    <a:pt x="472" y="16"/>
                  </a:lnTo>
                  <a:lnTo>
                    <a:pt x="436" y="8"/>
                  </a:lnTo>
                  <a:lnTo>
                    <a:pt x="400" y="2"/>
                  </a:lnTo>
                  <a:lnTo>
                    <a:pt x="364" y="0"/>
                  </a:lnTo>
                  <a:close/>
                  <a:moveTo>
                    <a:pt x="546" y="326"/>
                  </a:moveTo>
                  <a:lnTo>
                    <a:pt x="502" y="524"/>
                  </a:lnTo>
                  <a:lnTo>
                    <a:pt x="498" y="532"/>
                  </a:lnTo>
                  <a:lnTo>
                    <a:pt x="492" y="538"/>
                  </a:lnTo>
                  <a:lnTo>
                    <a:pt x="484" y="544"/>
                  </a:lnTo>
                  <a:lnTo>
                    <a:pt x="474" y="544"/>
                  </a:lnTo>
                  <a:lnTo>
                    <a:pt x="252" y="544"/>
                  </a:lnTo>
                  <a:lnTo>
                    <a:pt x="242" y="544"/>
                  </a:lnTo>
                  <a:lnTo>
                    <a:pt x="234" y="538"/>
                  </a:lnTo>
                  <a:lnTo>
                    <a:pt x="228" y="532"/>
                  </a:lnTo>
                  <a:lnTo>
                    <a:pt x="224" y="524"/>
                  </a:lnTo>
                  <a:lnTo>
                    <a:pt x="180" y="328"/>
                  </a:lnTo>
                  <a:lnTo>
                    <a:pt x="180" y="322"/>
                  </a:lnTo>
                  <a:lnTo>
                    <a:pt x="182" y="314"/>
                  </a:lnTo>
                  <a:lnTo>
                    <a:pt x="186" y="306"/>
                  </a:lnTo>
                  <a:lnTo>
                    <a:pt x="194" y="302"/>
                  </a:lnTo>
                  <a:lnTo>
                    <a:pt x="202" y="300"/>
                  </a:lnTo>
                  <a:lnTo>
                    <a:pt x="332" y="300"/>
                  </a:lnTo>
                  <a:lnTo>
                    <a:pt x="332" y="196"/>
                  </a:lnTo>
                  <a:lnTo>
                    <a:pt x="334" y="190"/>
                  </a:lnTo>
                  <a:lnTo>
                    <a:pt x="338" y="186"/>
                  </a:lnTo>
                  <a:lnTo>
                    <a:pt x="342" y="182"/>
                  </a:lnTo>
                  <a:lnTo>
                    <a:pt x="348" y="180"/>
                  </a:lnTo>
                  <a:lnTo>
                    <a:pt x="376" y="180"/>
                  </a:lnTo>
                  <a:lnTo>
                    <a:pt x="382" y="182"/>
                  </a:lnTo>
                  <a:lnTo>
                    <a:pt x="388" y="186"/>
                  </a:lnTo>
                  <a:lnTo>
                    <a:pt x="392" y="190"/>
                  </a:lnTo>
                  <a:lnTo>
                    <a:pt x="392" y="196"/>
                  </a:lnTo>
                  <a:lnTo>
                    <a:pt x="392" y="300"/>
                  </a:lnTo>
                  <a:lnTo>
                    <a:pt x="524" y="300"/>
                  </a:lnTo>
                  <a:lnTo>
                    <a:pt x="534" y="302"/>
                  </a:lnTo>
                  <a:lnTo>
                    <a:pt x="540" y="306"/>
                  </a:lnTo>
                  <a:lnTo>
                    <a:pt x="546" y="314"/>
                  </a:lnTo>
                  <a:lnTo>
                    <a:pt x="548" y="322"/>
                  </a:lnTo>
                  <a:lnTo>
                    <a:pt x="546" y="326"/>
                  </a:lnTo>
                  <a:close/>
                  <a:moveTo>
                    <a:pt x="458" y="448"/>
                  </a:moveTo>
                  <a:lnTo>
                    <a:pt x="494" y="448"/>
                  </a:lnTo>
                  <a:lnTo>
                    <a:pt x="506" y="396"/>
                  </a:lnTo>
                  <a:lnTo>
                    <a:pt x="458" y="396"/>
                  </a:lnTo>
                  <a:lnTo>
                    <a:pt x="458" y="448"/>
                  </a:lnTo>
                  <a:close/>
                  <a:moveTo>
                    <a:pt x="458" y="520"/>
                  </a:moveTo>
                  <a:lnTo>
                    <a:pt x="474" y="520"/>
                  </a:lnTo>
                  <a:lnTo>
                    <a:pt x="476" y="520"/>
                  </a:lnTo>
                  <a:lnTo>
                    <a:pt x="478" y="518"/>
                  </a:lnTo>
                  <a:lnTo>
                    <a:pt x="488" y="474"/>
                  </a:lnTo>
                  <a:lnTo>
                    <a:pt x="458" y="474"/>
                  </a:lnTo>
                  <a:lnTo>
                    <a:pt x="458" y="520"/>
                  </a:lnTo>
                  <a:close/>
                  <a:moveTo>
                    <a:pt x="376" y="370"/>
                  </a:moveTo>
                  <a:lnTo>
                    <a:pt x="432" y="370"/>
                  </a:lnTo>
                  <a:lnTo>
                    <a:pt x="432" y="324"/>
                  </a:lnTo>
                  <a:lnTo>
                    <a:pt x="376" y="324"/>
                  </a:lnTo>
                  <a:lnTo>
                    <a:pt x="376" y="3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6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65" name="Wolkenförmige Legende 63"/>
            <p:cNvSpPr>
              <a:spLocks noChangeAspect="1"/>
            </p:cNvSpPr>
            <p:nvPr/>
          </p:nvSpPr>
          <p:spPr>
            <a:xfrm>
              <a:off x="8075698" y="2034761"/>
              <a:ext cx="337400" cy="311277"/>
            </a:xfrm>
            <a:prstGeom prst="cloudCallout">
              <a:avLst>
                <a:gd name="adj1" fmla="val -27063"/>
                <a:gd name="adj2" fmla="val 6925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Ellipse 64"/>
            <p:cNvSpPr>
              <a:spLocks noChangeAspect="1"/>
            </p:cNvSpPr>
            <p:nvPr/>
          </p:nvSpPr>
          <p:spPr>
            <a:xfrm>
              <a:off x="8108919" y="2056588"/>
              <a:ext cx="252000" cy="252000"/>
            </a:xfrm>
            <a:prstGeom prst="ellips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Freeform 289">
              <a:extLst>
                <a:ext uri="{FF2B5EF4-FFF2-40B4-BE49-F238E27FC236}">
                  <a16:creationId xmlns:a16="http://schemas.microsoft.com/office/drawing/2014/main" id="{20599B70-0509-F04A-BB14-0B3515E5A1B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089053" y="2033286"/>
              <a:ext cx="291732" cy="291732"/>
            </a:xfrm>
            <a:custGeom>
              <a:avLst/>
              <a:gdLst>
                <a:gd name="T0" fmla="*/ 290 w 726"/>
                <a:gd name="T1" fmla="*/ 8 h 726"/>
                <a:gd name="T2" fmla="*/ 160 w 726"/>
                <a:gd name="T3" fmla="*/ 62 h 726"/>
                <a:gd name="T4" fmla="*/ 62 w 726"/>
                <a:gd name="T5" fmla="*/ 160 h 726"/>
                <a:gd name="T6" fmla="*/ 8 w 726"/>
                <a:gd name="T7" fmla="*/ 290 h 726"/>
                <a:gd name="T8" fmla="*/ 2 w 726"/>
                <a:gd name="T9" fmla="*/ 400 h 726"/>
                <a:gd name="T10" fmla="*/ 44 w 726"/>
                <a:gd name="T11" fmla="*/ 536 h 726"/>
                <a:gd name="T12" fmla="*/ 132 w 726"/>
                <a:gd name="T13" fmla="*/ 642 h 726"/>
                <a:gd name="T14" fmla="*/ 256 w 726"/>
                <a:gd name="T15" fmla="*/ 710 h 726"/>
                <a:gd name="T16" fmla="*/ 364 w 726"/>
                <a:gd name="T17" fmla="*/ 726 h 726"/>
                <a:gd name="T18" fmla="*/ 504 w 726"/>
                <a:gd name="T19" fmla="*/ 698 h 726"/>
                <a:gd name="T20" fmla="*/ 620 w 726"/>
                <a:gd name="T21" fmla="*/ 620 h 726"/>
                <a:gd name="T22" fmla="*/ 682 w 726"/>
                <a:gd name="T23" fmla="*/ 536 h 726"/>
                <a:gd name="T24" fmla="*/ 724 w 726"/>
                <a:gd name="T25" fmla="*/ 400 h 726"/>
                <a:gd name="T26" fmla="*/ 718 w 726"/>
                <a:gd name="T27" fmla="*/ 290 h 726"/>
                <a:gd name="T28" fmla="*/ 664 w 726"/>
                <a:gd name="T29" fmla="*/ 160 h 726"/>
                <a:gd name="T30" fmla="*/ 566 w 726"/>
                <a:gd name="T31" fmla="*/ 62 h 726"/>
                <a:gd name="T32" fmla="*/ 436 w 726"/>
                <a:gd name="T33" fmla="*/ 8 h 726"/>
                <a:gd name="T34" fmla="*/ 250 w 726"/>
                <a:gd name="T35" fmla="*/ 428 h 726"/>
                <a:gd name="T36" fmla="*/ 236 w 726"/>
                <a:gd name="T37" fmla="*/ 458 h 726"/>
                <a:gd name="T38" fmla="*/ 206 w 726"/>
                <a:gd name="T39" fmla="*/ 470 h 726"/>
                <a:gd name="T40" fmla="*/ 182 w 726"/>
                <a:gd name="T41" fmla="*/ 462 h 726"/>
                <a:gd name="T42" fmla="*/ 162 w 726"/>
                <a:gd name="T43" fmla="*/ 436 h 726"/>
                <a:gd name="T44" fmla="*/ 160 w 726"/>
                <a:gd name="T45" fmla="*/ 424 h 726"/>
                <a:gd name="T46" fmla="*/ 174 w 726"/>
                <a:gd name="T47" fmla="*/ 392 h 726"/>
                <a:gd name="T48" fmla="*/ 206 w 726"/>
                <a:gd name="T49" fmla="*/ 378 h 726"/>
                <a:gd name="T50" fmla="*/ 230 w 726"/>
                <a:gd name="T51" fmla="*/ 386 h 726"/>
                <a:gd name="T52" fmla="*/ 250 w 726"/>
                <a:gd name="T53" fmla="*/ 414 h 726"/>
                <a:gd name="T54" fmla="*/ 572 w 726"/>
                <a:gd name="T55" fmla="*/ 428 h 726"/>
                <a:gd name="T56" fmla="*/ 562 w 726"/>
                <a:gd name="T57" fmla="*/ 452 h 726"/>
                <a:gd name="T58" fmla="*/ 536 w 726"/>
                <a:gd name="T59" fmla="*/ 468 h 726"/>
                <a:gd name="T60" fmla="*/ 510 w 726"/>
                <a:gd name="T61" fmla="*/ 466 h 726"/>
                <a:gd name="T62" fmla="*/ 486 w 726"/>
                <a:gd name="T63" fmla="*/ 444 h 726"/>
                <a:gd name="T64" fmla="*/ 482 w 726"/>
                <a:gd name="T65" fmla="*/ 424 h 726"/>
                <a:gd name="T66" fmla="*/ 490 w 726"/>
                <a:gd name="T67" fmla="*/ 398 h 726"/>
                <a:gd name="T68" fmla="*/ 518 w 726"/>
                <a:gd name="T69" fmla="*/ 380 h 726"/>
                <a:gd name="T70" fmla="*/ 544 w 726"/>
                <a:gd name="T71" fmla="*/ 382 h 726"/>
                <a:gd name="T72" fmla="*/ 568 w 726"/>
                <a:gd name="T73" fmla="*/ 406 h 726"/>
                <a:gd name="T74" fmla="*/ 572 w 726"/>
                <a:gd name="T75" fmla="*/ 428 h 726"/>
                <a:gd name="T76" fmla="*/ 596 w 726"/>
                <a:gd name="T77" fmla="*/ 428 h 726"/>
                <a:gd name="T78" fmla="*/ 596 w 726"/>
                <a:gd name="T79" fmla="*/ 410 h 726"/>
                <a:gd name="T80" fmla="*/ 566 w 726"/>
                <a:gd name="T81" fmla="*/ 366 h 726"/>
                <a:gd name="T82" fmla="*/ 526 w 726"/>
                <a:gd name="T83" fmla="*/ 354 h 726"/>
                <a:gd name="T84" fmla="*/ 478 w 726"/>
                <a:gd name="T85" fmla="*/ 374 h 726"/>
                <a:gd name="T86" fmla="*/ 458 w 726"/>
                <a:gd name="T87" fmla="*/ 424 h 726"/>
                <a:gd name="T88" fmla="*/ 276 w 726"/>
                <a:gd name="T89" fmla="*/ 428 h 726"/>
                <a:gd name="T90" fmla="*/ 270 w 726"/>
                <a:gd name="T91" fmla="*/ 396 h 726"/>
                <a:gd name="T92" fmla="*/ 232 w 726"/>
                <a:gd name="T93" fmla="*/ 360 h 726"/>
                <a:gd name="T94" fmla="*/ 192 w 726"/>
                <a:gd name="T95" fmla="*/ 356 h 726"/>
                <a:gd name="T96" fmla="*/ 148 w 726"/>
                <a:gd name="T97" fmla="*/ 386 h 726"/>
                <a:gd name="T98" fmla="*/ 136 w 726"/>
                <a:gd name="T99" fmla="*/ 424 h 726"/>
                <a:gd name="T100" fmla="*/ 110 w 726"/>
                <a:gd name="T101" fmla="*/ 412 h 726"/>
                <a:gd name="T102" fmla="*/ 134 w 726"/>
                <a:gd name="T103" fmla="*/ 358 h 726"/>
                <a:gd name="T104" fmla="*/ 172 w 726"/>
                <a:gd name="T105" fmla="*/ 332 h 726"/>
                <a:gd name="T106" fmla="*/ 252 w 726"/>
                <a:gd name="T107" fmla="*/ 318 h 726"/>
                <a:gd name="T108" fmla="*/ 320 w 726"/>
                <a:gd name="T109" fmla="*/ 270 h 726"/>
                <a:gd name="T110" fmla="*/ 342 w 726"/>
                <a:gd name="T111" fmla="*/ 262 h 726"/>
                <a:gd name="T112" fmla="*/ 402 w 726"/>
                <a:gd name="T113" fmla="*/ 256 h 726"/>
                <a:gd name="T114" fmla="*/ 500 w 726"/>
                <a:gd name="T115" fmla="*/ 280 h 726"/>
                <a:gd name="T116" fmla="*/ 572 w 726"/>
                <a:gd name="T117" fmla="*/ 346 h 726"/>
                <a:gd name="T118" fmla="*/ 590 w 726"/>
                <a:gd name="T119" fmla="*/ 360 h 726"/>
                <a:gd name="T120" fmla="*/ 614 w 726"/>
                <a:gd name="T121" fmla="*/ 400 h 7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26" h="726">
                  <a:moveTo>
                    <a:pt x="364" y="0"/>
                  </a:moveTo>
                  <a:lnTo>
                    <a:pt x="364" y="0"/>
                  </a:lnTo>
                  <a:lnTo>
                    <a:pt x="326" y="2"/>
                  </a:lnTo>
                  <a:lnTo>
                    <a:pt x="290" y="8"/>
                  </a:lnTo>
                  <a:lnTo>
                    <a:pt x="256" y="16"/>
                  </a:lnTo>
                  <a:lnTo>
                    <a:pt x="222" y="28"/>
                  </a:lnTo>
                  <a:lnTo>
                    <a:pt x="190" y="44"/>
                  </a:lnTo>
                  <a:lnTo>
                    <a:pt x="160" y="62"/>
                  </a:lnTo>
                  <a:lnTo>
                    <a:pt x="132" y="82"/>
                  </a:lnTo>
                  <a:lnTo>
                    <a:pt x="106" y="106"/>
                  </a:lnTo>
                  <a:lnTo>
                    <a:pt x="84" y="132"/>
                  </a:lnTo>
                  <a:lnTo>
                    <a:pt x="62" y="160"/>
                  </a:lnTo>
                  <a:lnTo>
                    <a:pt x="44" y="190"/>
                  </a:lnTo>
                  <a:lnTo>
                    <a:pt x="28" y="222"/>
                  </a:lnTo>
                  <a:lnTo>
                    <a:pt x="16" y="254"/>
                  </a:lnTo>
                  <a:lnTo>
                    <a:pt x="8" y="290"/>
                  </a:lnTo>
                  <a:lnTo>
                    <a:pt x="2" y="326"/>
                  </a:lnTo>
                  <a:lnTo>
                    <a:pt x="0" y="362"/>
                  </a:lnTo>
                  <a:lnTo>
                    <a:pt x="2" y="400"/>
                  </a:lnTo>
                  <a:lnTo>
                    <a:pt x="8" y="436"/>
                  </a:lnTo>
                  <a:lnTo>
                    <a:pt x="16" y="470"/>
                  </a:lnTo>
                  <a:lnTo>
                    <a:pt x="28" y="504"/>
                  </a:lnTo>
                  <a:lnTo>
                    <a:pt x="44" y="536"/>
                  </a:lnTo>
                  <a:lnTo>
                    <a:pt x="62" y="566"/>
                  </a:lnTo>
                  <a:lnTo>
                    <a:pt x="84" y="594"/>
                  </a:lnTo>
                  <a:lnTo>
                    <a:pt x="106" y="620"/>
                  </a:lnTo>
                  <a:lnTo>
                    <a:pt x="132" y="642"/>
                  </a:lnTo>
                  <a:lnTo>
                    <a:pt x="160" y="664"/>
                  </a:lnTo>
                  <a:lnTo>
                    <a:pt x="190" y="682"/>
                  </a:lnTo>
                  <a:lnTo>
                    <a:pt x="222" y="698"/>
                  </a:lnTo>
                  <a:lnTo>
                    <a:pt x="256" y="710"/>
                  </a:lnTo>
                  <a:lnTo>
                    <a:pt x="290" y="718"/>
                  </a:lnTo>
                  <a:lnTo>
                    <a:pt x="326" y="724"/>
                  </a:lnTo>
                  <a:lnTo>
                    <a:pt x="364" y="726"/>
                  </a:lnTo>
                  <a:lnTo>
                    <a:pt x="400" y="724"/>
                  </a:lnTo>
                  <a:lnTo>
                    <a:pt x="436" y="718"/>
                  </a:lnTo>
                  <a:lnTo>
                    <a:pt x="470" y="710"/>
                  </a:lnTo>
                  <a:lnTo>
                    <a:pt x="504" y="698"/>
                  </a:lnTo>
                  <a:lnTo>
                    <a:pt x="536" y="682"/>
                  </a:lnTo>
                  <a:lnTo>
                    <a:pt x="566" y="664"/>
                  </a:lnTo>
                  <a:lnTo>
                    <a:pt x="594" y="642"/>
                  </a:lnTo>
                  <a:lnTo>
                    <a:pt x="620" y="620"/>
                  </a:lnTo>
                  <a:lnTo>
                    <a:pt x="642" y="594"/>
                  </a:lnTo>
                  <a:lnTo>
                    <a:pt x="664" y="566"/>
                  </a:lnTo>
                  <a:lnTo>
                    <a:pt x="682" y="536"/>
                  </a:lnTo>
                  <a:lnTo>
                    <a:pt x="698" y="504"/>
                  </a:lnTo>
                  <a:lnTo>
                    <a:pt x="710" y="470"/>
                  </a:lnTo>
                  <a:lnTo>
                    <a:pt x="718" y="436"/>
                  </a:lnTo>
                  <a:lnTo>
                    <a:pt x="724" y="400"/>
                  </a:lnTo>
                  <a:lnTo>
                    <a:pt x="726" y="362"/>
                  </a:lnTo>
                  <a:lnTo>
                    <a:pt x="724" y="326"/>
                  </a:lnTo>
                  <a:lnTo>
                    <a:pt x="718" y="290"/>
                  </a:lnTo>
                  <a:lnTo>
                    <a:pt x="710" y="254"/>
                  </a:lnTo>
                  <a:lnTo>
                    <a:pt x="698" y="222"/>
                  </a:lnTo>
                  <a:lnTo>
                    <a:pt x="682" y="190"/>
                  </a:lnTo>
                  <a:lnTo>
                    <a:pt x="664" y="160"/>
                  </a:lnTo>
                  <a:lnTo>
                    <a:pt x="642" y="132"/>
                  </a:lnTo>
                  <a:lnTo>
                    <a:pt x="620" y="106"/>
                  </a:lnTo>
                  <a:lnTo>
                    <a:pt x="594" y="82"/>
                  </a:lnTo>
                  <a:lnTo>
                    <a:pt x="566" y="62"/>
                  </a:lnTo>
                  <a:lnTo>
                    <a:pt x="536" y="44"/>
                  </a:lnTo>
                  <a:lnTo>
                    <a:pt x="504" y="28"/>
                  </a:lnTo>
                  <a:lnTo>
                    <a:pt x="470" y="16"/>
                  </a:lnTo>
                  <a:lnTo>
                    <a:pt x="436" y="8"/>
                  </a:lnTo>
                  <a:lnTo>
                    <a:pt x="400" y="2"/>
                  </a:lnTo>
                  <a:lnTo>
                    <a:pt x="364" y="0"/>
                  </a:lnTo>
                  <a:close/>
                  <a:moveTo>
                    <a:pt x="250" y="428"/>
                  </a:moveTo>
                  <a:lnTo>
                    <a:pt x="250" y="428"/>
                  </a:lnTo>
                  <a:lnTo>
                    <a:pt x="248" y="436"/>
                  </a:lnTo>
                  <a:lnTo>
                    <a:pt x="246" y="444"/>
                  </a:lnTo>
                  <a:lnTo>
                    <a:pt x="242" y="452"/>
                  </a:lnTo>
                  <a:lnTo>
                    <a:pt x="236" y="458"/>
                  </a:lnTo>
                  <a:lnTo>
                    <a:pt x="230" y="462"/>
                  </a:lnTo>
                  <a:lnTo>
                    <a:pt x="222" y="466"/>
                  </a:lnTo>
                  <a:lnTo>
                    <a:pt x="214" y="468"/>
                  </a:lnTo>
                  <a:lnTo>
                    <a:pt x="206" y="470"/>
                  </a:lnTo>
                  <a:lnTo>
                    <a:pt x="196" y="468"/>
                  </a:lnTo>
                  <a:lnTo>
                    <a:pt x="188" y="466"/>
                  </a:lnTo>
                  <a:lnTo>
                    <a:pt x="182" y="462"/>
                  </a:lnTo>
                  <a:lnTo>
                    <a:pt x="176" y="458"/>
                  </a:lnTo>
                  <a:lnTo>
                    <a:pt x="170" y="452"/>
                  </a:lnTo>
                  <a:lnTo>
                    <a:pt x="166" y="444"/>
                  </a:lnTo>
                  <a:lnTo>
                    <a:pt x="162" y="436"/>
                  </a:lnTo>
                  <a:lnTo>
                    <a:pt x="160" y="428"/>
                  </a:lnTo>
                  <a:lnTo>
                    <a:pt x="160" y="424"/>
                  </a:lnTo>
                  <a:lnTo>
                    <a:pt x="162" y="414"/>
                  </a:lnTo>
                  <a:lnTo>
                    <a:pt x="164" y="406"/>
                  </a:lnTo>
                  <a:lnTo>
                    <a:pt x="168" y="398"/>
                  </a:lnTo>
                  <a:lnTo>
                    <a:pt x="174" y="392"/>
                  </a:lnTo>
                  <a:lnTo>
                    <a:pt x="180" y="386"/>
                  </a:lnTo>
                  <a:lnTo>
                    <a:pt x="188" y="382"/>
                  </a:lnTo>
                  <a:lnTo>
                    <a:pt x="196" y="380"/>
                  </a:lnTo>
                  <a:lnTo>
                    <a:pt x="206" y="378"/>
                  </a:lnTo>
                  <a:lnTo>
                    <a:pt x="214" y="380"/>
                  </a:lnTo>
                  <a:lnTo>
                    <a:pt x="224" y="382"/>
                  </a:lnTo>
                  <a:lnTo>
                    <a:pt x="230" y="386"/>
                  </a:lnTo>
                  <a:lnTo>
                    <a:pt x="238" y="392"/>
                  </a:lnTo>
                  <a:lnTo>
                    <a:pt x="242" y="398"/>
                  </a:lnTo>
                  <a:lnTo>
                    <a:pt x="248" y="406"/>
                  </a:lnTo>
                  <a:lnTo>
                    <a:pt x="250" y="414"/>
                  </a:lnTo>
                  <a:lnTo>
                    <a:pt x="250" y="424"/>
                  </a:lnTo>
                  <a:lnTo>
                    <a:pt x="250" y="428"/>
                  </a:lnTo>
                  <a:close/>
                  <a:moveTo>
                    <a:pt x="572" y="428"/>
                  </a:moveTo>
                  <a:lnTo>
                    <a:pt x="572" y="428"/>
                  </a:lnTo>
                  <a:lnTo>
                    <a:pt x="570" y="436"/>
                  </a:lnTo>
                  <a:lnTo>
                    <a:pt x="568" y="444"/>
                  </a:lnTo>
                  <a:lnTo>
                    <a:pt x="562" y="452"/>
                  </a:lnTo>
                  <a:lnTo>
                    <a:pt x="558" y="458"/>
                  </a:lnTo>
                  <a:lnTo>
                    <a:pt x="550" y="462"/>
                  </a:lnTo>
                  <a:lnTo>
                    <a:pt x="544" y="466"/>
                  </a:lnTo>
                  <a:lnTo>
                    <a:pt x="536" y="468"/>
                  </a:lnTo>
                  <a:lnTo>
                    <a:pt x="526" y="470"/>
                  </a:lnTo>
                  <a:lnTo>
                    <a:pt x="518" y="468"/>
                  </a:lnTo>
                  <a:lnTo>
                    <a:pt x="510" y="466"/>
                  </a:lnTo>
                  <a:lnTo>
                    <a:pt x="502" y="462"/>
                  </a:lnTo>
                  <a:lnTo>
                    <a:pt x="496" y="458"/>
                  </a:lnTo>
                  <a:lnTo>
                    <a:pt x="490" y="452"/>
                  </a:lnTo>
                  <a:lnTo>
                    <a:pt x="486" y="444"/>
                  </a:lnTo>
                  <a:lnTo>
                    <a:pt x="484" y="436"/>
                  </a:lnTo>
                  <a:lnTo>
                    <a:pt x="482" y="428"/>
                  </a:lnTo>
                  <a:lnTo>
                    <a:pt x="482" y="424"/>
                  </a:lnTo>
                  <a:lnTo>
                    <a:pt x="482" y="414"/>
                  </a:lnTo>
                  <a:lnTo>
                    <a:pt x="486" y="406"/>
                  </a:lnTo>
                  <a:lnTo>
                    <a:pt x="490" y="398"/>
                  </a:lnTo>
                  <a:lnTo>
                    <a:pt x="494" y="392"/>
                  </a:lnTo>
                  <a:lnTo>
                    <a:pt x="502" y="386"/>
                  </a:lnTo>
                  <a:lnTo>
                    <a:pt x="510" y="382"/>
                  </a:lnTo>
                  <a:lnTo>
                    <a:pt x="518" y="380"/>
                  </a:lnTo>
                  <a:lnTo>
                    <a:pt x="526" y="378"/>
                  </a:lnTo>
                  <a:lnTo>
                    <a:pt x="536" y="380"/>
                  </a:lnTo>
                  <a:lnTo>
                    <a:pt x="544" y="382"/>
                  </a:lnTo>
                  <a:lnTo>
                    <a:pt x="552" y="386"/>
                  </a:lnTo>
                  <a:lnTo>
                    <a:pt x="558" y="392"/>
                  </a:lnTo>
                  <a:lnTo>
                    <a:pt x="564" y="398"/>
                  </a:lnTo>
                  <a:lnTo>
                    <a:pt x="568" y="406"/>
                  </a:lnTo>
                  <a:lnTo>
                    <a:pt x="570" y="414"/>
                  </a:lnTo>
                  <a:lnTo>
                    <a:pt x="572" y="424"/>
                  </a:lnTo>
                  <a:lnTo>
                    <a:pt x="572" y="428"/>
                  </a:lnTo>
                  <a:close/>
                  <a:moveTo>
                    <a:pt x="618" y="424"/>
                  </a:moveTo>
                  <a:lnTo>
                    <a:pt x="618" y="424"/>
                  </a:lnTo>
                  <a:lnTo>
                    <a:pt x="618" y="428"/>
                  </a:lnTo>
                  <a:lnTo>
                    <a:pt x="596" y="428"/>
                  </a:lnTo>
                  <a:lnTo>
                    <a:pt x="596" y="424"/>
                  </a:lnTo>
                  <a:lnTo>
                    <a:pt x="596" y="410"/>
                  </a:lnTo>
                  <a:lnTo>
                    <a:pt x="592" y="396"/>
                  </a:lnTo>
                  <a:lnTo>
                    <a:pt x="584" y="386"/>
                  </a:lnTo>
                  <a:lnTo>
                    <a:pt x="576" y="374"/>
                  </a:lnTo>
                  <a:lnTo>
                    <a:pt x="566" y="366"/>
                  </a:lnTo>
                  <a:lnTo>
                    <a:pt x="554" y="360"/>
                  </a:lnTo>
                  <a:lnTo>
                    <a:pt x="540" y="356"/>
                  </a:lnTo>
                  <a:lnTo>
                    <a:pt x="526" y="354"/>
                  </a:lnTo>
                  <a:lnTo>
                    <a:pt x="512" y="356"/>
                  </a:lnTo>
                  <a:lnTo>
                    <a:pt x="500" y="360"/>
                  </a:lnTo>
                  <a:lnTo>
                    <a:pt x="488" y="366"/>
                  </a:lnTo>
                  <a:lnTo>
                    <a:pt x="478" y="374"/>
                  </a:lnTo>
                  <a:lnTo>
                    <a:pt x="468" y="386"/>
                  </a:lnTo>
                  <a:lnTo>
                    <a:pt x="462" y="396"/>
                  </a:lnTo>
                  <a:lnTo>
                    <a:pt x="458" y="410"/>
                  </a:lnTo>
                  <a:lnTo>
                    <a:pt x="458" y="424"/>
                  </a:lnTo>
                  <a:lnTo>
                    <a:pt x="458" y="428"/>
                  </a:lnTo>
                  <a:lnTo>
                    <a:pt x="276" y="428"/>
                  </a:lnTo>
                  <a:lnTo>
                    <a:pt x="276" y="424"/>
                  </a:lnTo>
                  <a:lnTo>
                    <a:pt x="274" y="410"/>
                  </a:lnTo>
                  <a:lnTo>
                    <a:pt x="270" y="396"/>
                  </a:lnTo>
                  <a:lnTo>
                    <a:pt x="264" y="386"/>
                  </a:lnTo>
                  <a:lnTo>
                    <a:pt x="254" y="374"/>
                  </a:lnTo>
                  <a:lnTo>
                    <a:pt x="244" y="366"/>
                  </a:lnTo>
                  <a:lnTo>
                    <a:pt x="232" y="360"/>
                  </a:lnTo>
                  <a:lnTo>
                    <a:pt x="220" y="356"/>
                  </a:lnTo>
                  <a:lnTo>
                    <a:pt x="206" y="354"/>
                  </a:lnTo>
                  <a:lnTo>
                    <a:pt x="192" y="356"/>
                  </a:lnTo>
                  <a:lnTo>
                    <a:pt x="178" y="360"/>
                  </a:lnTo>
                  <a:lnTo>
                    <a:pt x="166" y="366"/>
                  </a:lnTo>
                  <a:lnTo>
                    <a:pt x="156" y="374"/>
                  </a:lnTo>
                  <a:lnTo>
                    <a:pt x="148" y="386"/>
                  </a:lnTo>
                  <a:lnTo>
                    <a:pt x="142" y="396"/>
                  </a:lnTo>
                  <a:lnTo>
                    <a:pt x="138" y="410"/>
                  </a:lnTo>
                  <a:lnTo>
                    <a:pt x="136" y="424"/>
                  </a:lnTo>
                  <a:lnTo>
                    <a:pt x="136" y="428"/>
                  </a:lnTo>
                  <a:lnTo>
                    <a:pt x="108" y="428"/>
                  </a:lnTo>
                  <a:lnTo>
                    <a:pt x="110" y="412"/>
                  </a:lnTo>
                  <a:lnTo>
                    <a:pt x="112" y="398"/>
                  </a:lnTo>
                  <a:lnTo>
                    <a:pt x="118" y="384"/>
                  </a:lnTo>
                  <a:lnTo>
                    <a:pt x="126" y="370"/>
                  </a:lnTo>
                  <a:lnTo>
                    <a:pt x="134" y="358"/>
                  </a:lnTo>
                  <a:lnTo>
                    <a:pt x="146" y="348"/>
                  </a:lnTo>
                  <a:lnTo>
                    <a:pt x="158" y="340"/>
                  </a:lnTo>
                  <a:lnTo>
                    <a:pt x="172" y="332"/>
                  </a:lnTo>
                  <a:lnTo>
                    <a:pt x="196" y="324"/>
                  </a:lnTo>
                  <a:lnTo>
                    <a:pt x="216" y="320"/>
                  </a:lnTo>
                  <a:lnTo>
                    <a:pt x="234" y="318"/>
                  </a:lnTo>
                  <a:lnTo>
                    <a:pt x="252" y="318"/>
                  </a:lnTo>
                  <a:lnTo>
                    <a:pt x="278" y="320"/>
                  </a:lnTo>
                  <a:lnTo>
                    <a:pt x="320" y="270"/>
                  </a:lnTo>
                  <a:lnTo>
                    <a:pt x="324" y="266"/>
                  </a:lnTo>
                  <a:lnTo>
                    <a:pt x="328" y="266"/>
                  </a:lnTo>
                  <a:lnTo>
                    <a:pt x="342" y="262"/>
                  </a:lnTo>
                  <a:lnTo>
                    <a:pt x="356" y="258"/>
                  </a:lnTo>
                  <a:lnTo>
                    <a:pt x="374" y="258"/>
                  </a:lnTo>
                  <a:lnTo>
                    <a:pt x="402" y="256"/>
                  </a:lnTo>
                  <a:lnTo>
                    <a:pt x="428" y="258"/>
                  </a:lnTo>
                  <a:lnTo>
                    <a:pt x="452" y="262"/>
                  </a:lnTo>
                  <a:lnTo>
                    <a:pt x="476" y="270"/>
                  </a:lnTo>
                  <a:lnTo>
                    <a:pt x="500" y="280"/>
                  </a:lnTo>
                  <a:lnTo>
                    <a:pt x="520" y="294"/>
                  </a:lnTo>
                  <a:lnTo>
                    <a:pt x="540" y="308"/>
                  </a:lnTo>
                  <a:lnTo>
                    <a:pt x="558" y="326"/>
                  </a:lnTo>
                  <a:lnTo>
                    <a:pt x="572" y="346"/>
                  </a:lnTo>
                  <a:lnTo>
                    <a:pt x="582" y="352"/>
                  </a:lnTo>
                  <a:lnTo>
                    <a:pt x="590" y="360"/>
                  </a:lnTo>
                  <a:lnTo>
                    <a:pt x="598" y="368"/>
                  </a:lnTo>
                  <a:lnTo>
                    <a:pt x="606" y="378"/>
                  </a:lnTo>
                  <a:lnTo>
                    <a:pt x="610" y="388"/>
                  </a:lnTo>
                  <a:lnTo>
                    <a:pt x="614" y="400"/>
                  </a:lnTo>
                  <a:lnTo>
                    <a:pt x="616" y="412"/>
                  </a:lnTo>
                  <a:lnTo>
                    <a:pt x="618" y="42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6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68" name="Wolkenförmige Legende 59"/>
            <p:cNvSpPr>
              <a:spLocks noChangeAspect="1"/>
            </p:cNvSpPr>
            <p:nvPr/>
          </p:nvSpPr>
          <p:spPr>
            <a:xfrm>
              <a:off x="8560347" y="3074590"/>
              <a:ext cx="337400" cy="311277"/>
            </a:xfrm>
            <a:prstGeom prst="cloudCallout">
              <a:avLst>
                <a:gd name="adj1" fmla="val -33293"/>
                <a:gd name="adj2" fmla="val -10632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Ellipse 60"/>
            <p:cNvSpPr>
              <a:spLocks noChangeAspect="1"/>
            </p:cNvSpPr>
            <p:nvPr/>
          </p:nvSpPr>
          <p:spPr>
            <a:xfrm>
              <a:off x="8583058" y="3114001"/>
              <a:ext cx="252000" cy="252000"/>
            </a:xfrm>
            <a:prstGeom prst="ellips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Freeform 307">
              <a:extLst>
                <a:ext uri="{FF2B5EF4-FFF2-40B4-BE49-F238E27FC236}">
                  <a16:creationId xmlns:a16="http://schemas.microsoft.com/office/drawing/2014/main" id="{99E8FE3C-B934-3547-85BF-665A40E5C6E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585803" y="3106158"/>
              <a:ext cx="265091" cy="265479"/>
            </a:xfrm>
            <a:custGeom>
              <a:avLst/>
              <a:gdLst>
                <a:gd name="T0" fmla="*/ 364 w 726"/>
                <a:gd name="T1" fmla="*/ 0 h 726"/>
                <a:gd name="T2" fmla="*/ 290 w 726"/>
                <a:gd name="T3" fmla="*/ 8 h 726"/>
                <a:gd name="T4" fmla="*/ 222 w 726"/>
                <a:gd name="T5" fmla="*/ 28 h 726"/>
                <a:gd name="T6" fmla="*/ 160 w 726"/>
                <a:gd name="T7" fmla="*/ 62 h 726"/>
                <a:gd name="T8" fmla="*/ 106 w 726"/>
                <a:gd name="T9" fmla="*/ 106 h 726"/>
                <a:gd name="T10" fmla="*/ 62 w 726"/>
                <a:gd name="T11" fmla="*/ 160 h 726"/>
                <a:gd name="T12" fmla="*/ 30 w 726"/>
                <a:gd name="T13" fmla="*/ 222 h 726"/>
                <a:gd name="T14" fmla="*/ 8 w 726"/>
                <a:gd name="T15" fmla="*/ 290 h 726"/>
                <a:gd name="T16" fmla="*/ 0 w 726"/>
                <a:gd name="T17" fmla="*/ 362 h 726"/>
                <a:gd name="T18" fmla="*/ 2 w 726"/>
                <a:gd name="T19" fmla="*/ 400 h 726"/>
                <a:gd name="T20" fmla="*/ 16 w 726"/>
                <a:gd name="T21" fmla="*/ 470 h 726"/>
                <a:gd name="T22" fmla="*/ 44 w 726"/>
                <a:gd name="T23" fmla="*/ 536 h 726"/>
                <a:gd name="T24" fmla="*/ 84 w 726"/>
                <a:gd name="T25" fmla="*/ 594 h 726"/>
                <a:gd name="T26" fmla="*/ 132 w 726"/>
                <a:gd name="T27" fmla="*/ 642 h 726"/>
                <a:gd name="T28" fmla="*/ 190 w 726"/>
                <a:gd name="T29" fmla="*/ 682 h 726"/>
                <a:gd name="T30" fmla="*/ 256 w 726"/>
                <a:gd name="T31" fmla="*/ 710 h 726"/>
                <a:gd name="T32" fmla="*/ 326 w 726"/>
                <a:gd name="T33" fmla="*/ 724 h 726"/>
                <a:gd name="T34" fmla="*/ 364 w 726"/>
                <a:gd name="T35" fmla="*/ 726 h 726"/>
                <a:gd name="T36" fmla="*/ 436 w 726"/>
                <a:gd name="T37" fmla="*/ 718 h 726"/>
                <a:gd name="T38" fmla="*/ 504 w 726"/>
                <a:gd name="T39" fmla="*/ 698 h 726"/>
                <a:gd name="T40" fmla="*/ 566 w 726"/>
                <a:gd name="T41" fmla="*/ 664 h 726"/>
                <a:gd name="T42" fmla="*/ 620 w 726"/>
                <a:gd name="T43" fmla="*/ 620 h 726"/>
                <a:gd name="T44" fmla="*/ 664 w 726"/>
                <a:gd name="T45" fmla="*/ 566 h 726"/>
                <a:gd name="T46" fmla="*/ 698 w 726"/>
                <a:gd name="T47" fmla="*/ 504 h 726"/>
                <a:gd name="T48" fmla="*/ 718 w 726"/>
                <a:gd name="T49" fmla="*/ 436 h 726"/>
                <a:gd name="T50" fmla="*/ 726 w 726"/>
                <a:gd name="T51" fmla="*/ 362 h 726"/>
                <a:gd name="T52" fmla="*/ 724 w 726"/>
                <a:gd name="T53" fmla="*/ 326 h 726"/>
                <a:gd name="T54" fmla="*/ 710 w 726"/>
                <a:gd name="T55" fmla="*/ 254 h 726"/>
                <a:gd name="T56" fmla="*/ 682 w 726"/>
                <a:gd name="T57" fmla="*/ 190 h 726"/>
                <a:gd name="T58" fmla="*/ 644 w 726"/>
                <a:gd name="T59" fmla="*/ 132 h 726"/>
                <a:gd name="T60" fmla="*/ 594 w 726"/>
                <a:gd name="T61" fmla="*/ 82 h 726"/>
                <a:gd name="T62" fmla="*/ 536 w 726"/>
                <a:gd name="T63" fmla="*/ 44 h 726"/>
                <a:gd name="T64" fmla="*/ 472 w 726"/>
                <a:gd name="T65" fmla="*/ 16 h 726"/>
                <a:gd name="T66" fmla="*/ 400 w 726"/>
                <a:gd name="T67" fmla="*/ 2 h 726"/>
                <a:gd name="T68" fmla="*/ 232 w 726"/>
                <a:gd name="T69" fmla="*/ 250 h 726"/>
                <a:gd name="T70" fmla="*/ 272 w 726"/>
                <a:gd name="T71" fmla="*/ 174 h 726"/>
                <a:gd name="T72" fmla="*/ 272 w 726"/>
                <a:gd name="T73" fmla="*/ 210 h 726"/>
                <a:gd name="T74" fmla="*/ 530 w 726"/>
                <a:gd name="T75" fmla="*/ 320 h 726"/>
                <a:gd name="T76" fmla="*/ 502 w 726"/>
                <a:gd name="T77" fmla="*/ 558 h 726"/>
                <a:gd name="T78" fmla="*/ 232 w 726"/>
                <a:gd name="T79" fmla="*/ 320 h 726"/>
                <a:gd name="T80" fmla="*/ 366 w 726"/>
                <a:gd name="T81" fmla="*/ 156 h 726"/>
                <a:gd name="T82" fmla="*/ 530 w 726"/>
                <a:gd name="T83" fmla="*/ 320 h 72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26" h="726">
                  <a:moveTo>
                    <a:pt x="364" y="0"/>
                  </a:moveTo>
                  <a:lnTo>
                    <a:pt x="364" y="0"/>
                  </a:lnTo>
                  <a:lnTo>
                    <a:pt x="326" y="2"/>
                  </a:lnTo>
                  <a:lnTo>
                    <a:pt x="290" y="8"/>
                  </a:lnTo>
                  <a:lnTo>
                    <a:pt x="256" y="16"/>
                  </a:lnTo>
                  <a:lnTo>
                    <a:pt x="222" y="28"/>
                  </a:lnTo>
                  <a:lnTo>
                    <a:pt x="190" y="44"/>
                  </a:lnTo>
                  <a:lnTo>
                    <a:pt x="160" y="62"/>
                  </a:lnTo>
                  <a:lnTo>
                    <a:pt x="132" y="82"/>
                  </a:lnTo>
                  <a:lnTo>
                    <a:pt x="106" y="106"/>
                  </a:lnTo>
                  <a:lnTo>
                    <a:pt x="84" y="132"/>
                  </a:lnTo>
                  <a:lnTo>
                    <a:pt x="62" y="160"/>
                  </a:lnTo>
                  <a:lnTo>
                    <a:pt x="44" y="190"/>
                  </a:lnTo>
                  <a:lnTo>
                    <a:pt x="30" y="222"/>
                  </a:lnTo>
                  <a:lnTo>
                    <a:pt x="16" y="254"/>
                  </a:lnTo>
                  <a:lnTo>
                    <a:pt x="8" y="290"/>
                  </a:lnTo>
                  <a:lnTo>
                    <a:pt x="2" y="326"/>
                  </a:lnTo>
                  <a:lnTo>
                    <a:pt x="0" y="362"/>
                  </a:lnTo>
                  <a:lnTo>
                    <a:pt x="2" y="400"/>
                  </a:lnTo>
                  <a:lnTo>
                    <a:pt x="8" y="436"/>
                  </a:lnTo>
                  <a:lnTo>
                    <a:pt x="16" y="470"/>
                  </a:lnTo>
                  <a:lnTo>
                    <a:pt x="30" y="504"/>
                  </a:lnTo>
                  <a:lnTo>
                    <a:pt x="44" y="536"/>
                  </a:lnTo>
                  <a:lnTo>
                    <a:pt x="62" y="566"/>
                  </a:lnTo>
                  <a:lnTo>
                    <a:pt x="84" y="594"/>
                  </a:lnTo>
                  <a:lnTo>
                    <a:pt x="106" y="620"/>
                  </a:lnTo>
                  <a:lnTo>
                    <a:pt x="132" y="642"/>
                  </a:lnTo>
                  <a:lnTo>
                    <a:pt x="160" y="664"/>
                  </a:lnTo>
                  <a:lnTo>
                    <a:pt x="190" y="682"/>
                  </a:lnTo>
                  <a:lnTo>
                    <a:pt x="222" y="698"/>
                  </a:lnTo>
                  <a:lnTo>
                    <a:pt x="256" y="710"/>
                  </a:lnTo>
                  <a:lnTo>
                    <a:pt x="290" y="718"/>
                  </a:lnTo>
                  <a:lnTo>
                    <a:pt x="326" y="724"/>
                  </a:lnTo>
                  <a:lnTo>
                    <a:pt x="364" y="726"/>
                  </a:lnTo>
                  <a:lnTo>
                    <a:pt x="400" y="724"/>
                  </a:lnTo>
                  <a:lnTo>
                    <a:pt x="436" y="718"/>
                  </a:lnTo>
                  <a:lnTo>
                    <a:pt x="472" y="710"/>
                  </a:lnTo>
                  <a:lnTo>
                    <a:pt x="504" y="698"/>
                  </a:lnTo>
                  <a:lnTo>
                    <a:pt x="536" y="682"/>
                  </a:lnTo>
                  <a:lnTo>
                    <a:pt x="566" y="664"/>
                  </a:lnTo>
                  <a:lnTo>
                    <a:pt x="594" y="642"/>
                  </a:lnTo>
                  <a:lnTo>
                    <a:pt x="620" y="620"/>
                  </a:lnTo>
                  <a:lnTo>
                    <a:pt x="644" y="594"/>
                  </a:lnTo>
                  <a:lnTo>
                    <a:pt x="664" y="566"/>
                  </a:lnTo>
                  <a:lnTo>
                    <a:pt x="682" y="536"/>
                  </a:lnTo>
                  <a:lnTo>
                    <a:pt x="698" y="504"/>
                  </a:lnTo>
                  <a:lnTo>
                    <a:pt x="710" y="470"/>
                  </a:lnTo>
                  <a:lnTo>
                    <a:pt x="718" y="436"/>
                  </a:lnTo>
                  <a:lnTo>
                    <a:pt x="724" y="400"/>
                  </a:lnTo>
                  <a:lnTo>
                    <a:pt x="726" y="362"/>
                  </a:lnTo>
                  <a:lnTo>
                    <a:pt x="724" y="326"/>
                  </a:lnTo>
                  <a:lnTo>
                    <a:pt x="718" y="290"/>
                  </a:lnTo>
                  <a:lnTo>
                    <a:pt x="710" y="254"/>
                  </a:lnTo>
                  <a:lnTo>
                    <a:pt x="698" y="222"/>
                  </a:lnTo>
                  <a:lnTo>
                    <a:pt x="682" y="190"/>
                  </a:lnTo>
                  <a:lnTo>
                    <a:pt x="664" y="160"/>
                  </a:lnTo>
                  <a:lnTo>
                    <a:pt x="644" y="132"/>
                  </a:lnTo>
                  <a:lnTo>
                    <a:pt x="620" y="106"/>
                  </a:lnTo>
                  <a:lnTo>
                    <a:pt x="594" y="82"/>
                  </a:lnTo>
                  <a:lnTo>
                    <a:pt x="566" y="62"/>
                  </a:lnTo>
                  <a:lnTo>
                    <a:pt x="536" y="44"/>
                  </a:lnTo>
                  <a:lnTo>
                    <a:pt x="504" y="28"/>
                  </a:lnTo>
                  <a:lnTo>
                    <a:pt x="472" y="16"/>
                  </a:lnTo>
                  <a:lnTo>
                    <a:pt x="436" y="8"/>
                  </a:lnTo>
                  <a:lnTo>
                    <a:pt x="400" y="2"/>
                  </a:lnTo>
                  <a:lnTo>
                    <a:pt x="364" y="0"/>
                  </a:lnTo>
                  <a:close/>
                  <a:moveTo>
                    <a:pt x="232" y="250"/>
                  </a:moveTo>
                  <a:lnTo>
                    <a:pt x="232" y="174"/>
                  </a:lnTo>
                  <a:lnTo>
                    <a:pt x="272" y="174"/>
                  </a:lnTo>
                  <a:lnTo>
                    <a:pt x="272" y="210"/>
                  </a:lnTo>
                  <a:lnTo>
                    <a:pt x="232" y="250"/>
                  </a:lnTo>
                  <a:close/>
                  <a:moveTo>
                    <a:pt x="530" y="320"/>
                  </a:moveTo>
                  <a:lnTo>
                    <a:pt x="502" y="320"/>
                  </a:lnTo>
                  <a:lnTo>
                    <a:pt x="502" y="558"/>
                  </a:lnTo>
                  <a:lnTo>
                    <a:pt x="232" y="558"/>
                  </a:lnTo>
                  <a:lnTo>
                    <a:pt x="232" y="320"/>
                  </a:lnTo>
                  <a:lnTo>
                    <a:pt x="204" y="320"/>
                  </a:lnTo>
                  <a:lnTo>
                    <a:pt x="366" y="156"/>
                  </a:lnTo>
                  <a:lnTo>
                    <a:pt x="530" y="3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6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1" name="Wolkenförmige Legende 71"/>
            <p:cNvSpPr>
              <a:spLocks noChangeAspect="1"/>
            </p:cNvSpPr>
            <p:nvPr/>
          </p:nvSpPr>
          <p:spPr>
            <a:xfrm>
              <a:off x="7720159" y="3225917"/>
              <a:ext cx="337400" cy="311277"/>
            </a:xfrm>
            <a:prstGeom prst="cloudCallout">
              <a:avLst>
                <a:gd name="adj1" fmla="val -51984"/>
                <a:gd name="adj2" fmla="val -9282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Freeform 307">
              <a:extLst>
                <a:ext uri="{FF2B5EF4-FFF2-40B4-BE49-F238E27FC236}">
                  <a16:creationId xmlns:a16="http://schemas.microsoft.com/office/drawing/2014/main" id="{99E8FE3C-B934-3547-85BF-665A40E5C6E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45615" y="3257485"/>
              <a:ext cx="265091" cy="265479"/>
            </a:xfrm>
            <a:custGeom>
              <a:avLst/>
              <a:gdLst>
                <a:gd name="T0" fmla="*/ 364 w 726"/>
                <a:gd name="T1" fmla="*/ 0 h 726"/>
                <a:gd name="T2" fmla="*/ 290 w 726"/>
                <a:gd name="T3" fmla="*/ 8 h 726"/>
                <a:gd name="T4" fmla="*/ 222 w 726"/>
                <a:gd name="T5" fmla="*/ 28 h 726"/>
                <a:gd name="T6" fmla="*/ 160 w 726"/>
                <a:gd name="T7" fmla="*/ 62 h 726"/>
                <a:gd name="T8" fmla="*/ 106 w 726"/>
                <a:gd name="T9" fmla="*/ 106 h 726"/>
                <a:gd name="T10" fmla="*/ 62 w 726"/>
                <a:gd name="T11" fmla="*/ 160 h 726"/>
                <a:gd name="T12" fmla="*/ 30 w 726"/>
                <a:gd name="T13" fmla="*/ 222 h 726"/>
                <a:gd name="T14" fmla="*/ 8 w 726"/>
                <a:gd name="T15" fmla="*/ 290 h 726"/>
                <a:gd name="T16" fmla="*/ 0 w 726"/>
                <a:gd name="T17" fmla="*/ 362 h 726"/>
                <a:gd name="T18" fmla="*/ 2 w 726"/>
                <a:gd name="T19" fmla="*/ 400 h 726"/>
                <a:gd name="T20" fmla="*/ 16 w 726"/>
                <a:gd name="T21" fmla="*/ 470 h 726"/>
                <a:gd name="T22" fmla="*/ 44 w 726"/>
                <a:gd name="T23" fmla="*/ 536 h 726"/>
                <a:gd name="T24" fmla="*/ 84 w 726"/>
                <a:gd name="T25" fmla="*/ 594 h 726"/>
                <a:gd name="T26" fmla="*/ 132 w 726"/>
                <a:gd name="T27" fmla="*/ 642 h 726"/>
                <a:gd name="T28" fmla="*/ 190 w 726"/>
                <a:gd name="T29" fmla="*/ 682 h 726"/>
                <a:gd name="T30" fmla="*/ 256 w 726"/>
                <a:gd name="T31" fmla="*/ 710 h 726"/>
                <a:gd name="T32" fmla="*/ 326 w 726"/>
                <a:gd name="T33" fmla="*/ 724 h 726"/>
                <a:gd name="T34" fmla="*/ 364 w 726"/>
                <a:gd name="T35" fmla="*/ 726 h 726"/>
                <a:gd name="T36" fmla="*/ 436 w 726"/>
                <a:gd name="T37" fmla="*/ 718 h 726"/>
                <a:gd name="T38" fmla="*/ 504 w 726"/>
                <a:gd name="T39" fmla="*/ 698 h 726"/>
                <a:gd name="T40" fmla="*/ 566 w 726"/>
                <a:gd name="T41" fmla="*/ 664 h 726"/>
                <a:gd name="T42" fmla="*/ 620 w 726"/>
                <a:gd name="T43" fmla="*/ 620 h 726"/>
                <a:gd name="T44" fmla="*/ 664 w 726"/>
                <a:gd name="T45" fmla="*/ 566 h 726"/>
                <a:gd name="T46" fmla="*/ 698 w 726"/>
                <a:gd name="T47" fmla="*/ 504 h 726"/>
                <a:gd name="T48" fmla="*/ 718 w 726"/>
                <a:gd name="T49" fmla="*/ 436 h 726"/>
                <a:gd name="T50" fmla="*/ 726 w 726"/>
                <a:gd name="T51" fmla="*/ 362 h 726"/>
                <a:gd name="T52" fmla="*/ 724 w 726"/>
                <a:gd name="T53" fmla="*/ 326 h 726"/>
                <a:gd name="T54" fmla="*/ 710 w 726"/>
                <a:gd name="T55" fmla="*/ 254 h 726"/>
                <a:gd name="T56" fmla="*/ 682 w 726"/>
                <a:gd name="T57" fmla="*/ 190 h 726"/>
                <a:gd name="T58" fmla="*/ 644 w 726"/>
                <a:gd name="T59" fmla="*/ 132 h 726"/>
                <a:gd name="T60" fmla="*/ 594 w 726"/>
                <a:gd name="T61" fmla="*/ 82 h 726"/>
                <a:gd name="T62" fmla="*/ 536 w 726"/>
                <a:gd name="T63" fmla="*/ 44 h 726"/>
                <a:gd name="T64" fmla="*/ 472 w 726"/>
                <a:gd name="T65" fmla="*/ 16 h 726"/>
                <a:gd name="T66" fmla="*/ 400 w 726"/>
                <a:gd name="T67" fmla="*/ 2 h 726"/>
                <a:gd name="T68" fmla="*/ 232 w 726"/>
                <a:gd name="T69" fmla="*/ 250 h 726"/>
                <a:gd name="T70" fmla="*/ 272 w 726"/>
                <a:gd name="T71" fmla="*/ 174 h 726"/>
                <a:gd name="T72" fmla="*/ 272 w 726"/>
                <a:gd name="T73" fmla="*/ 210 h 726"/>
                <a:gd name="T74" fmla="*/ 530 w 726"/>
                <a:gd name="T75" fmla="*/ 320 h 726"/>
                <a:gd name="T76" fmla="*/ 502 w 726"/>
                <a:gd name="T77" fmla="*/ 558 h 726"/>
                <a:gd name="T78" fmla="*/ 232 w 726"/>
                <a:gd name="T79" fmla="*/ 320 h 726"/>
                <a:gd name="T80" fmla="*/ 366 w 726"/>
                <a:gd name="T81" fmla="*/ 156 h 726"/>
                <a:gd name="T82" fmla="*/ 530 w 726"/>
                <a:gd name="T83" fmla="*/ 320 h 72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26" h="726">
                  <a:moveTo>
                    <a:pt x="364" y="0"/>
                  </a:moveTo>
                  <a:lnTo>
                    <a:pt x="364" y="0"/>
                  </a:lnTo>
                  <a:lnTo>
                    <a:pt x="326" y="2"/>
                  </a:lnTo>
                  <a:lnTo>
                    <a:pt x="290" y="8"/>
                  </a:lnTo>
                  <a:lnTo>
                    <a:pt x="256" y="16"/>
                  </a:lnTo>
                  <a:lnTo>
                    <a:pt x="222" y="28"/>
                  </a:lnTo>
                  <a:lnTo>
                    <a:pt x="190" y="44"/>
                  </a:lnTo>
                  <a:lnTo>
                    <a:pt x="160" y="62"/>
                  </a:lnTo>
                  <a:lnTo>
                    <a:pt x="132" y="82"/>
                  </a:lnTo>
                  <a:lnTo>
                    <a:pt x="106" y="106"/>
                  </a:lnTo>
                  <a:lnTo>
                    <a:pt x="84" y="132"/>
                  </a:lnTo>
                  <a:lnTo>
                    <a:pt x="62" y="160"/>
                  </a:lnTo>
                  <a:lnTo>
                    <a:pt x="44" y="190"/>
                  </a:lnTo>
                  <a:lnTo>
                    <a:pt x="30" y="222"/>
                  </a:lnTo>
                  <a:lnTo>
                    <a:pt x="16" y="254"/>
                  </a:lnTo>
                  <a:lnTo>
                    <a:pt x="8" y="290"/>
                  </a:lnTo>
                  <a:lnTo>
                    <a:pt x="2" y="326"/>
                  </a:lnTo>
                  <a:lnTo>
                    <a:pt x="0" y="362"/>
                  </a:lnTo>
                  <a:lnTo>
                    <a:pt x="2" y="400"/>
                  </a:lnTo>
                  <a:lnTo>
                    <a:pt x="8" y="436"/>
                  </a:lnTo>
                  <a:lnTo>
                    <a:pt x="16" y="470"/>
                  </a:lnTo>
                  <a:lnTo>
                    <a:pt x="30" y="504"/>
                  </a:lnTo>
                  <a:lnTo>
                    <a:pt x="44" y="536"/>
                  </a:lnTo>
                  <a:lnTo>
                    <a:pt x="62" y="566"/>
                  </a:lnTo>
                  <a:lnTo>
                    <a:pt x="84" y="594"/>
                  </a:lnTo>
                  <a:lnTo>
                    <a:pt x="106" y="620"/>
                  </a:lnTo>
                  <a:lnTo>
                    <a:pt x="132" y="642"/>
                  </a:lnTo>
                  <a:lnTo>
                    <a:pt x="160" y="664"/>
                  </a:lnTo>
                  <a:lnTo>
                    <a:pt x="190" y="682"/>
                  </a:lnTo>
                  <a:lnTo>
                    <a:pt x="222" y="698"/>
                  </a:lnTo>
                  <a:lnTo>
                    <a:pt x="256" y="710"/>
                  </a:lnTo>
                  <a:lnTo>
                    <a:pt x="290" y="718"/>
                  </a:lnTo>
                  <a:lnTo>
                    <a:pt x="326" y="724"/>
                  </a:lnTo>
                  <a:lnTo>
                    <a:pt x="364" y="726"/>
                  </a:lnTo>
                  <a:lnTo>
                    <a:pt x="400" y="724"/>
                  </a:lnTo>
                  <a:lnTo>
                    <a:pt x="436" y="718"/>
                  </a:lnTo>
                  <a:lnTo>
                    <a:pt x="472" y="710"/>
                  </a:lnTo>
                  <a:lnTo>
                    <a:pt x="504" y="698"/>
                  </a:lnTo>
                  <a:lnTo>
                    <a:pt x="536" y="682"/>
                  </a:lnTo>
                  <a:lnTo>
                    <a:pt x="566" y="664"/>
                  </a:lnTo>
                  <a:lnTo>
                    <a:pt x="594" y="642"/>
                  </a:lnTo>
                  <a:lnTo>
                    <a:pt x="620" y="620"/>
                  </a:lnTo>
                  <a:lnTo>
                    <a:pt x="644" y="594"/>
                  </a:lnTo>
                  <a:lnTo>
                    <a:pt x="664" y="566"/>
                  </a:lnTo>
                  <a:lnTo>
                    <a:pt x="682" y="536"/>
                  </a:lnTo>
                  <a:lnTo>
                    <a:pt x="698" y="504"/>
                  </a:lnTo>
                  <a:lnTo>
                    <a:pt x="710" y="470"/>
                  </a:lnTo>
                  <a:lnTo>
                    <a:pt x="718" y="436"/>
                  </a:lnTo>
                  <a:lnTo>
                    <a:pt x="724" y="400"/>
                  </a:lnTo>
                  <a:lnTo>
                    <a:pt x="726" y="362"/>
                  </a:lnTo>
                  <a:lnTo>
                    <a:pt x="724" y="326"/>
                  </a:lnTo>
                  <a:lnTo>
                    <a:pt x="718" y="290"/>
                  </a:lnTo>
                  <a:lnTo>
                    <a:pt x="710" y="254"/>
                  </a:lnTo>
                  <a:lnTo>
                    <a:pt x="698" y="222"/>
                  </a:lnTo>
                  <a:lnTo>
                    <a:pt x="682" y="190"/>
                  </a:lnTo>
                  <a:lnTo>
                    <a:pt x="664" y="160"/>
                  </a:lnTo>
                  <a:lnTo>
                    <a:pt x="644" y="132"/>
                  </a:lnTo>
                  <a:lnTo>
                    <a:pt x="620" y="106"/>
                  </a:lnTo>
                  <a:lnTo>
                    <a:pt x="594" y="82"/>
                  </a:lnTo>
                  <a:lnTo>
                    <a:pt x="566" y="62"/>
                  </a:lnTo>
                  <a:lnTo>
                    <a:pt x="536" y="44"/>
                  </a:lnTo>
                  <a:lnTo>
                    <a:pt x="504" y="28"/>
                  </a:lnTo>
                  <a:lnTo>
                    <a:pt x="472" y="16"/>
                  </a:lnTo>
                  <a:lnTo>
                    <a:pt x="436" y="8"/>
                  </a:lnTo>
                  <a:lnTo>
                    <a:pt x="400" y="2"/>
                  </a:lnTo>
                  <a:lnTo>
                    <a:pt x="364" y="0"/>
                  </a:lnTo>
                  <a:close/>
                  <a:moveTo>
                    <a:pt x="232" y="250"/>
                  </a:moveTo>
                  <a:lnTo>
                    <a:pt x="232" y="174"/>
                  </a:lnTo>
                  <a:lnTo>
                    <a:pt x="272" y="174"/>
                  </a:lnTo>
                  <a:lnTo>
                    <a:pt x="272" y="210"/>
                  </a:lnTo>
                  <a:lnTo>
                    <a:pt x="232" y="250"/>
                  </a:lnTo>
                  <a:close/>
                  <a:moveTo>
                    <a:pt x="530" y="320"/>
                  </a:moveTo>
                  <a:lnTo>
                    <a:pt x="502" y="320"/>
                  </a:lnTo>
                  <a:lnTo>
                    <a:pt x="502" y="558"/>
                  </a:lnTo>
                  <a:lnTo>
                    <a:pt x="232" y="558"/>
                  </a:lnTo>
                  <a:lnTo>
                    <a:pt x="232" y="320"/>
                  </a:lnTo>
                  <a:lnTo>
                    <a:pt x="204" y="320"/>
                  </a:lnTo>
                  <a:lnTo>
                    <a:pt x="366" y="156"/>
                  </a:lnTo>
                  <a:lnTo>
                    <a:pt x="530" y="3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6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73" name="Ellipse 81"/>
            <p:cNvSpPr>
              <a:spLocks noChangeAspect="1"/>
            </p:cNvSpPr>
            <p:nvPr/>
          </p:nvSpPr>
          <p:spPr>
            <a:xfrm>
              <a:off x="7746943" y="3266730"/>
              <a:ext cx="252000" cy="252000"/>
            </a:xfrm>
            <a:prstGeom prst="ellips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Freeform 106">
              <a:extLst>
                <a:ext uri="{FF2B5EF4-FFF2-40B4-BE49-F238E27FC236}">
                  <a16:creationId xmlns:a16="http://schemas.microsoft.com/office/drawing/2014/main" id="{A4E0EDC9-A192-A946-ABF2-32384C987A4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742712" y="3264275"/>
              <a:ext cx="264704" cy="265091"/>
            </a:xfrm>
            <a:custGeom>
              <a:avLst/>
              <a:gdLst>
                <a:gd name="T0" fmla="*/ 326 w 724"/>
                <a:gd name="T1" fmla="*/ 2 h 726"/>
                <a:gd name="T2" fmla="*/ 220 w 724"/>
                <a:gd name="T3" fmla="*/ 28 h 726"/>
                <a:gd name="T4" fmla="*/ 132 w 724"/>
                <a:gd name="T5" fmla="*/ 82 h 726"/>
                <a:gd name="T6" fmla="*/ 62 w 724"/>
                <a:gd name="T7" fmla="*/ 160 h 726"/>
                <a:gd name="T8" fmla="*/ 16 w 724"/>
                <a:gd name="T9" fmla="*/ 254 h 726"/>
                <a:gd name="T10" fmla="*/ 0 w 724"/>
                <a:gd name="T11" fmla="*/ 362 h 726"/>
                <a:gd name="T12" fmla="*/ 6 w 724"/>
                <a:gd name="T13" fmla="*/ 436 h 726"/>
                <a:gd name="T14" fmla="*/ 44 w 724"/>
                <a:gd name="T15" fmla="*/ 536 h 726"/>
                <a:gd name="T16" fmla="*/ 106 w 724"/>
                <a:gd name="T17" fmla="*/ 620 h 726"/>
                <a:gd name="T18" fmla="*/ 190 w 724"/>
                <a:gd name="T19" fmla="*/ 682 h 726"/>
                <a:gd name="T20" fmla="*/ 288 w 724"/>
                <a:gd name="T21" fmla="*/ 718 h 726"/>
                <a:gd name="T22" fmla="*/ 362 w 724"/>
                <a:gd name="T23" fmla="*/ 726 h 726"/>
                <a:gd name="T24" fmla="*/ 470 w 724"/>
                <a:gd name="T25" fmla="*/ 710 h 726"/>
                <a:gd name="T26" fmla="*/ 564 w 724"/>
                <a:gd name="T27" fmla="*/ 664 h 726"/>
                <a:gd name="T28" fmla="*/ 642 w 724"/>
                <a:gd name="T29" fmla="*/ 594 h 726"/>
                <a:gd name="T30" fmla="*/ 696 w 724"/>
                <a:gd name="T31" fmla="*/ 504 h 726"/>
                <a:gd name="T32" fmla="*/ 724 w 724"/>
                <a:gd name="T33" fmla="*/ 400 h 726"/>
                <a:gd name="T34" fmla="*/ 724 w 724"/>
                <a:gd name="T35" fmla="*/ 326 h 726"/>
                <a:gd name="T36" fmla="*/ 696 w 724"/>
                <a:gd name="T37" fmla="*/ 222 h 726"/>
                <a:gd name="T38" fmla="*/ 642 w 724"/>
                <a:gd name="T39" fmla="*/ 132 h 726"/>
                <a:gd name="T40" fmla="*/ 564 w 724"/>
                <a:gd name="T41" fmla="*/ 62 h 726"/>
                <a:gd name="T42" fmla="*/ 470 w 724"/>
                <a:gd name="T43" fmla="*/ 16 h 726"/>
                <a:gd name="T44" fmla="*/ 362 w 724"/>
                <a:gd name="T45" fmla="*/ 0 h 726"/>
                <a:gd name="T46" fmla="*/ 152 w 724"/>
                <a:gd name="T47" fmla="*/ 312 h 726"/>
                <a:gd name="T48" fmla="*/ 558 w 724"/>
                <a:gd name="T49" fmla="*/ 348 h 726"/>
                <a:gd name="T50" fmla="*/ 562 w 724"/>
                <a:gd name="T51" fmla="*/ 364 h 726"/>
                <a:gd name="T52" fmla="*/ 556 w 724"/>
                <a:gd name="T53" fmla="*/ 382 h 726"/>
                <a:gd name="T54" fmla="*/ 542 w 724"/>
                <a:gd name="T55" fmla="*/ 396 h 726"/>
                <a:gd name="T56" fmla="*/ 546 w 724"/>
                <a:gd name="T57" fmla="*/ 410 h 726"/>
                <a:gd name="T58" fmla="*/ 534 w 724"/>
                <a:gd name="T59" fmla="*/ 436 h 726"/>
                <a:gd name="T60" fmla="*/ 528 w 724"/>
                <a:gd name="T61" fmla="*/ 450 h 726"/>
                <a:gd name="T62" fmla="*/ 530 w 724"/>
                <a:gd name="T63" fmla="*/ 464 h 726"/>
                <a:gd name="T64" fmla="*/ 520 w 724"/>
                <a:gd name="T65" fmla="*/ 482 h 726"/>
                <a:gd name="T66" fmla="*/ 502 w 724"/>
                <a:gd name="T67" fmla="*/ 492 h 726"/>
                <a:gd name="T68" fmla="*/ 364 w 724"/>
                <a:gd name="T69" fmla="*/ 494 h 726"/>
                <a:gd name="T70" fmla="*/ 336 w 724"/>
                <a:gd name="T71" fmla="*/ 482 h 726"/>
                <a:gd name="T72" fmla="*/ 312 w 724"/>
                <a:gd name="T73" fmla="*/ 472 h 726"/>
                <a:gd name="T74" fmla="*/ 294 w 724"/>
                <a:gd name="T75" fmla="*/ 312 h 726"/>
                <a:gd name="T76" fmla="*/ 378 w 724"/>
                <a:gd name="T77" fmla="*/ 184 h 726"/>
                <a:gd name="T78" fmla="*/ 380 w 724"/>
                <a:gd name="T79" fmla="*/ 170 h 726"/>
                <a:gd name="T80" fmla="*/ 394 w 724"/>
                <a:gd name="T81" fmla="*/ 154 h 726"/>
                <a:gd name="T82" fmla="*/ 414 w 724"/>
                <a:gd name="T83" fmla="*/ 148 h 726"/>
                <a:gd name="T84" fmla="*/ 428 w 724"/>
                <a:gd name="T85" fmla="*/ 150 h 726"/>
                <a:gd name="T86" fmla="*/ 444 w 724"/>
                <a:gd name="T87" fmla="*/ 164 h 726"/>
                <a:gd name="T88" fmla="*/ 450 w 724"/>
                <a:gd name="T89" fmla="*/ 184 h 726"/>
                <a:gd name="T90" fmla="*/ 540 w 724"/>
                <a:gd name="T91" fmla="*/ 280 h 726"/>
                <a:gd name="T92" fmla="*/ 554 w 724"/>
                <a:gd name="T93" fmla="*/ 284 h 726"/>
                <a:gd name="T94" fmla="*/ 570 w 724"/>
                <a:gd name="T95" fmla="*/ 296 h 726"/>
                <a:gd name="T96" fmla="*/ 576 w 724"/>
                <a:gd name="T97" fmla="*/ 318 h 726"/>
                <a:gd name="T98" fmla="*/ 572 w 724"/>
                <a:gd name="T99" fmla="*/ 336 h 726"/>
                <a:gd name="T100" fmla="*/ 232 w 724"/>
                <a:gd name="T101" fmla="*/ 478 h 726"/>
                <a:gd name="T102" fmla="*/ 240 w 724"/>
                <a:gd name="T103" fmla="*/ 474 h 726"/>
                <a:gd name="T104" fmla="*/ 244 w 724"/>
                <a:gd name="T105" fmla="*/ 464 h 726"/>
                <a:gd name="T106" fmla="*/ 236 w 724"/>
                <a:gd name="T107" fmla="*/ 452 h 726"/>
                <a:gd name="T108" fmla="*/ 226 w 724"/>
                <a:gd name="T109" fmla="*/ 452 h 726"/>
                <a:gd name="T110" fmla="*/ 218 w 724"/>
                <a:gd name="T111" fmla="*/ 464 h 726"/>
                <a:gd name="T112" fmla="*/ 222 w 724"/>
                <a:gd name="T113" fmla="*/ 474 h 7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24" h="726">
                  <a:moveTo>
                    <a:pt x="362" y="0"/>
                  </a:moveTo>
                  <a:lnTo>
                    <a:pt x="362" y="0"/>
                  </a:lnTo>
                  <a:lnTo>
                    <a:pt x="326" y="2"/>
                  </a:lnTo>
                  <a:lnTo>
                    <a:pt x="288" y="8"/>
                  </a:lnTo>
                  <a:lnTo>
                    <a:pt x="254" y="16"/>
                  </a:lnTo>
                  <a:lnTo>
                    <a:pt x="220" y="28"/>
                  </a:lnTo>
                  <a:lnTo>
                    <a:pt x="190" y="44"/>
                  </a:lnTo>
                  <a:lnTo>
                    <a:pt x="160" y="62"/>
                  </a:lnTo>
                  <a:lnTo>
                    <a:pt x="132" y="82"/>
                  </a:lnTo>
                  <a:lnTo>
                    <a:pt x="106" y="106"/>
                  </a:lnTo>
                  <a:lnTo>
                    <a:pt x="82" y="132"/>
                  </a:lnTo>
                  <a:lnTo>
                    <a:pt x="62" y="160"/>
                  </a:lnTo>
                  <a:lnTo>
                    <a:pt x="44" y="190"/>
                  </a:lnTo>
                  <a:lnTo>
                    <a:pt x="28" y="222"/>
                  </a:lnTo>
                  <a:lnTo>
                    <a:pt x="16" y="254"/>
                  </a:lnTo>
                  <a:lnTo>
                    <a:pt x="6" y="290"/>
                  </a:lnTo>
                  <a:lnTo>
                    <a:pt x="2" y="326"/>
                  </a:lnTo>
                  <a:lnTo>
                    <a:pt x="0" y="362"/>
                  </a:lnTo>
                  <a:lnTo>
                    <a:pt x="2" y="400"/>
                  </a:lnTo>
                  <a:lnTo>
                    <a:pt x="6" y="436"/>
                  </a:lnTo>
                  <a:lnTo>
                    <a:pt x="16" y="470"/>
                  </a:lnTo>
                  <a:lnTo>
                    <a:pt x="28" y="504"/>
                  </a:lnTo>
                  <a:lnTo>
                    <a:pt x="44" y="536"/>
                  </a:lnTo>
                  <a:lnTo>
                    <a:pt x="62" y="566"/>
                  </a:lnTo>
                  <a:lnTo>
                    <a:pt x="82" y="594"/>
                  </a:lnTo>
                  <a:lnTo>
                    <a:pt x="106" y="620"/>
                  </a:lnTo>
                  <a:lnTo>
                    <a:pt x="132" y="642"/>
                  </a:lnTo>
                  <a:lnTo>
                    <a:pt x="160" y="664"/>
                  </a:lnTo>
                  <a:lnTo>
                    <a:pt x="190" y="682"/>
                  </a:lnTo>
                  <a:lnTo>
                    <a:pt x="220" y="698"/>
                  </a:lnTo>
                  <a:lnTo>
                    <a:pt x="254" y="710"/>
                  </a:lnTo>
                  <a:lnTo>
                    <a:pt x="288" y="718"/>
                  </a:lnTo>
                  <a:lnTo>
                    <a:pt x="326" y="724"/>
                  </a:lnTo>
                  <a:lnTo>
                    <a:pt x="362" y="726"/>
                  </a:lnTo>
                  <a:lnTo>
                    <a:pt x="400" y="724"/>
                  </a:lnTo>
                  <a:lnTo>
                    <a:pt x="436" y="718"/>
                  </a:lnTo>
                  <a:lnTo>
                    <a:pt x="470" y="710"/>
                  </a:lnTo>
                  <a:lnTo>
                    <a:pt x="504" y="698"/>
                  </a:lnTo>
                  <a:lnTo>
                    <a:pt x="536" y="682"/>
                  </a:lnTo>
                  <a:lnTo>
                    <a:pt x="564" y="664"/>
                  </a:lnTo>
                  <a:lnTo>
                    <a:pt x="592" y="642"/>
                  </a:lnTo>
                  <a:lnTo>
                    <a:pt x="618" y="620"/>
                  </a:lnTo>
                  <a:lnTo>
                    <a:pt x="642" y="594"/>
                  </a:lnTo>
                  <a:lnTo>
                    <a:pt x="662" y="566"/>
                  </a:lnTo>
                  <a:lnTo>
                    <a:pt x="682" y="536"/>
                  </a:lnTo>
                  <a:lnTo>
                    <a:pt x="696" y="504"/>
                  </a:lnTo>
                  <a:lnTo>
                    <a:pt x="708" y="470"/>
                  </a:lnTo>
                  <a:lnTo>
                    <a:pt x="718" y="436"/>
                  </a:lnTo>
                  <a:lnTo>
                    <a:pt x="724" y="400"/>
                  </a:lnTo>
                  <a:lnTo>
                    <a:pt x="724" y="362"/>
                  </a:lnTo>
                  <a:lnTo>
                    <a:pt x="724" y="326"/>
                  </a:lnTo>
                  <a:lnTo>
                    <a:pt x="718" y="290"/>
                  </a:lnTo>
                  <a:lnTo>
                    <a:pt x="708" y="254"/>
                  </a:lnTo>
                  <a:lnTo>
                    <a:pt x="696" y="222"/>
                  </a:lnTo>
                  <a:lnTo>
                    <a:pt x="682" y="190"/>
                  </a:lnTo>
                  <a:lnTo>
                    <a:pt x="662" y="160"/>
                  </a:lnTo>
                  <a:lnTo>
                    <a:pt x="642" y="132"/>
                  </a:lnTo>
                  <a:lnTo>
                    <a:pt x="618" y="106"/>
                  </a:lnTo>
                  <a:lnTo>
                    <a:pt x="592" y="82"/>
                  </a:lnTo>
                  <a:lnTo>
                    <a:pt x="564" y="62"/>
                  </a:lnTo>
                  <a:lnTo>
                    <a:pt x="536" y="44"/>
                  </a:lnTo>
                  <a:lnTo>
                    <a:pt x="504" y="28"/>
                  </a:lnTo>
                  <a:lnTo>
                    <a:pt x="470" y="16"/>
                  </a:lnTo>
                  <a:lnTo>
                    <a:pt x="436" y="8"/>
                  </a:lnTo>
                  <a:lnTo>
                    <a:pt x="400" y="2"/>
                  </a:lnTo>
                  <a:lnTo>
                    <a:pt x="362" y="0"/>
                  </a:lnTo>
                  <a:close/>
                  <a:moveTo>
                    <a:pt x="270" y="504"/>
                  </a:moveTo>
                  <a:lnTo>
                    <a:pt x="152" y="504"/>
                  </a:lnTo>
                  <a:lnTo>
                    <a:pt x="152" y="312"/>
                  </a:lnTo>
                  <a:lnTo>
                    <a:pt x="270" y="312"/>
                  </a:lnTo>
                  <a:lnTo>
                    <a:pt x="270" y="504"/>
                  </a:lnTo>
                  <a:close/>
                  <a:moveTo>
                    <a:pt x="558" y="348"/>
                  </a:moveTo>
                  <a:lnTo>
                    <a:pt x="558" y="348"/>
                  </a:lnTo>
                  <a:lnTo>
                    <a:pt x="560" y="356"/>
                  </a:lnTo>
                  <a:lnTo>
                    <a:pt x="562" y="364"/>
                  </a:lnTo>
                  <a:lnTo>
                    <a:pt x="560" y="374"/>
                  </a:lnTo>
                  <a:lnTo>
                    <a:pt x="556" y="382"/>
                  </a:lnTo>
                  <a:lnTo>
                    <a:pt x="550" y="390"/>
                  </a:lnTo>
                  <a:lnTo>
                    <a:pt x="542" y="396"/>
                  </a:lnTo>
                  <a:lnTo>
                    <a:pt x="544" y="402"/>
                  </a:lnTo>
                  <a:lnTo>
                    <a:pt x="546" y="410"/>
                  </a:lnTo>
                  <a:lnTo>
                    <a:pt x="544" y="420"/>
                  </a:lnTo>
                  <a:lnTo>
                    <a:pt x="540" y="430"/>
                  </a:lnTo>
                  <a:lnTo>
                    <a:pt x="534" y="436"/>
                  </a:lnTo>
                  <a:lnTo>
                    <a:pt x="526" y="442"/>
                  </a:lnTo>
                  <a:lnTo>
                    <a:pt x="528" y="450"/>
                  </a:lnTo>
                  <a:lnTo>
                    <a:pt x="530" y="458"/>
                  </a:lnTo>
                  <a:lnTo>
                    <a:pt x="530" y="464"/>
                  </a:lnTo>
                  <a:lnTo>
                    <a:pt x="528" y="472"/>
                  </a:lnTo>
                  <a:lnTo>
                    <a:pt x="524" y="478"/>
                  </a:lnTo>
                  <a:lnTo>
                    <a:pt x="520" y="482"/>
                  </a:lnTo>
                  <a:lnTo>
                    <a:pt x="514" y="488"/>
                  </a:lnTo>
                  <a:lnTo>
                    <a:pt x="508" y="490"/>
                  </a:lnTo>
                  <a:lnTo>
                    <a:pt x="502" y="492"/>
                  </a:lnTo>
                  <a:lnTo>
                    <a:pt x="494" y="494"/>
                  </a:lnTo>
                  <a:lnTo>
                    <a:pt x="364" y="494"/>
                  </a:lnTo>
                  <a:lnTo>
                    <a:pt x="354" y="492"/>
                  </a:lnTo>
                  <a:lnTo>
                    <a:pt x="346" y="490"/>
                  </a:lnTo>
                  <a:lnTo>
                    <a:pt x="336" y="482"/>
                  </a:lnTo>
                  <a:lnTo>
                    <a:pt x="328" y="478"/>
                  </a:lnTo>
                  <a:lnTo>
                    <a:pt x="322" y="474"/>
                  </a:lnTo>
                  <a:lnTo>
                    <a:pt x="312" y="472"/>
                  </a:lnTo>
                  <a:lnTo>
                    <a:pt x="300" y="472"/>
                  </a:lnTo>
                  <a:lnTo>
                    <a:pt x="294" y="472"/>
                  </a:lnTo>
                  <a:lnTo>
                    <a:pt x="294" y="312"/>
                  </a:lnTo>
                  <a:lnTo>
                    <a:pt x="324" y="312"/>
                  </a:lnTo>
                  <a:lnTo>
                    <a:pt x="378" y="228"/>
                  </a:lnTo>
                  <a:lnTo>
                    <a:pt x="378" y="184"/>
                  </a:lnTo>
                  <a:lnTo>
                    <a:pt x="378" y="176"/>
                  </a:lnTo>
                  <a:lnTo>
                    <a:pt x="380" y="170"/>
                  </a:lnTo>
                  <a:lnTo>
                    <a:pt x="384" y="164"/>
                  </a:lnTo>
                  <a:lnTo>
                    <a:pt x="388" y="158"/>
                  </a:lnTo>
                  <a:lnTo>
                    <a:pt x="394" y="154"/>
                  </a:lnTo>
                  <a:lnTo>
                    <a:pt x="400" y="150"/>
                  </a:lnTo>
                  <a:lnTo>
                    <a:pt x="406" y="148"/>
                  </a:lnTo>
                  <a:lnTo>
                    <a:pt x="414" y="148"/>
                  </a:lnTo>
                  <a:lnTo>
                    <a:pt x="420" y="148"/>
                  </a:lnTo>
                  <a:lnTo>
                    <a:pt x="428" y="150"/>
                  </a:lnTo>
                  <a:lnTo>
                    <a:pt x="434" y="154"/>
                  </a:lnTo>
                  <a:lnTo>
                    <a:pt x="440" y="158"/>
                  </a:lnTo>
                  <a:lnTo>
                    <a:pt x="444" y="164"/>
                  </a:lnTo>
                  <a:lnTo>
                    <a:pt x="446" y="170"/>
                  </a:lnTo>
                  <a:lnTo>
                    <a:pt x="450" y="176"/>
                  </a:lnTo>
                  <a:lnTo>
                    <a:pt x="450" y="184"/>
                  </a:lnTo>
                  <a:lnTo>
                    <a:pt x="450" y="228"/>
                  </a:lnTo>
                  <a:lnTo>
                    <a:pt x="434" y="280"/>
                  </a:lnTo>
                  <a:lnTo>
                    <a:pt x="540" y="280"/>
                  </a:lnTo>
                  <a:lnTo>
                    <a:pt x="548" y="282"/>
                  </a:lnTo>
                  <a:lnTo>
                    <a:pt x="554" y="284"/>
                  </a:lnTo>
                  <a:lnTo>
                    <a:pt x="560" y="288"/>
                  </a:lnTo>
                  <a:lnTo>
                    <a:pt x="566" y="292"/>
                  </a:lnTo>
                  <a:lnTo>
                    <a:pt x="570" y="296"/>
                  </a:lnTo>
                  <a:lnTo>
                    <a:pt x="574" y="302"/>
                  </a:lnTo>
                  <a:lnTo>
                    <a:pt x="576" y="310"/>
                  </a:lnTo>
                  <a:lnTo>
                    <a:pt x="576" y="318"/>
                  </a:lnTo>
                  <a:lnTo>
                    <a:pt x="576" y="326"/>
                  </a:lnTo>
                  <a:lnTo>
                    <a:pt x="572" y="336"/>
                  </a:lnTo>
                  <a:lnTo>
                    <a:pt x="566" y="344"/>
                  </a:lnTo>
                  <a:lnTo>
                    <a:pt x="558" y="348"/>
                  </a:lnTo>
                  <a:close/>
                  <a:moveTo>
                    <a:pt x="232" y="478"/>
                  </a:moveTo>
                  <a:lnTo>
                    <a:pt x="232" y="478"/>
                  </a:lnTo>
                  <a:lnTo>
                    <a:pt x="236" y="476"/>
                  </a:lnTo>
                  <a:lnTo>
                    <a:pt x="240" y="474"/>
                  </a:lnTo>
                  <a:lnTo>
                    <a:pt x="244" y="470"/>
                  </a:lnTo>
                  <a:lnTo>
                    <a:pt x="244" y="464"/>
                  </a:lnTo>
                  <a:lnTo>
                    <a:pt x="244" y="460"/>
                  </a:lnTo>
                  <a:lnTo>
                    <a:pt x="240" y="456"/>
                  </a:lnTo>
                  <a:lnTo>
                    <a:pt x="236" y="452"/>
                  </a:lnTo>
                  <a:lnTo>
                    <a:pt x="232" y="452"/>
                  </a:lnTo>
                  <a:lnTo>
                    <a:pt x="226" y="452"/>
                  </a:lnTo>
                  <a:lnTo>
                    <a:pt x="222" y="456"/>
                  </a:lnTo>
                  <a:lnTo>
                    <a:pt x="220" y="460"/>
                  </a:lnTo>
                  <a:lnTo>
                    <a:pt x="218" y="464"/>
                  </a:lnTo>
                  <a:lnTo>
                    <a:pt x="218" y="470"/>
                  </a:lnTo>
                  <a:lnTo>
                    <a:pt x="222" y="474"/>
                  </a:lnTo>
                  <a:lnTo>
                    <a:pt x="226" y="476"/>
                  </a:lnTo>
                  <a:lnTo>
                    <a:pt x="232" y="4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16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aphicFrame>
        <p:nvGraphicFramePr>
          <p:cNvPr id="75" name="Tabelle 1"/>
          <p:cNvGraphicFramePr>
            <a:graphicFrameLocks noGrp="1"/>
          </p:cNvGraphicFramePr>
          <p:nvPr userDrawn="1"/>
        </p:nvGraphicFramePr>
        <p:xfrm>
          <a:off x="777600" y="3853088"/>
          <a:ext cx="10634400" cy="1892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44800">
                  <a:extLst>
                    <a:ext uri="{9D8B030D-6E8A-4147-A177-3AD203B41FA5}">
                      <a16:colId xmlns:a16="http://schemas.microsoft.com/office/drawing/2014/main" val="2300540553"/>
                    </a:ext>
                  </a:extLst>
                </a:gridCol>
                <a:gridCol w="3544800">
                  <a:extLst>
                    <a:ext uri="{9D8B030D-6E8A-4147-A177-3AD203B41FA5}">
                      <a16:colId xmlns:a16="http://schemas.microsoft.com/office/drawing/2014/main" val="2421750958"/>
                    </a:ext>
                  </a:extLst>
                </a:gridCol>
                <a:gridCol w="3544800">
                  <a:extLst>
                    <a:ext uri="{9D8B030D-6E8A-4147-A177-3AD203B41FA5}">
                      <a16:colId xmlns:a16="http://schemas.microsoft.com/office/drawing/2014/main" val="2739341039"/>
                    </a:ext>
                  </a:extLst>
                </a:gridCol>
              </a:tblGrid>
              <a:tr h="94605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err="1">
                          <a:solidFill>
                            <a:schemeClr val="tx2"/>
                          </a:solidFill>
                        </a:rPr>
                        <a:t>Märkte</a:t>
                      </a:r>
                      <a:r>
                        <a:rPr lang="en-GB" sz="1200" b="1" baseline="0" dirty="0">
                          <a:solidFill>
                            <a:schemeClr val="tx2"/>
                          </a:solidFill>
                        </a:rPr>
                        <a:t> und </a:t>
                      </a:r>
                      <a:r>
                        <a:rPr lang="en-GB" sz="1200" b="1" baseline="0" dirty="0" err="1">
                          <a:solidFill>
                            <a:schemeClr val="tx2"/>
                          </a:solidFill>
                        </a:rPr>
                        <a:t>Verbraucher</a:t>
                      </a:r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  <a:p>
                      <a:pPr algn="l"/>
                      <a:r>
                        <a:rPr lang="en-US" sz="1050" dirty="0">
                          <a:solidFill>
                            <a:schemeClr val="tx2"/>
                          </a:solidFill>
                        </a:rPr>
                        <a:t>Consumer Insights &amp; User Experience, Category Dynamics, Dynamic Segmentation, </a:t>
                      </a:r>
                      <a:r>
                        <a:rPr lang="en-GB" sz="1050" dirty="0">
                          <a:solidFill>
                            <a:schemeClr val="tx2"/>
                          </a:solidFill>
                        </a:rPr>
                        <a:t>Attitudes &amp; Usage, Customer Journey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err="1">
                          <a:solidFill>
                            <a:schemeClr val="tx2"/>
                          </a:solidFill>
                        </a:rPr>
                        <a:t>Marken-Positionierung</a:t>
                      </a:r>
                      <a:endParaRPr lang="en-GB" sz="1200" b="1" baseline="0" dirty="0">
                        <a:solidFill>
                          <a:schemeClr val="tx2"/>
                        </a:solidFill>
                      </a:endParaRPr>
                    </a:p>
                    <a:p>
                      <a:pPr algn="l"/>
                      <a:r>
                        <a:rPr lang="en-GB" sz="1050" dirty="0">
                          <a:solidFill>
                            <a:schemeClr val="tx2"/>
                          </a:solidFill>
                        </a:rPr>
                        <a:t>Brand Personality</a:t>
                      </a:r>
                      <a:r>
                        <a:rPr lang="en-GB" sz="105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050" dirty="0">
                          <a:solidFill>
                            <a:schemeClr val="tx2"/>
                          </a:solidFill>
                        </a:rPr>
                        <a:t>&amp; Associations, Equity Assessment, Brand Image und Reputation, Brand Development, Brand Tracking, Social-Media-Buzz, Influencer-fit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und Service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Entwicklung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41D3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050" dirty="0" err="1">
                          <a:solidFill>
                            <a:schemeClr val="tx2"/>
                          </a:solidFill>
                        </a:rPr>
                        <a:t>Konzepttest</a:t>
                      </a:r>
                      <a:r>
                        <a:rPr lang="en-GB" sz="1050" baseline="0" dirty="0">
                          <a:solidFill>
                            <a:schemeClr val="tx2"/>
                          </a:solidFill>
                        </a:rPr>
                        <a:t> und –</a:t>
                      </a:r>
                      <a:r>
                        <a:rPr lang="en-GB" sz="1050" baseline="0" dirty="0" err="1">
                          <a:solidFill>
                            <a:schemeClr val="tx2"/>
                          </a:solidFill>
                        </a:rPr>
                        <a:t>optimierung</a:t>
                      </a:r>
                      <a:r>
                        <a:rPr lang="en-GB" sz="1050" baseline="0" dirty="0">
                          <a:solidFill>
                            <a:schemeClr val="tx2"/>
                          </a:solidFill>
                        </a:rPr>
                        <a:t> (</a:t>
                      </a:r>
                      <a:r>
                        <a:rPr lang="en-GB" sz="1050" baseline="0" dirty="0" err="1">
                          <a:solidFill>
                            <a:schemeClr val="tx2"/>
                          </a:solidFill>
                        </a:rPr>
                        <a:t>u.a</a:t>
                      </a:r>
                      <a:r>
                        <a:rPr lang="en-GB" sz="1050" baseline="0" dirty="0">
                          <a:solidFill>
                            <a:schemeClr val="tx2"/>
                          </a:solidFill>
                        </a:rPr>
                        <a:t>. </a:t>
                      </a:r>
                      <a:r>
                        <a:rPr lang="en-GB" sz="1050" baseline="0" dirty="0" err="1">
                          <a:solidFill>
                            <a:schemeClr val="tx2"/>
                          </a:solidFill>
                        </a:rPr>
                        <a:t>mit</a:t>
                      </a:r>
                      <a:r>
                        <a:rPr lang="en-GB" sz="1050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050" baseline="0" dirty="0" err="1">
                          <a:solidFill>
                            <a:schemeClr val="tx2"/>
                          </a:solidFill>
                        </a:rPr>
                        <a:t>Hilfe</a:t>
                      </a:r>
                      <a:r>
                        <a:rPr lang="en-GB" sz="1050" baseline="0" dirty="0">
                          <a:solidFill>
                            <a:schemeClr val="tx2"/>
                          </a:solidFill>
                        </a:rPr>
                        <a:t> von Conjoint und </a:t>
                      </a:r>
                      <a:r>
                        <a:rPr lang="en-GB" sz="1050" baseline="0" dirty="0" err="1">
                          <a:solidFill>
                            <a:schemeClr val="tx2"/>
                          </a:solidFill>
                        </a:rPr>
                        <a:t>Tradeoffs</a:t>
                      </a:r>
                      <a:r>
                        <a:rPr lang="en-GB" sz="1050" baseline="0" dirty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de-DE" sz="1050" baseline="0" dirty="0">
                        <a:solidFill>
                          <a:schemeClr val="tx2"/>
                        </a:solidFill>
                      </a:endParaRPr>
                    </a:p>
                    <a:p>
                      <a:pPr algn="l"/>
                      <a:endParaRPr lang="en-GB" sz="1050" dirty="0">
                        <a:solidFill>
                          <a:schemeClr val="tx2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402343"/>
                  </a:ext>
                </a:extLst>
              </a:tr>
              <a:tr h="94605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Kunden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-Tracking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41D3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Awareness, Satisfaction, Loyalty, Purchase Intent, NPS, Competitor Analysis, Movements Potential Customers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41D3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Werbung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41D3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Spot-, Ad-, Testimonial- und Name-Pretests,</a:t>
                      </a: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41D3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Campaign effectiveness (</a:t>
                      </a:r>
                      <a:r>
                        <a:rPr kumimoji="0" 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z.B.Pre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1D3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-/Post-Tracking, Pixel-Tracking), Seed Audiences für Programmatic Ads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err="1">
                          <a:solidFill>
                            <a:schemeClr val="tx2"/>
                          </a:solidFill>
                        </a:rPr>
                        <a:t>Produkt</a:t>
                      </a:r>
                      <a:r>
                        <a:rPr lang="en-GB" sz="1200" b="1" baseline="0" dirty="0">
                          <a:solidFill>
                            <a:schemeClr val="tx2"/>
                          </a:solidFill>
                        </a:rPr>
                        <a:t> und </a:t>
                      </a:r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Service </a:t>
                      </a:r>
                      <a:r>
                        <a:rPr lang="en-GB" sz="1200" b="1" dirty="0" err="1">
                          <a:solidFill>
                            <a:schemeClr val="tx2"/>
                          </a:solidFill>
                        </a:rPr>
                        <a:t>Optimierung</a:t>
                      </a:r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  <a:p>
                      <a:pPr algn="l"/>
                      <a:r>
                        <a:rPr lang="en-US" sz="1050" dirty="0" err="1">
                          <a:solidFill>
                            <a:schemeClr val="tx2"/>
                          </a:solidFill>
                        </a:rPr>
                        <a:t>Preisforschung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050" dirty="0" err="1">
                          <a:solidFill>
                            <a:schemeClr val="tx2"/>
                          </a:solidFill>
                        </a:rPr>
                        <a:t>Kommunikation</a:t>
                      </a:r>
                      <a:r>
                        <a:rPr lang="en-US" sz="1050" baseline="0" dirty="0">
                          <a:solidFill>
                            <a:schemeClr val="tx2"/>
                          </a:solidFill>
                        </a:rPr>
                        <a:t> und Messages</a:t>
                      </a:r>
                      <a:r>
                        <a:rPr lang="en-US" sz="1050" dirty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050" baseline="0" dirty="0">
                          <a:solidFill>
                            <a:schemeClr val="tx2"/>
                          </a:solidFill>
                        </a:rPr>
                        <a:t> Launch &amp; Lifecycle Monitoring</a:t>
                      </a:r>
                    </a:p>
                    <a:p>
                      <a:pPr algn="l"/>
                      <a:endParaRPr lang="en-US" sz="1050" dirty="0">
                        <a:solidFill>
                          <a:schemeClr val="tx2"/>
                        </a:solidFill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271098"/>
                  </a:ext>
                </a:extLst>
              </a:tr>
            </a:tbl>
          </a:graphicData>
        </a:graphic>
      </p:graphicFrame>
      <p:sp>
        <p:nvSpPr>
          <p:cNvPr id="76" name="Textfeld 2"/>
          <p:cNvSpPr txBox="1"/>
          <p:nvPr userDrawn="1"/>
        </p:nvSpPr>
        <p:spPr>
          <a:xfrm>
            <a:off x="9772074" y="6122500"/>
            <a:ext cx="170458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de-DE" sz="1200" dirty="0">
                <a:solidFill>
                  <a:schemeClr val="bg1">
                    <a:lumMod val="65000"/>
                  </a:schemeClr>
                </a:solidFill>
              </a:rPr>
              <a:t>https://yougov.com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777600" y="648000"/>
            <a:ext cx="10634400" cy="46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0" baseline="0" dirty="0">
                <a:latin typeface="+mj-lt"/>
              </a:rPr>
              <a:t>Was wir sonst noch für Sie tun können</a:t>
            </a:r>
            <a:endParaRPr lang="da-DK" sz="2400" b="1" i="0" baseline="0" dirty="0" err="1">
              <a:solidFill>
                <a:srgbClr val="332C4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1629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777600" y="576000"/>
            <a:ext cx="10634400" cy="461665"/>
          </a:xfrm>
        </p:spPr>
        <p:txBody>
          <a:bodyPr/>
          <a:lstStyle>
            <a:lvl1pPr>
              <a:defRPr baseline="0">
                <a:solidFill>
                  <a:srgbClr val="241D36"/>
                </a:solidFill>
              </a:defRPr>
            </a:lvl1pPr>
          </a:lstStyle>
          <a:p>
            <a:r>
              <a:rPr lang="en-US" dirty="0"/>
              <a:t>Single Chart</a:t>
            </a: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826238" y="6437376"/>
            <a:ext cx="10634400" cy="283464"/>
          </a:xfrm>
          <a:prstGeom prst="rect">
            <a:avLst/>
          </a:prstGeom>
        </p:spPr>
        <p:txBody>
          <a:bodyPr vert="horz" lIns="91440" tIns="0" rIns="91440" bIns="0" rtlCol="0" anchor="b" anchorCtr="0">
            <a:no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7DAADA-EE63-2044-A643-9587567FB5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918" y="6019931"/>
            <a:ext cx="1188720" cy="2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952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ABE624-CC77-4410-BFDB-C32254C2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2471E2-878C-414B-A515-0FF127F2A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E798E6-1615-46BE-BB5D-3AD635B94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DC05B0-B8E7-422F-84FE-1EAE602B8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503B1A-F738-4867-91E9-0D7DF182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04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92CE7-34DA-4817-8120-4613E6C8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2BD2F4-2F50-43B9-8741-98B24B34E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79799E-CD93-4A30-BB6C-9A514C7E6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71AB13-06CC-43D5-9A67-EB11717E2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2C1758-7E63-4257-A54D-4B7AFF96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770C73-AE21-476C-9C89-6619E9FB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1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F5C53-9C93-4B99-9CAB-A0F318EA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0E87E4-A4EA-4095-9FF2-965BEBA56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776BA8C-EF35-47FE-B6D1-8E01C4AFE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F99118-ECAE-48C1-8108-9EBFFB6CC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10D61AB-A05D-44AE-9D21-F9174B1A5A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6EF1F34-E9AF-44F2-A682-D5CBF0BC2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F4687A-0FF4-4809-AB73-5953A3C76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EDE6EA8-E5CA-4D68-8A7E-E7207C23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56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F7C0C-D558-4B7C-9482-31429854D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998E10-8510-4874-B7C1-C3EF2FAA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41D3284-E799-4FE0-B98B-861B2BD9A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53EEF9-615F-4E72-9EF2-C514392A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02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CF8AEF6-8DFC-4B25-A0EF-4B4BBC1C6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A3629E4-9636-4793-BBB7-1ABD945B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16FEAF-6CF7-4A97-A009-605011D4B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9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162C6A-115E-40EC-B6E3-4D9F9693B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D897E8-3211-4181-90D8-5D411DD2E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464DC1A-38A5-4C70-89DA-DBB566EB2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12AFD4-0E42-49BA-BE96-37FC9C50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505558-79A6-402C-9444-A6AE3416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E9D33A-E42C-4BEF-B088-6BF781AA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63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D300A-4067-474F-9031-3A127A0D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7B8DC3-B374-4BB8-9F7D-A70E92B0E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FFF858-9493-4776-8CA4-E91449D00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D0DFD5-E8E3-4D83-B0AE-2E2BE246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53161A-2D50-44B4-925C-28D3058A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3DF274-FC2F-4B28-8A49-B66ACB15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24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4A3E712-1F2A-487B-9D6F-BF35FF81F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039335-9161-4E41-8640-A1C98F5B6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C8D2F3-474D-40EE-A44D-FEE3686DB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A14E-E487-4007-BEC1-624169CC6305}" type="datetimeFigureOut">
              <a:rPr lang="de-DE" smtClean="0"/>
              <a:t>19.12.2023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E84D4A-7A89-4D14-BBCF-CB8947A57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40832F-A70D-4C98-B391-1A28BD56F6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676B-BFEB-47E1-A313-420DA8D05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29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40" y="6047681"/>
            <a:ext cx="1188720" cy="2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/>
        <a:buNone/>
        <a:defRPr sz="2400" kern="1200">
          <a:solidFill>
            <a:schemeClr val="tx2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5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2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05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9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39">
          <p15:clr>
            <a:srgbClr val="F26B43"/>
          </p15:clr>
        </p15:guide>
        <p15:guide id="2" orient="horz" pos="404">
          <p15:clr>
            <a:srgbClr val="F26B43"/>
          </p15:clr>
        </p15:guide>
        <p15:guide id="3" orient="horz" pos="4181">
          <p15:clr>
            <a:srgbClr val="F26B43"/>
          </p15:clr>
        </p15:guide>
        <p15:guide id="4" pos="139">
          <p15:clr>
            <a:srgbClr val="F26B43"/>
          </p15:clr>
        </p15:guide>
        <p15:guide id="5" orient="horz" pos="4005">
          <p15:clr>
            <a:srgbClr val="F26B43"/>
          </p15:clr>
        </p15:guide>
        <p15:guide id="6" orient="horz" pos="625">
          <p15:clr>
            <a:srgbClr val="F26B43"/>
          </p15:clr>
        </p15:guide>
        <p15:guide id="7" orient="horz" pos="1080">
          <p15:clr>
            <a:srgbClr val="F26B43"/>
          </p15:clr>
        </p15:guide>
        <p15:guide id="8" orient="horz" pos="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3331ED4F-2DE7-ED4C-8B12-D62E09ADAD38}"/>
              </a:ext>
            </a:extLst>
          </p:cNvPr>
          <p:cNvGrpSpPr/>
          <p:nvPr/>
        </p:nvGrpSpPr>
        <p:grpSpPr>
          <a:xfrm>
            <a:off x="612696" y="545066"/>
            <a:ext cx="7389511" cy="5854253"/>
            <a:chOff x="612696" y="545066"/>
            <a:chExt cx="7389511" cy="5854253"/>
          </a:xfrm>
        </p:grpSpPr>
        <p:pic>
          <p:nvPicPr>
            <p:cNvPr id="31" name="Picture 5">
              <a:extLst>
                <a:ext uri="{FF2B5EF4-FFF2-40B4-BE49-F238E27FC236}">
                  <a16:creationId xmlns:a16="http://schemas.microsoft.com/office/drawing/2014/main" id="{4EB0EA3A-55AE-9B43-A520-2432C358A7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2696" y="6123170"/>
              <a:ext cx="1188720" cy="276149"/>
            </a:xfrm>
            <a:prstGeom prst="rect">
              <a:avLst/>
            </a:prstGeom>
          </p:spPr>
        </p:pic>
        <p:sp>
          <p:nvSpPr>
            <p:cNvPr id="32" name="TextBox 2">
              <a:extLst>
                <a:ext uri="{FF2B5EF4-FFF2-40B4-BE49-F238E27FC236}">
                  <a16:creationId xmlns:a16="http://schemas.microsoft.com/office/drawing/2014/main" id="{C48C5CBD-BE84-8B44-9DED-90B3E0B252FF}"/>
                </a:ext>
              </a:extLst>
            </p:cNvPr>
            <p:cNvSpPr txBox="1"/>
            <p:nvPr/>
          </p:nvSpPr>
          <p:spPr>
            <a:xfrm>
              <a:off x="612696" y="545066"/>
              <a:ext cx="7389511" cy="384570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noAutofit/>
            </a:bodyPr>
            <a:lstStyle/>
            <a:p>
              <a:pPr>
                <a:defRPr u="none">
                  <a:solidFill>
                    <a:srgbClr val="595959"/>
                  </a:solidFill>
                </a:defRPr>
              </a:pPr>
              <a:r>
                <a:rPr lang="de-DE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Frutiger VR" panose="020B05030600000200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Wichtigste Aspekte bei der Hauptbankverbindung</a:t>
              </a:r>
            </a:p>
          </p:txBody>
        </p:sp>
      </p:grp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C1A03961-2AD8-4F84-B8A1-674B09D10B29}"/>
              </a:ext>
            </a:extLst>
          </p:cNvPr>
          <p:cNvGrpSpPr/>
          <p:nvPr/>
        </p:nvGrpSpPr>
        <p:grpSpPr>
          <a:xfrm>
            <a:off x="11145196" y="350917"/>
            <a:ext cx="424625" cy="296783"/>
            <a:chOff x="9998567" y="218475"/>
            <a:chExt cx="444843" cy="310914"/>
          </a:xfrm>
        </p:grpSpPr>
        <p:sp>
          <p:nvSpPr>
            <p:cNvPr id="72" name="Rectangle 6">
              <a:extLst>
                <a:ext uri="{FF2B5EF4-FFF2-40B4-BE49-F238E27FC236}">
                  <a16:creationId xmlns:a16="http://schemas.microsoft.com/office/drawing/2014/main" id="{D3BD0D0E-1C6C-45F5-850B-2CD49F4B59B2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9998567" y="218475"/>
              <a:ext cx="444843" cy="3109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57059031-93E1-48C1-898D-6BA2778C8B7E}"/>
                </a:ext>
              </a:extLst>
            </p:cNvPr>
            <p:cNvGrpSpPr/>
            <p:nvPr/>
          </p:nvGrpSpPr>
          <p:grpSpPr>
            <a:xfrm>
              <a:off x="10017651" y="236723"/>
              <a:ext cx="406675" cy="274419"/>
              <a:chOff x="10013719" y="235482"/>
              <a:chExt cx="406675" cy="274419"/>
            </a:xfrm>
          </p:grpSpPr>
          <p:sp>
            <p:nvSpPr>
              <p:cNvPr id="74" name="Freeform 7">
                <a:extLst>
                  <a:ext uri="{FF2B5EF4-FFF2-40B4-BE49-F238E27FC236}">
                    <a16:creationId xmlns:a16="http://schemas.microsoft.com/office/drawing/2014/main" id="{18117A33-CFCB-4DB5-ACF6-8FE162774458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235482"/>
                <a:ext cx="406675" cy="205216"/>
              </a:xfrm>
              <a:custGeom>
                <a:avLst/>
                <a:gdLst>
                  <a:gd name="T0" fmla="*/ 0 w 1510"/>
                  <a:gd name="T1" fmla="*/ 0 h 762"/>
                  <a:gd name="T2" fmla="*/ 1510 w 1510"/>
                  <a:gd name="T3" fmla="*/ 0 h 762"/>
                  <a:gd name="T4" fmla="*/ 1510 w 1510"/>
                  <a:gd name="T5" fmla="*/ 761 h 762"/>
                  <a:gd name="T6" fmla="*/ 950 w 1510"/>
                  <a:gd name="T7" fmla="*/ 761 h 762"/>
                  <a:gd name="T8" fmla="*/ 974 w 1510"/>
                  <a:gd name="T9" fmla="*/ 634 h 762"/>
                  <a:gd name="T10" fmla="*/ 1009 w 1510"/>
                  <a:gd name="T11" fmla="*/ 452 h 762"/>
                  <a:gd name="T12" fmla="*/ 1012 w 1510"/>
                  <a:gd name="T13" fmla="*/ 438 h 762"/>
                  <a:gd name="T14" fmla="*/ 1045 w 1510"/>
                  <a:gd name="T15" fmla="*/ 416 h 762"/>
                  <a:gd name="T16" fmla="*/ 1062 w 1510"/>
                  <a:gd name="T17" fmla="*/ 450 h 762"/>
                  <a:gd name="T18" fmla="*/ 1052 w 1510"/>
                  <a:gd name="T19" fmla="*/ 521 h 762"/>
                  <a:gd name="T20" fmla="*/ 1074 w 1510"/>
                  <a:gd name="T21" fmla="*/ 562 h 762"/>
                  <a:gd name="T22" fmla="*/ 1164 w 1510"/>
                  <a:gd name="T23" fmla="*/ 559 h 762"/>
                  <a:gd name="T24" fmla="*/ 1188 w 1510"/>
                  <a:gd name="T25" fmla="*/ 532 h 762"/>
                  <a:gd name="T26" fmla="*/ 1259 w 1510"/>
                  <a:gd name="T27" fmla="*/ 238 h 762"/>
                  <a:gd name="T28" fmla="*/ 1258 w 1510"/>
                  <a:gd name="T29" fmla="*/ 234 h 762"/>
                  <a:gd name="T30" fmla="*/ 1253 w 1510"/>
                  <a:gd name="T31" fmla="*/ 232 h 762"/>
                  <a:gd name="T32" fmla="*/ 991 w 1510"/>
                  <a:gd name="T33" fmla="*/ 238 h 762"/>
                  <a:gd name="T34" fmla="*/ 853 w 1510"/>
                  <a:gd name="T35" fmla="*/ 352 h 762"/>
                  <a:gd name="T36" fmla="*/ 781 w 1510"/>
                  <a:gd name="T37" fmla="*/ 654 h 762"/>
                  <a:gd name="T38" fmla="*/ 757 w 1510"/>
                  <a:gd name="T39" fmla="*/ 762 h 762"/>
                  <a:gd name="T40" fmla="*/ 752 w 1510"/>
                  <a:gd name="T41" fmla="*/ 762 h 762"/>
                  <a:gd name="T42" fmla="*/ 746 w 1510"/>
                  <a:gd name="T43" fmla="*/ 741 h 762"/>
                  <a:gd name="T44" fmla="*/ 633 w 1510"/>
                  <a:gd name="T45" fmla="*/ 250 h 762"/>
                  <a:gd name="T46" fmla="*/ 613 w 1510"/>
                  <a:gd name="T47" fmla="*/ 231 h 762"/>
                  <a:gd name="T48" fmla="*/ 267 w 1510"/>
                  <a:gd name="T49" fmla="*/ 232 h 762"/>
                  <a:gd name="T50" fmla="*/ 253 w 1510"/>
                  <a:gd name="T51" fmla="*/ 233 h 762"/>
                  <a:gd name="T52" fmla="*/ 277 w 1510"/>
                  <a:gd name="T53" fmla="*/ 332 h 762"/>
                  <a:gd name="T54" fmla="*/ 293 w 1510"/>
                  <a:gd name="T55" fmla="*/ 402 h 762"/>
                  <a:gd name="T56" fmla="*/ 312 w 1510"/>
                  <a:gd name="T57" fmla="*/ 417 h 762"/>
                  <a:gd name="T58" fmla="*/ 456 w 1510"/>
                  <a:gd name="T59" fmla="*/ 417 h 762"/>
                  <a:gd name="T60" fmla="*/ 474 w 1510"/>
                  <a:gd name="T61" fmla="*/ 430 h 762"/>
                  <a:gd name="T62" fmla="*/ 547 w 1510"/>
                  <a:gd name="T63" fmla="*/ 755 h 762"/>
                  <a:gd name="T64" fmla="*/ 547 w 1510"/>
                  <a:gd name="T65" fmla="*/ 762 h 762"/>
                  <a:gd name="T66" fmla="*/ 0 w 1510"/>
                  <a:gd name="T67" fmla="*/ 762 h 762"/>
                  <a:gd name="T68" fmla="*/ 0 w 1510"/>
                  <a:gd name="T69" fmla="*/ 0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10" h="762">
                    <a:moveTo>
                      <a:pt x="0" y="0"/>
                    </a:moveTo>
                    <a:cubicBezTo>
                      <a:pt x="504" y="0"/>
                      <a:pt x="1007" y="0"/>
                      <a:pt x="1510" y="0"/>
                    </a:cubicBezTo>
                    <a:cubicBezTo>
                      <a:pt x="1510" y="254"/>
                      <a:pt x="1510" y="507"/>
                      <a:pt x="1510" y="761"/>
                    </a:cubicBezTo>
                    <a:cubicBezTo>
                      <a:pt x="1324" y="761"/>
                      <a:pt x="1138" y="761"/>
                      <a:pt x="950" y="761"/>
                    </a:cubicBezTo>
                    <a:cubicBezTo>
                      <a:pt x="958" y="718"/>
                      <a:pt x="965" y="676"/>
                      <a:pt x="974" y="634"/>
                    </a:cubicBezTo>
                    <a:cubicBezTo>
                      <a:pt x="985" y="573"/>
                      <a:pt x="997" y="512"/>
                      <a:pt x="1009" y="452"/>
                    </a:cubicBezTo>
                    <a:cubicBezTo>
                      <a:pt x="1010" y="447"/>
                      <a:pt x="1011" y="442"/>
                      <a:pt x="1012" y="438"/>
                    </a:cubicBezTo>
                    <a:cubicBezTo>
                      <a:pt x="1018" y="423"/>
                      <a:pt x="1028" y="412"/>
                      <a:pt x="1045" y="416"/>
                    </a:cubicBezTo>
                    <a:cubicBezTo>
                      <a:pt x="1062" y="420"/>
                      <a:pt x="1065" y="434"/>
                      <a:pt x="1062" y="450"/>
                    </a:cubicBezTo>
                    <a:cubicBezTo>
                      <a:pt x="1059" y="473"/>
                      <a:pt x="1056" y="497"/>
                      <a:pt x="1052" y="521"/>
                    </a:cubicBezTo>
                    <a:cubicBezTo>
                      <a:pt x="1048" y="541"/>
                      <a:pt x="1056" y="555"/>
                      <a:pt x="1074" y="562"/>
                    </a:cubicBezTo>
                    <a:cubicBezTo>
                      <a:pt x="1104" y="576"/>
                      <a:pt x="1136" y="576"/>
                      <a:pt x="1164" y="559"/>
                    </a:cubicBezTo>
                    <a:cubicBezTo>
                      <a:pt x="1175" y="554"/>
                      <a:pt x="1186" y="542"/>
                      <a:pt x="1188" y="532"/>
                    </a:cubicBezTo>
                    <a:cubicBezTo>
                      <a:pt x="1213" y="434"/>
                      <a:pt x="1235" y="336"/>
                      <a:pt x="1259" y="238"/>
                    </a:cubicBezTo>
                    <a:cubicBezTo>
                      <a:pt x="1259" y="237"/>
                      <a:pt x="1258" y="236"/>
                      <a:pt x="1258" y="234"/>
                    </a:cubicBezTo>
                    <a:cubicBezTo>
                      <a:pt x="1256" y="234"/>
                      <a:pt x="1254" y="232"/>
                      <a:pt x="1253" y="232"/>
                    </a:cubicBezTo>
                    <a:cubicBezTo>
                      <a:pt x="1165" y="234"/>
                      <a:pt x="1078" y="234"/>
                      <a:pt x="991" y="238"/>
                    </a:cubicBezTo>
                    <a:cubicBezTo>
                      <a:pt x="918" y="242"/>
                      <a:pt x="870" y="280"/>
                      <a:pt x="853" y="352"/>
                    </a:cubicBezTo>
                    <a:cubicBezTo>
                      <a:pt x="828" y="453"/>
                      <a:pt x="805" y="553"/>
                      <a:pt x="781" y="654"/>
                    </a:cubicBezTo>
                    <a:cubicBezTo>
                      <a:pt x="773" y="690"/>
                      <a:pt x="765" y="726"/>
                      <a:pt x="757" y="762"/>
                    </a:cubicBezTo>
                    <a:cubicBezTo>
                      <a:pt x="755" y="762"/>
                      <a:pt x="754" y="762"/>
                      <a:pt x="752" y="762"/>
                    </a:cubicBezTo>
                    <a:cubicBezTo>
                      <a:pt x="750" y="755"/>
                      <a:pt x="748" y="748"/>
                      <a:pt x="746" y="741"/>
                    </a:cubicBezTo>
                    <a:cubicBezTo>
                      <a:pt x="708" y="577"/>
                      <a:pt x="670" y="414"/>
                      <a:pt x="633" y="250"/>
                    </a:cubicBezTo>
                    <a:cubicBezTo>
                      <a:pt x="630" y="238"/>
                      <a:pt x="628" y="231"/>
                      <a:pt x="613" y="231"/>
                    </a:cubicBezTo>
                    <a:cubicBezTo>
                      <a:pt x="498" y="232"/>
                      <a:pt x="383" y="232"/>
                      <a:pt x="267" y="232"/>
                    </a:cubicBezTo>
                    <a:cubicBezTo>
                      <a:pt x="263" y="232"/>
                      <a:pt x="260" y="232"/>
                      <a:pt x="253" y="233"/>
                    </a:cubicBezTo>
                    <a:cubicBezTo>
                      <a:pt x="261" y="267"/>
                      <a:pt x="269" y="300"/>
                      <a:pt x="277" y="332"/>
                    </a:cubicBezTo>
                    <a:cubicBezTo>
                      <a:pt x="282" y="356"/>
                      <a:pt x="288" y="379"/>
                      <a:pt x="293" y="402"/>
                    </a:cubicBezTo>
                    <a:cubicBezTo>
                      <a:pt x="295" y="414"/>
                      <a:pt x="300" y="418"/>
                      <a:pt x="312" y="417"/>
                    </a:cubicBezTo>
                    <a:cubicBezTo>
                      <a:pt x="360" y="417"/>
                      <a:pt x="408" y="417"/>
                      <a:pt x="456" y="417"/>
                    </a:cubicBezTo>
                    <a:cubicBezTo>
                      <a:pt x="465" y="417"/>
                      <a:pt x="471" y="418"/>
                      <a:pt x="474" y="430"/>
                    </a:cubicBezTo>
                    <a:cubicBezTo>
                      <a:pt x="498" y="538"/>
                      <a:pt x="522" y="647"/>
                      <a:pt x="547" y="755"/>
                    </a:cubicBezTo>
                    <a:cubicBezTo>
                      <a:pt x="547" y="757"/>
                      <a:pt x="547" y="759"/>
                      <a:pt x="547" y="762"/>
                    </a:cubicBezTo>
                    <a:cubicBezTo>
                      <a:pt x="365" y="762"/>
                      <a:pt x="183" y="762"/>
                      <a:pt x="0" y="762"/>
                    </a:cubicBezTo>
                    <a:cubicBezTo>
                      <a:pt x="0" y="508"/>
                      <a:pt x="0" y="255"/>
                      <a:pt x="0" y="0"/>
                    </a:cubicBezTo>
                    <a:close/>
                  </a:path>
                </a:pathLst>
              </a:custGeom>
              <a:solidFill>
                <a:srgbClr val="0267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5" name="Freeform 11">
                <a:extLst>
                  <a:ext uri="{FF2B5EF4-FFF2-40B4-BE49-F238E27FC236}">
                    <a16:creationId xmlns:a16="http://schemas.microsoft.com/office/drawing/2014/main" id="{514872FD-16DD-48E6-8024-C04A2FC14DE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256903" y="461333"/>
                <a:ext cx="163491" cy="48568"/>
              </a:xfrm>
              <a:custGeom>
                <a:avLst/>
                <a:gdLst>
                  <a:gd name="T0" fmla="*/ 0 w 607"/>
                  <a:gd name="T1" fmla="*/ 180 h 180"/>
                  <a:gd name="T2" fmla="*/ 34 w 607"/>
                  <a:gd name="T3" fmla="*/ 0 h 180"/>
                  <a:gd name="T4" fmla="*/ 607 w 607"/>
                  <a:gd name="T5" fmla="*/ 0 h 180"/>
                  <a:gd name="T6" fmla="*/ 607 w 607"/>
                  <a:gd name="T7" fmla="*/ 180 h 180"/>
                  <a:gd name="T8" fmla="*/ 0 w 607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7" h="180">
                    <a:moveTo>
                      <a:pt x="0" y="180"/>
                    </a:moveTo>
                    <a:cubicBezTo>
                      <a:pt x="11" y="120"/>
                      <a:pt x="23" y="60"/>
                      <a:pt x="34" y="0"/>
                    </a:cubicBezTo>
                    <a:cubicBezTo>
                      <a:pt x="225" y="0"/>
                      <a:pt x="416" y="0"/>
                      <a:pt x="607" y="0"/>
                    </a:cubicBezTo>
                    <a:cubicBezTo>
                      <a:pt x="607" y="60"/>
                      <a:pt x="607" y="119"/>
                      <a:pt x="607" y="180"/>
                    </a:cubicBezTo>
                    <a:cubicBezTo>
                      <a:pt x="406" y="180"/>
                      <a:pt x="204" y="180"/>
                      <a:pt x="0" y="180"/>
                    </a:cubicBezTo>
                    <a:close/>
                  </a:path>
                </a:pathLst>
              </a:custGeom>
              <a:solidFill>
                <a:srgbClr val="FE68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6" name="Freeform 12">
                <a:extLst>
                  <a:ext uri="{FF2B5EF4-FFF2-40B4-BE49-F238E27FC236}">
                    <a16:creationId xmlns:a16="http://schemas.microsoft.com/office/drawing/2014/main" id="{6E8947B4-9686-45AA-A75F-FB10989825D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461333"/>
                <a:ext cx="163719" cy="48568"/>
              </a:xfrm>
              <a:custGeom>
                <a:avLst/>
                <a:gdLst>
                  <a:gd name="T0" fmla="*/ 608 w 608"/>
                  <a:gd name="T1" fmla="*/ 180 h 180"/>
                  <a:gd name="T2" fmla="*/ 0 w 608"/>
                  <a:gd name="T3" fmla="*/ 180 h 180"/>
                  <a:gd name="T4" fmla="*/ 0 w 608"/>
                  <a:gd name="T5" fmla="*/ 0 h 180"/>
                  <a:gd name="T6" fmla="*/ 567 w 608"/>
                  <a:gd name="T7" fmla="*/ 0 h 180"/>
                  <a:gd name="T8" fmla="*/ 608 w 608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8" h="180">
                    <a:moveTo>
                      <a:pt x="608" y="180"/>
                    </a:moveTo>
                    <a:cubicBezTo>
                      <a:pt x="404" y="180"/>
                      <a:pt x="203" y="180"/>
                      <a:pt x="0" y="180"/>
                    </a:cubicBezTo>
                    <a:cubicBezTo>
                      <a:pt x="0" y="121"/>
                      <a:pt x="0" y="61"/>
                      <a:pt x="0" y="0"/>
                    </a:cubicBezTo>
                    <a:cubicBezTo>
                      <a:pt x="188" y="0"/>
                      <a:pt x="377" y="0"/>
                      <a:pt x="567" y="0"/>
                    </a:cubicBezTo>
                    <a:cubicBezTo>
                      <a:pt x="581" y="59"/>
                      <a:pt x="594" y="119"/>
                      <a:pt x="608" y="180"/>
                    </a:cubicBezTo>
                    <a:close/>
                  </a:path>
                </a:pathLst>
              </a:custGeom>
              <a:solidFill>
                <a:srgbClr val="FE68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</p:grpSp>
      </p:grpSp>
      <p:graphicFrame>
        <p:nvGraphicFramePr>
          <p:cNvPr id="2" name="Chart 5">
            <a:extLst>
              <a:ext uri="{FF2B5EF4-FFF2-40B4-BE49-F238E27FC236}">
                <a16:creationId xmlns:a16="http://schemas.microsoft.com/office/drawing/2014/main" id="{797D90C0-1717-6594-D653-4B63C55F5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636258"/>
              </p:ext>
            </p:extLst>
          </p:nvPr>
        </p:nvGraphicFramePr>
        <p:xfrm>
          <a:off x="612696" y="1661502"/>
          <a:ext cx="11113200" cy="4090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3">
            <a:extLst>
              <a:ext uri="{FF2B5EF4-FFF2-40B4-BE49-F238E27FC236}">
                <a16:creationId xmlns:a16="http://schemas.microsoft.com/office/drawing/2014/main" id="{435C31AB-E87E-775F-715F-B8E3BE38390D}"/>
              </a:ext>
            </a:extLst>
          </p:cNvPr>
          <p:cNvSpPr txBox="1"/>
          <p:nvPr/>
        </p:nvSpPr>
        <p:spPr>
          <a:xfrm>
            <a:off x="539722" y="1379566"/>
            <a:ext cx="111132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000000"/>
                </a:solidFill>
              </a:defRPr>
            </a:pPr>
            <a:r>
              <a:rPr lang="de-DE" sz="1200" b="1" i="0" dirty="0">
                <a:latin typeface="Frutiger VR" panose="020B0503060000020004"/>
              </a:rPr>
              <a:t>Welche der folgenden Aspekte sind Ihnen besonders wichtig, wenn es um Ihre Hauptbankverbindung geht? (Bitte wählen Sie maximal drei Antworten aus.)</a:t>
            </a:r>
            <a:endParaRPr sz="1200" b="1" i="0" dirty="0">
              <a:latin typeface="Frutiger VR" panose="020B0503060000020004"/>
            </a:endParaRP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0F49FD89-0517-D38A-F85C-3C088A6EC476}"/>
              </a:ext>
            </a:extLst>
          </p:cNvPr>
          <p:cNvSpPr txBox="1"/>
          <p:nvPr/>
        </p:nvSpPr>
        <p:spPr>
          <a:xfrm>
            <a:off x="548431" y="5627324"/>
            <a:ext cx="111132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000000"/>
                </a:solidFill>
              </a:defRPr>
            </a:pPr>
            <a:r>
              <a:rPr lang="de-DE" sz="800" dirty="0">
                <a:latin typeface="Frutiger VR" panose="020B0503060000020004"/>
              </a:rPr>
              <a:t>Basis: Alle Befragten (2081)</a:t>
            </a:r>
            <a:endParaRPr sz="800" dirty="0">
              <a:latin typeface="Frutiger VR" panose="020B050306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27803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5">
            <a:extLst>
              <a:ext uri="{FF2B5EF4-FFF2-40B4-BE49-F238E27FC236}">
                <a16:creationId xmlns:a16="http://schemas.microsoft.com/office/drawing/2014/main" id="{4EB0EA3A-55AE-9B43-A520-2432C358A7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696" y="6123170"/>
            <a:ext cx="1188720" cy="276149"/>
          </a:xfrm>
          <a:prstGeom prst="rect">
            <a:avLst/>
          </a:prstGeom>
        </p:spPr>
      </p:pic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C1A03961-2AD8-4F84-B8A1-674B09D10B29}"/>
              </a:ext>
            </a:extLst>
          </p:cNvPr>
          <p:cNvGrpSpPr/>
          <p:nvPr/>
        </p:nvGrpSpPr>
        <p:grpSpPr>
          <a:xfrm>
            <a:off x="11145196" y="350917"/>
            <a:ext cx="424625" cy="296783"/>
            <a:chOff x="9998567" y="218475"/>
            <a:chExt cx="444843" cy="310914"/>
          </a:xfrm>
        </p:grpSpPr>
        <p:sp>
          <p:nvSpPr>
            <p:cNvPr id="72" name="Rectangle 6">
              <a:extLst>
                <a:ext uri="{FF2B5EF4-FFF2-40B4-BE49-F238E27FC236}">
                  <a16:creationId xmlns:a16="http://schemas.microsoft.com/office/drawing/2014/main" id="{D3BD0D0E-1C6C-45F5-850B-2CD49F4B59B2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9998567" y="218475"/>
              <a:ext cx="444843" cy="3109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57059031-93E1-48C1-898D-6BA2778C8B7E}"/>
                </a:ext>
              </a:extLst>
            </p:cNvPr>
            <p:cNvGrpSpPr/>
            <p:nvPr/>
          </p:nvGrpSpPr>
          <p:grpSpPr>
            <a:xfrm>
              <a:off x="10017651" y="236723"/>
              <a:ext cx="406675" cy="274419"/>
              <a:chOff x="10013719" y="235482"/>
              <a:chExt cx="406675" cy="274419"/>
            </a:xfrm>
          </p:grpSpPr>
          <p:sp>
            <p:nvSpPr>
              <p:cNvPr id="74" name="Freeform 7">
                <a:extLst>
                  <a:ext uri="{FF2B5EF4-FFF2-40B4-BE49-F238E27FC236}">
                    <a16:creationId xmlns:a16="http://schemas.microsoft.com/office/drawing/2014/main" id="{18117A33-CFCB-4DB5-ACF6-8FE162774458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235482"/>
                <a:ext cx="406675" cy="205216"/>
              </a:xfrm>
              <a:custGeom>
                <a:avLst/>
                <a:gdLst>
                  <a:gd name="T0" fmla="*/ 0 w 1510"/>
                  <a:gd name="T1" fmla="*/ 0 h 762"/>
                  <a:gd name="T2" fmla="*/ 1510 w 1510"/>
                  <a:gd name="T3" fmla="*/ 0 h 762"/>
                  <a:gd name="T4" fmla="*/ 1510 w 1510"/>
                  <a:gd name="T5" fmla="*/ 761 h 762"/>
                  <a:gd name="T6" fmla="*/ 950 w 1510"/>
                  <a:gd name="T7" fmla="*/ 761 h 762"/>
                  <a:gd name="T8" fmla="*/ 974 w 1510"/>
                  <a:gd name="T9" fmla="*/ 634 h 762"/>
                  <a:gd name="T10" fmla="*/ 1009 w 1510"/>
                  <a:gd name="T11" fmla="*/ 452 h 762"/>
                  <a:gd name="T12" fmla="*/ 1012 w 1510"/>
                  <a:gd name="T13" fmla="*/ 438 h 762"/>
                  <a:gd name="T14" fmla="*/ 1045 w 1510"/>
                  <a:gd name="T15" fmla="*/ 416 h 762"/>
                  <a:gd name="T16" fmla="*/ 1062 w 1510"/>
                  <a:gd name="T17" fmla="*/ 450 h 762"/>
                  <a:gd name="T18" fmla="*/ 1052 w 1510"/>
                  <a:gd name="T19" fmla="*/ 521 h 762"/>
                  <a:gd name="T20" fmla="*/ 1074 w 1510"/>
                  <a:gd name="T21" fmla="*/ 562 h 762"/>
                  <a:gd name="T22" fmla="*/ 1164 w 1510"/>
                  <a:gd name="T23" fmla="*/ 559 h 762"/>
                  <a:gd name="T24" fmla="*/ 1188 w 1510"/>
                  <a:gd name="T25" fmla="*/ 532 h 762"/>
                  <a:gd name="T26" fmla="*/ 1259 w 1510"/>
                  <a:gd name="T27" fmla="*/ 238 h 762"/>
                  <a:gd name="T28" fmla="*/ 1258 w 1510"/>
                  <a:gd name="T29" fmla="*/ 234 h 762"/>
                  <a:gd name="T30" fmla="*/ 1253 w 1510"/>
                  <a:gd name="T31" fmla="*/ 232 h 762"/>
                  <a:gd name="T32" fmla="*/ 991 w 1510"/>
                  <a:gd name="T33" fmla="*/ 238 h 762"/>
                  <a:gd name="T34" fmla="*/ 853 w 1510"/>
                  <a:gd name="T35" fmla="*/ 352 h 762"/>
                  <a:gd name="T36" fmla="*/ 781 w 1510"/>
                  <a:gd name="T37" fmla="*/ 654 h 762"/>
                  <a:gd name="T38" fmla="*/ 757 w 1510"/>
                  <a:gd name="T39" fmla="*/ 762 h 762"/>
                  <a:gd name="T40" fmla="*/ 752 w 1510"/>
                  <a:gd name="T41" fmla="*/ 762 h 762"/>
                  <a:gd name="T42" fmla="*/ 746 w 1510"/>
                  <a:gd name="T43" fmla="*/ 741 h 762"/>
                  <a:gd name="T44" fmla="*/ 633 w 1510"/>
                  <a:gd name="T45" fmla="*/ 250 h 762"/>
                  <a:gd name="T46" fmla="*/ 613 w 1510"/>
                  <a:gd name="T47" fmla="*/ 231 h 762"/>
                  <a:gd name="T48" fmla="*/ 267 w 1510"/>
                  <a:gd name="T49" fmla="*/ 232 h 762"/>
                  <a:gd name="T50" fmla="*/ 253 w 1510"/>
                  <a:gd name="T51" fmla="*/ 233 h 762"/>
                  <a:gd name="T52" fmla="*/ 277 w 1510"/>
                  <a:gd name="T53" fmla="*/ 332 h 762"/>
                  <a:gd name="T54" fmla="*/ 293 w 1510"/>
                  <a:gd name="T55" fmla="*/ 402 h 762"/>
                  <a:gd name="T56" fmla="*/ 312 w 1510"/>
                  <a:gd name="T57" fmla="*/ 417 h 762"/>
                  <a:gd name="T58" fmla="*/ 456 w 1510"/>
                  <a:gd name="T59" fmla="*/ 417 h 762"/>
                  <a:gd name="T60" fmla="*/ 474 w 1510"/>
                  <a:gd name="T61" fmla="*/ 430 h 762"/>
                  <a:gd name="T62" fmla="*/ 547 w 1510"/>
                  <a:gd name="T63" fmla="*/ 755 h 762"/>
                  <a:gd name="T64" fmla="*/ 547 w 1510"/>
                  <a:gd name="T65" fmla="*/ 762 h 762"/>
                  <a:gd name="T66" fmla="*/ 0 w 1510"/>
                  <a:gd name="T67" fmla="*/ 762 h 762"/>
                  <a:gd name="T68" fmla="*/ 0 w 1510"/>
                  <a:gd name="T69" fmla="*/ 0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10" h="762">
                    <a:moveTo>
                      <a:pt x="0" y="0"/>
                    </a:moveTo>
                    <a:cubicBezTo>
                      <a:pt x="504" y="0"/>
                      <a:pt x="1007" y="0"/>
                      <a:pt x="1510" y="0"/>
                    </a:cubicBezTo>
                    <a:cubicBezTo>
                      <a:pt x="1510" y="254"/>
                      <a:pt x="1510" y="507"/>
                      <a:pt x="1510" y="761"/>
                    </a:cubicBezTo>
                    <a:cubicBezTo>
                      <a:pt x="1324" y="761"/>
                      <a:pt x="1138" y="761"/>
                      <a:pt x="950" y="761"/>
                    </a:cubicBezTo>
                    <a:cubicBezTo>
                      <a:pt x="958" y="718"/>
                      <a:pt x="965" y="676"/>
                      <a:pt x="974" y="634"/>
                    </a:cubicBezTo>
                    <a:cubicBezTo>
                      <a:pt x="985" y="573"/>
                      <a:pt x="997" y="512"/>
                      <a:pt x="1009" y="452"/>
                    </a:cubicBezTo>
                    <a:cubicBezTo>
                      <a:pt x="1010" y="447"/>
                      <a:pt x="1011" y="442"/>
                      <a:pt x="1012" y="438"/>
                    </a:cubicBezTo>
                    <a:cubicBezTo>
                      <a:pt x="1018" y="423"/>
                      <a:pt x="1028" y="412"/>
                      <a:pt x="1045" y="416"/>
                    </a:cubicBezTo>
                    <a:cubicBezTo>
                      <a:pt x="1062" y="420"/>
                      <a:pt x="1065" y="434"/>
                      <a:pt x="1062" y="450"/>
                    </a:cubicBezTo>
                    <a:cubicBezTo>
                      <a:pt x="1059" y="473"/>
                      <a:pt x="1056" y="497"/>
                      <a:pt x="1052" y="521"/>
                    </a:cubicBezTo>
                    <a:cubicBezTo>
                      <a:pt x="1048" y="541"/>
                      <a:pt x="1056" y="555"/>
                      <a:pt x="1074" y="562"/>
                    </a:cubicBezTo>
                    <a:cubicBezTo>
                      <a:pt x="1104" y="576"/>
                      <a:pt x="1136" y="576"/>
                      <a:pt x="1164" y="559"/>
                    </a:cubicBezTo>
                    <a:cubicBezTo>
                      <a:pt x="1175" y="554"/>
                      <a:pt x="1186" y="542"/>
                      <a:pt x="1188" y="532"/>
                    </a:cubicBezTo>
                    <a:cubicBezTo>
                      <a:pt x="1213" y="434"/>
                      <a:pt x="1235" y="336"/>
                      <a:pt x="1259" y="238"/>
                    </a:cubicBezTo>
                    <a:cubicBezTo>
                      <a:pt x="1259" y="237"/>
                      <a:pt x="1258" y="236"/>
                      <a:pt x="1258" y="234"/>
                    </a:cubicBezTo>
                    <a:cubicBezTo>
                      <a:pt x="1256" y="234"/>
                      <a:pt x="1254" y="232"/>
                      <a:pt x="1253" y="232"/>
                    </a:cubicBezTo>
                    <a:cubicBezTo>
                      <a:pt x="1165" y="234"/>
                      <a:pt x="1078" y="234"/>
                      <a:pt x="991" y="238"/>
                    </a:cubicBezTo>
                    <a:cubicBezTo>
                      <a:pt x="918" y="242"/>
                      <a:pt x="870" y="280"/>
                      <a:pt x="853" y="352"/>
                    </a:cubicBezTo>
                    <a:cubicBezTo>
                      <a:pt x="828" y="453"/>
                      <a:pt x="805" y="553"/>
                      <a:pt x="781" y="654"/>
                    </a:cubicBezTo>
                    <a:cubicBezTo>
                      <a:pt x="773" y="690"/>
                      <a:pt x="765" y="726"/>
                      <a:pt x="757" y="762"/>
                    </a:cubicBezTo>
                    <a:cubicBezTo>
                      <a:pt x="755" y="762"/>
                      <a:pt x="754" y="762"/>
                      <a:pt x="752" y="762"/>
                    </a:cubicBezTo>
                    <a:cubicBezTo>
                      <a:pt x="750" y="755"/>
                      <a:pt x="748" y="748"/>
                      <a:pt x="746" y="741"/>
                    </a:cubicBezTo>
                    <a:cubicBezTo>
                      <a:pt x="708" y="577"/>
                      <a:pt x="670" y="414"/>
                      <a:pt x="633" y="250"/>
                    </a:cubicBezTo>
                    <a:cubicBezTo>
                      <a:pt x="630" y="238"/>
                      <a:pt x="628" y="231"/>
                      <a:pt x="613" y="231"/>
                    </a:cubicBezTo>
                    <a:cubicBezTo>
                      <a:pt x="498" y="232"/>
                      <a:pt x="383" y="232"/>
                      <a:pt x="267" y="232"/>
                    </a:cubicBezTo>
                    <a:cubicBezTo>
                      <a:pt x="263" y="232"/>
                      <a:pt x="260" y="232"/>
                      <a:pt x="253" y="233"/>
                    </a:cubicBezTo>
                    <a:cubicBezTo>
                      <a:pt x="261" y="267"/>
                      <a:pt x="269" y="300"/>
                      <a:pt x="277" y="332"/>
                    </a:cubicBezTo>
                    <a:cubicBezTo>
                      <a:pt x="282" y="356"/>
                      <a:pt x="288" y="379"/>
                      <a:pt x="293" y="402"/>
                    </a:cubicBezTo>
                    <a:cubicBezTo>
                      <a:pt x="295" y="414"/>
                      <a:pt x="300" y="418"/>
                      <a:pt x="312" y="417"/>
                    </a:cubicBezTo>
                    <a:cubicBezTo>
                      <a:pt x="360" y="417"/>
                      <a:pt x="408" y="417"/>
                      <a:pt x="456" y="417"/>
                    </a:cubicBezTo>
                    <a:cubicBezTo>
                      <a:pt x="465" y="417"/>
                      <a:pt x="471" y="418"/>
                      <a:pt x="474" y="430"/>
                    </a:cubicBezTo>
                    <a:cubicBezTo>
                      <a:pt x="498" y="538"/>
                      <a:pt x="522" y="647"/>
                      <a:pt x="547" y="755"/>
                    </a:cubicBezTo>
                    <a:cubicBezTo>
                      <a:pt x="547" y="757"/>
                      <a:pt x="547" y="759"/>
                      <a:pt x="547" y="762"/>
                    </a:cubicBezTo>
                    <a:cubicBezTo>
                      <a:pt x="365" y="762"/>
                      <a:pt x="183" y="762"/>
                      <a:pt x="0" y="762"/>
                    </a:cubicBezTo>
                    <a:cubicBezTo>
                      <a:pt x="0" y="508"/>
                      <a:pt x="0" y="255"/>
                      <a:pt x="0" y="0"/>
                    </a:cubicBezTo>
                    <a:close/>
                  </a:path>
                </a:pathLst>
              </a:custGeom>
              <a:solidFill>
                <a:srgbClr val="0267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5" name="Freeform 11">
                <a:extLst>
                  <a:ext uri="{FF2B5EF4-FFF2-40B4-BE49-F238E27FC236}">
                    <a16:creationId xmlns:a16="http://schemas.microsoft.com/office/drawing/2014/main" id="{514872FD-16DD-48E6-8024-C04A2FC14DE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256903" y="461333"/>
                <a:ext cx="163491" cy="48568"/>
              </a:xfrm>
              <a:custGeom>
                <a:avLst/>
                <a:gdLst>
                  <a:gd name="T0" fmla="*/ 0 w 607"/>
                  <a:gd name="T1" fmla="*/ 180 h 180"/>
                  <a:gd name="T2" fmla="*/ 34 w 607"/>
                  <a:gd name="T3" fmla="*/ 0 h 180"/>
                  <a:gd name="T4" fmla="*/ 607 w 607"/>
                  <a:gd name="T5" fmla="*/ 0 h 180"/>
                  <a:gd name="T6" fmla="*/ 607 w 607"/>
                  <a:gd name="T7" fmla="*/ 180 h 180"/>
                  <a:gd name="T8" fmla="*/ 0 w 607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7" h="180">
                    <a:moveTo>
                      <a:pt x="0" y="180"/>
                    </a:moveTo>
                    <a:cubicBezTo>
                      <a:pt x="11" y="120"/>
                      <a:pt x="23" y="60"/>
                      <a:pt x="34" y="0"/>
                    </a:cubicBezTo>
                    <a:cubicBezTo>
                      <a:pt x="225" y="0"/>
                      <a:pt x="416" y="0"/>
                      <a:pt x="607" y="0"/>
                    </a:cubicBezTo>
                    <a:cubicBezTo>
                      <a:pt x="607" y="60"/>
                      <a:pt x="607" y="119"/>
                      <a:pt x="607" y="180"/>
                    </a:cubicBezTo>
                    <a:cubicBezTo>
                      <a:pt x="406" y="180"/>
                      <a:pt x="204" y="180"/>
                      <a:pt x="0" y="180"/>
                    </a:cubicBezTo>
                    <a:close/>
                  </a:path>
                </a:pathLst>
              </a:custGeom>
              <a:solidFill>
                <a:srgbClr val="FE68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6" name="Freeform 12">
                <a:extLst>
                  <a:ext uri="{FF2B5EF4-FFF2-40B4-BE49-F238E27FC236}">
                    <a16:creationId xmlns:a16="http://schemas.microsoft.com/office/drawing/2014/main" id="{6E8947B4-9686-45AA-A75F-FB10989825D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461333"/>
                <a:ext cx="163719" cy="48568"/>
              </a:xfrm>
              <a:custGeom>
                <a:avLst/>
                <a:gdLst>
                  <a:gd name="T0" fmla="*/ 608 w 608"/>
                  <a:gd name="T1" fmla="*/ 180 h 180"/>
                  <a:gd name="T2" fmla="*/ 0 w 608"/>
                  <a:gd name="T3" fmla="*/ 180 h 180"/>
                  <a:gd name="T4" fmla="*/ 0 w 608"/>
                  <a:gd name="T5" fmla="*/ 0 h 180"/>
                  <a:gd name="T6" fmla="*/ 567 w 608"/>
                  <a:gd name="T7" fmla="*/ 0 h 180"/>
                  <a:gd name="T8" fmla="*/ 608 w 608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8" h="180">
                    <a:moveTo>
                      <a:pt x="608" y="180"/>
                    </a:moveTo>
                    <a:cubicBezTo>
                      <a:pt x="404" y="180"/>
                      <a:pt x="203" y="180"/>
                      <a:pt x="0" y="180"/>
                    </a:cubicBezTo>
                    <a:cubicBezTo>
                      <a:pt x="0" y="121"/>
                      <a:pt x="0" y="61"/>
                      <a:pt x="0" y="0"/>
                    </a:cubicBezTo>
                    <a:cubicBezTo>
                      <a:pt x="188" y="0"/>
                      <a:pt x="377" y="0"/>
                      <a:pt x="567" y="0"/>
                    </a:cubicBezTo>
                    <a:cubicBezTo>
                      <a:pt x="581" y="59"/>
                      <a:pt x="594" y="119"/>
                      <a:pt x="608" y="180"/>
                    </a:cubicBezTo>
                    <a:close/>
                  </a:path>
                </a:pathLst>
              </a:custGeom>
              <a:solidFill>
                <a:srgbClr val="FE68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</p:grp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957F8635-8490-4189-8DFE-2273DDFAEB1F}"/>
              </a:ext>
            </a:extLst>
          </p:cNvPr>
          <p:cNvSpPr txBox="1"/>
          <p:nvPr/>
        </p:nvSpPr>
        <p:spPr>
          <a:xfrm>
            <a:off x="531121" y="1176445"/>
            <a:ext cx="11480365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>
              <a:lnSpc>
                <a:spcPts val="1520"/>
              </a:lnSpc>
              <a:defRPr u="none">
                <a:solidFill>
                  <a:srgbClr val="000000"/>
                </a:solidFill>
              </a:defRPr>
            </a:pPr>
            <a: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  <a:t>Erledigen Sie Ihre Bankgeschäfte (z. B. Überweisungen, Kontenübersicht, Änderung persönlicher Daten, Aktien-Depot) in der Regel online am Laptop / </a:t>
            </a:r>
            <a:b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</a:br>
            <a: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  <a:t>PC oder über die Banking-App auf dem Smartphone?</a:t>
            </a:r>
            <a:endParaRPr sz="1200" b="1" dirty="0">
              <a:solidFill>
                <a:srgbClr val="000000"/>
              </a:solidFill>
              <a:latin typeface="Frutiger VR" panose="020B0503060000020004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2768B1E9-0D28-8CBE-C7F4-2036A1B27B0B}"/>
              </a:ext>
            </a:extLst>
          </p:cNvPr>
          <p:cNvSpPr txBox="1"/>
          <p:nvPr/>
        </p:nvSpPr>
        <p:spPr>
          <a:xfrm>
            <a:off x="540000" y="5720400"/>
            <a:ext cx="111132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>
              <a:defRPr u="none">
                <a:solidFill>
                  <a:srgbClr val="000000"/>
                </a:solidFill>
              </a:defRPr>
            </a:pPr>
            <a:r>
              <a:rPr lang="de-DE" sz="800" dirty="0">
                <a:solidFill>
                  <a:srgbClr val="000000"/>
                </a:solidFill>
                <a:latin typeface="Frutiger VR" panose="020B0503060000020004"/>
              </a:rPr>
              <a:t>Basis: Nutzer*innen Online-Banking (1707)</a:t>
            </a:r>
            <a:endParaRPr sz="800" dirty="0">
              <a:solidFill>
                <a:srgbClr val="000000"/>
              </a:solidFill>
              <a:latin typeface="Frutiger VR" panose="020B0503060000020004"/>
            </a:endParaRPr>
          </a:p>
        </p:txBody>
      </p:sp>
      <p:graphicFrame>
        <p:nvGraphicFramePr>
          <p:cNvPr id="4" name="Chart 5">
            <a:extLst>
              <a:ext uri="{FF2B5EF4-FFF2-40B4-BE49-F238E27FC236}">
                <a16:creationId xmlns:a16="http://schemas.microsoft.com/office/drawing/2014/main" id="{4A3A5123-259A-DD98-D1D1-F3D988FA5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47941"/>
              </p:ext>
            </p:extLst>
          </p:nvPr>
        </p:nvGraphicFramePr>
        <p:xfrm>
          <a:off x="2148396" y="1776163"/>
          <a:ext cx="12750649" cy="374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C40B78EF-4E04-CC59-6694-3FF3CCB88029}"/>
              </a:ext>
            </a:extLst>
          </p:cNvPr>
          <p:cNvSpPr txBox="1"/>
          <p:nvPr/>
        </p:nvSpPr>
        <p:spPr>
          <a:xfrm>
            <a:off x="615010" y="554145"/>
            <a:ext cx="7389511" cy="384570"/>
          </a:xfrm>
          <a:prstGeom prst="rect">
            <a:avLst/>
          </a:prstGeom>
          <a:noFill/>
        </p:spPr>
        <p:txBody>
          <a:bodyPr wrap="square" lIns="0" tIns="0" rIns="0" bIns="0" anchor="t">
            <a:noAutofit/>
          </a:bodyPr>
          <a:lstStyle/>
          <a:p>
            <a:pPr>
              <a:defRPr u="none">
                <a:solidFill>
                  <a:srgbClr val="595959"/>
                </a:solidFill>
              </a:defRPr>
            </a:pPr>
            <a:r>
              <a:rPr lang="de-DE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utiger VR" panose="020B05030600000200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Geräte für das Erledigen von Bankgeschäften</a:t>
            </a:r>
          </a:p>
        </p:txBody>
      </p:sp>
    </p:spTree>
    <p:extLst>
      <p:ext uri="{BB962C8B-B14F-4D97-AF65-F5344CB8AC3E}">
        <p14:creationId xmlns:p14="http://schemas.microsoft.com/office/powerpoint/2010/main" val="384072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5">
            <a:extLst>
              <a:ext uri="{FF2B5EF4-FFF2-40B4-BE49-F238E27FC236}">
                <a16:creationId xmlns:a16="http://schemas.microsoft.com/office/drawing/2014/main" id="{4EB0EA3A-55AE-9B43-A520-2432C358A7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696" y="6123170"/>
            <a:ext cx="1188720" cy="276149"/>
          </a:xfrm>
          <a:prstGeom prst="rect">
            <a:avLst/>
          </a:prstGeom>
        </p:spPr>
      </p:pic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C1A03961-2AD8-4F84-B8A1-674B09D10B29}"/>
              </a:ext>
            </a:extLst>
          </p:cNvPr>
          <p:cNvGrpSpPr/>
          <p:nvPr/>
        </p:nvGrpSpPr>
        <p:grpSpPr>
          <a:xfrm>
            <a:off x="11145196" y="350917"/>
            <a:ext cx="424625" cy="296783"/>
            <a:chOff x="9998567" y="218475"/>
            <a:chExt cx="444843" cy="310914"/>
          </a:xfrm>
        </p:grpSpPr>
        <p:sp>
          <p:nvSpPr>
            <p:cNvPr id="72" name="Rectangle 6">
              <a:extLst>
                <a:ext uri="{FF2B5EF4-FFF2-40B4-BE49-F238E27FC236}">
                  <a16:creationId xmlns:a16="http://schemas.microsoft.com/office/drawing/2014/main" id="{D3BD0D0E-1C6C-45F5-850B-2CD49F4B59B2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9998567" y="218475"/>
              <a:ext cx="444843" cy="3109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57059031-93E1-48C1-898D-6BA2778C8B7E}"/>
                </a:ext>
              </a:extLst>
            </p:cNvPr>
            <p:cNvGrpSpPr/>
            <p:nvPr/>
          </p:nvGrpSpPr>
          <p:grpSpPr>
            <a:xfrm>
              <a:off x="10017651" y="236723"/>
              <a:ext cx="406675" cy="274419"/>
              <a:chOff x="10013719" y="235482"/>
              <a:chExt cx="406675" cy="274419"/>
            </a:xfrm>
          </p:grpSpPr>
          <p:sp>
            <p:nvSpPr>
              <p:cNvPr id="74" name="Freeform 7">
                <a:extLst>
                  <a:ext uri="{FF2B5EF4-FFF2-40B4-BE49-F238E27FC236}">
                    <a16:creationId xmlns:a16="http://schemas.microsoft.com/office/drawing/2014/main" id="{18117A33-CFCB-4DB5-ACF6-8FE162774458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235482"/>
                <a:ext cx="406675" cy="205216"/>
              </a:xfrm>
              <a:custGeom>
                <a:avLst/>
                <a:gdLst>
                  <a:gd name="T0" fmla="*/ 0 w 1510"/>
                  <a:gd name="T1" fmla="*/ 0 h 762"/>
                  <a:gd name="T2" fmla="*/ 1510 w 1510"/>
                  <a:gd name="T3" fmla="*/ 0 h 762"/>
                  <a:gd name="T4" fmla="*/ 1510 w 1510"/>
                  <a:gd name="T5" fmla="*/ 761 h 762"/>
                  <a:gd name="T6" fmla="*/ 950 w 1510"/>
                  <a:gd name="T7" fmla="*/ 761 h 762"/>
                  <a:gd name="T8" fmla="*/ 974 w 1510"/>
                  <a:gd name="T9" fmla="*/ 634 h 762"/>
                  <a:gd name="T10" fmla="*/ 1009 w 1510"/>
                  <a:gd name="T11" fmla="*/ 452 h 762"/>
                  <a:gd name="T12" fmla="*/ 1012 w 1510"/>
                  <a:gd name="T13" fmla="*/ 438 h 762"/>
                  <a:gd name="T14" fmla="*/ 1045 w 1510"/>
                  <a:gd name="T15" fmla="*/ 416 h 762"/>
                  <a:gd name="T16" fmla="*/ 1062 w 1510"/>
                  <a:gd name="T17" fmla="*/ 450 h 762"/>
                  <a:gd name="T18" fmla="*/ 1052 w 1510"/>
                  <a:gd name="T19" fmla="*/ 521 h 762"/>
                  <a:gd name="T20" fmla="*/ 1074 w 1510"/>
                  <a:gd name="T21" fmla="*/ 562 h 762"/>
                  <a:gd name="T22" fmla="*/ 1164 w 1510"/>
                  <a:gd name="T23" fmla="*/ 559 h 762"/>
                  <a:gd name="T24" fmla="*/ 1188 w 1510"/>
                  <a:gd name="T25" fmla="*/ 532 h 762"/>
                  <a:gd name="T26" fmla="*/ 1259 w 1510"/>
                  <a:gd name="T27" fmla="*/ 238 h 762"/>
                  <a:gd name="T28" fmla="*/ 1258 w 1510"/>
                  <a:gd name="T29" fmla="*/ 234 h 762"/>
                  <a:gd name="T30" fmla="*/ 1253 w 1510"/>
                  <a:gd name="T31" fmla="*/ 232 h 762"/>
                  <a:gd name="T32" fmla="*/ 991 w 1510"/>
                  <a:gd name="T33" fmla="*/ 238 h 762"/>
                  <a:gd name="T34" fmla="*/ 853 w 1510"/>
                  <a:gd name="T35" fmla="*/ 352 h 762"/>
                  <a:gd name="T36" fmla="*/ 781 w 1510"/>
                  <a:gd name="T37" fmla="*/ 654 h 762"/>
                  <a:gd name="T38" fmla="*/ 757 w 1510"/>
                  <a:gd name="T39" fmla="*/ 762 h 762"/>
                  <a:gd name="T40" fmla="*/ 752 w 1510"/>
                  <a:gd name="T41" fmla="*/ 762 h 762"/>
                  <a:gd name="T42" fmla="*/ 746 w 1510"/>
                  <a:gd name="T43" fmla="*/ 741 h 762"/>
                  <a:gd name="T44" fmla="*/ 633 w 1510"/>
                  <a:gd name="T45" fmla="*/ 250 h 762"/>
                  <a:gd name="T46" fmla="*/ 613 w 1510"/>
                  <a:gd name="T47" fmla="*/ 231 h 762"/>
                  <a:gd name="T48" fmla="*/ 267 w 1510"/>
                  <a:gd name="T49" fmla="*/ 232 h 762"/>
                  <a:gd name="T50" fmla="*/ 253 w 1510"/>
                  <a:gd name="T51" fmla="*/ 233 h 762"/>
                  <a:gd name="T52" fmla="*/ 277 w 1510"/>
                  <a:gd name="T53" fmla="*/ 332 h 762"/>
                  <a:gd name="T54" fmla="*/ 293 w 1510"/>
                  <a:gd name="T55" fmla="*/ 402 h 762"/>
                  <a:gd name="T56" fmla="*/ 312 w 1510"/>
                  <a:gd name="T57" fmla="*/ 417 h 762"/>
                  <a:gd name="T58" fmla="*/ 456 w 1510"/>
                  <a:gd name="T59" fmla="*/ 417 h 762"/>
                  <a:gd name="T60" fmla="*/ 474 w 1510"/>
                  <a:gd name="T61" fmla="*/ 430 h 762"/>
                  <a:gd name="T62" fmla="*/ 547 w 1510"/>
                  <a:gd name="T63" fmla="*/ 755 h 762"/>
                  <a:gd name="T64" fmla="*/ 547 w 1510"/>
                  <a:gd name="T65" fmla="*/ 762 h 762"/>
                  <a:gd name="T66" fmla="*/ 0 w 1510"/>
                  <a:gd name="T67" fmla="*/ 762 h 762"/>
                  <a:gd name="T68" fmla="*/ 0 w 1510"/>
                  <a:gd name="T69" fmla="*/ 0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10" h="762">
                    <a:moveTo>
                      <a:pt x="0" y="0"/>
                    </a:moveTo>
                    <a:cubicBezTo>
                      <a:pt x="504" y="0"/>
                      <a:pt x="1007" y="0"/>
                      <a:pt x="1510" y="0"/>
                    </a:cubicBezTo>
                    <a:cubicBezTo>
                      <a:pt x="1510" y="254"/>
                      <a:pt x="1510" y="507"/>
                      <a:pt x="1510" y="761"/>
                    </a:cubicBezTo>
                    <a:cubicBezTo>
                      <a:pt x="1324" y="761"/>
                      <a:pt x="1138" y="761"/>
                      <a:pt x="950" y="761"/>
                    </a:cubicBezTo>
                    <a:cubicBezTo>
                      <a:pt x="958" y="718"/>
                      <a:pt x="965" y="676"/>
                      <a:pt x="974" y="634"/>
                    </a:cubicBezTo>
                    <a:cubicBezTo>
                      <a:pt x="985" y="573"/>
                      <a:pt x="997" y="512"/>
                      <a:pt x="1009" y="452"/>
                    </a:cubicBezTo>
                    <a:cubicBezTo>
                      <a:pt x="1010" y="447"/>
                      <a:pt x="1011" y="442"/>
                      <a:pt x="1012" y="438"/>
                    </a:cubicBezTo>
                    <a:cubicBezTo>
                      <a:pt x="1018" y="423"/>
                      <a:pt x="1028" y="412"/>
                      <a:pt x="1045" y="416"/>
                    </a:cubicBezTo>
                    <a:cubicBezTo>
                      <a:pt x="1062" y="420"/>
                      <a:pt x="1065" y="434"/>
                      <a:pt x="1062" y="450"/>
                    </a:cubicBezTo>
                    <a:cubicBezTo>
                      <a:pt x="1059" y="473"/>
                      <a:pt x="1056" y="497"/>
                      <a:pt x="1052" y="521"/>
                    </a:cubicBezTo>
                    <a:cubicBezTo>
                      <a:pt x="1048" y="541"/>
                      <a:pt x="1056" y="555"/>
                      <a:pt x="1074" y="562"/>
                    </a:cubicBezTo>
                    <a:cubicBezTo>
                      <a:pt x="1104" y="576"/>
                      <a:pt x="1136" y="576"/>
                      <a:pt x="1164" y="559"/>
                    </a:cubicBezTo>
                    <a:cubicBezTo>
                      <a:pt x="1175" y="554"/>
                      <a:pt x="1186" y="542"/>
                      <a:pt x="1188" y="532"/>
                    </a:cubicBezTo>
                    <a:cubicBezTo>
                      <a:pt x="1213" y="434"/>
                      <a:pt x="1235" y="336"/>
                      <a:pt x="1259" y="238"/>
                    </a:cubicBezTo>
                    <a:cubicBezTo>
                      <a:pt x="1259" y="237"/>
                      <a:pt x="1258" y="236"/>
                      <a:pt x="1258" y="234"/>
                    </a:cubicBezTo>
                    <a:cubicBezTo>
                      <a:pt x="1256" y="234"/>
                      <a:pt x="1254" y="232"/>
                      <a:pt x="1253" y="232"/>
                    </a:cubicBezTo>
                    <a:cubicBezTo>
                      <a:pt x="1165" y="234"/>
                      <a:pt x="1078" y="234"/>
                      <a:pt x="991" y="238"/>
                    </a:cubicBezTo>
                    <a:cubicBezTo>
                      <a:pt x="918" y="242"/>
                      <a:pt x="870" y="280"/>
                      <a:pt x="853" y="352"/>
                    </a:cubicBezTo>
                    <a:cubicBezTo>
                      <a:pt x="828" y="453"/>
                      <a:pt x="805" y="553"/>
                      <a:pt x="781" y="654"/>
                    </a:cubicBezTo>
                    <a:cubicBezTo>
                      <a:pt x="773" y="690"/>
                      <a:pt x="765" y="726"/>
                      <a:pt x="757" y="762"/>
                    </a:cubicBezTo>
                    <a:cubicBezTo>
                      <a:pt x="755" y="762"/>
                      <a:pt x="754" y="762"/>
                      <a:pt x="752" y="762"/>
                    </a:cubicBezTo>
                    <a:cubicBezTo>
                      <a:pt x="750" y="755"/>
                      <a:pt x="748" y="748"/>
                      <a:pt x="746" y="741"/>
                    </a:cubicBezTo>
                    <a:cubicBezTo>
                      <a:pt x="708" y="577"/>
                      <a:pt x="670" y="414"/>
                      <a:pt x="633" y="250"/>
                    </a:cubicBezTo>
                    <a:cubicBezTo>
                      <a:pt x="630" y="238"/>
                      <a:pt x="628" y="231"/>
                      <a:pt x="613" y="231"/>
                    </a:cubicBezTo>
                    <a:cubicBezTo>
                      <a:pt x="498" y="232"/>
                      <a:pt x="383" y="232"/>
                      <a:pt x="267" y="232"/>
                    </a:cubicBezTo>
                    <a:cubicBezTo>
                      <a:pt x="263" y="232"/>
                      <a:pt x="260" y="232"/>
                      <a:pt x="253" y="233"/>
                    </a:cubicBezTo>
                    <a:cubicBezTo>
                      <a:pt x="261" y="267"/>
                      <a:pt x="269" y="300"/>
                      <a:pt x="277" y="332"/>
                    </a:cubicBezTo>
                    <a:cubicBezTo>
                      <a:pt x="282" y="356"/>
                      <a:pt x="288" y="379"/>
                      <a:pt x="293" y="402"/>
                    </a:cubicBezTo>
                    <a:cubicBezTo>
                      <a:pt x="295" y="414"/>
                      <a:pt x="300" y="418"/>
                      <a:pt x="312" y="417"/>
                    </a:cubicBezTo>
                    <a:cubicBezTo>
                      <a:pt x="360" y="417"/>
                      <a:pt x="408" y="417"/>
                      <a:pt x="456" y="417"/>
                    </a:cubicBezTo>
                    <a:cubicBezTo>
                      <a:pt x="465" y="417"/>
                      <a:pt x="471" y="418"/>
                      <a:pt x="474" y="430"/>
                    </a:cubicBezTo>
                    <a:cubicBezTo>
                      <a:pt x="498" y="538"/>
                      <a:pt x="522" y="647"/>
                      <a:pt x="547" y="755"/>
                    </a:cubicBezTo>
                    <a:cubicBezTo>
                      <a:pt x="547" y="757"/>
                      <a:pt x="547" y="759"/>
                      <a:pt x="547" y="762"/>
                    </a:cubicBezTo>
                    <a:cubicBezTo>
                      <a:pt x="365" y="762"/>
                      <a:pt x="183" y="762"/>
                      <a:pt x="0" y="762"/>
                    </a:cubicBezTo>
                    <a:cubicBezTo>
                      <a:pt x="0" y="508"/>
                      <a:pt x="0" y="255"/>
                      <a:pt x="0" y="0"/>
                    </a:cubicBezTo>
                    <a:close/>
                  </a:path>
                </a:pathLst>
              </a:custGeom>
              <a:solidFill>
                <a:srgbClr val="0267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5" name="Freeform 11">
                <a:extLst>
                  <a:ext uri="{FF2B5EF4-FFF2-40B4-BE49-F238E27FC236}">
                    <a16:creationId xmlns:a16="http://schemas.microsoft.com/office/drawing/2014/main" id="{514872FD-16DD-48E6-8024-C04A2FC14DE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256903" y="461333"/>
                <a:ext cx="163491" cy="48568"/>
              </a:xfrm>
              <a:custGeom>
                <a:avLst/>
                <a:gdLst>
                  <a:gd name="T0" fmla="*/ 0 w 607"/>
                  <a:gd name="T1" fmla="*/ 180 h 180"/>
                  <a:gd name="T2" fmla="*/ 34 w 607"/>
                  <a:gd name="T3" fmla="*/ 0 h 180"/>
                  <a:gd name="T4" fmla="*/ 607 w 607"/>
                  <a:gd name="T5" fmla="*/ 0 h 180"/>
                  <a:gd name="T6" fmla="*/ 607 w 607"/>
                  <a:gd name="T7" fmla="*/ 180 h 180"/>
                  <a:gd name="T8" fmla="*/ 0 w 607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7" h="180">
                    <a:moveTo>
                      <a:pt x="0" y="180"/>
                    </a:moveTo>
                    <a:cubicBezTo>
                      <a:pt x="11" y="120"/>
                      <a:pt x="23" y="60"/>
                      <a:pt x="34" y="0"/>
                    </a:cubicBezTo>
                    <a:cubicBezTo>
                      <a:pt x="225" y="0"/>
                      <a:pt x="416" y="0"/>
                      <a:pt x="607" y="0"/>
                    </a:cubicBezTo>
                    <a:cubicBezTo>
                      <a:pt x="607" y="60"/>
                      <a:pt x="607" y="119"/>
                      <a:pt x="607" y="180"/>
                    </a:cubicBezTo>
                    <a:cubicBezTo>
                      <a:pt x="406" y="180"/>
                      <a:pt x="204" y="180"/>
                      <a:pt x="0" y="180"/>
                    </a:cubicBezTo>
                    <a:close/>
                  </a:path>
                </a:pathLst>
              </a:custGeom>
              <a:solidFill>
                <a:srgbClr val="FE68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6" name="Freeform 12">
                <a:extLst>
                  <a:ext uri="{FF2B5EF4-FFF2-40B4-BE49-F238E27FC236}">
                    <a16:creationId xmlns:a16="http://schemas.microsoft.com/office/drawing/2014/main" id="{6E8947B4-9686-45AA-A75F-FB10989825D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461333"/>
                <a:ext cx="163719" cy="48568"/>
              </a:xfrm>
              <a:custGeom>
                <a:avLst/>
                <a:gdLst>
                  <a:gd name="T0" fmla="*/ 608 w 608"/>
                  <a:gd name="T1" fmla="*/ 180 h 180"/>
                  <a:gd name="T2" fmla="*/ 0 w 608"/>
                  <a:gd name="T3" fmla="*/ 180 h 180"/>
                  <a:gd name="T4" fmla="*/ 0 w 608"/>
                  <a:gd name="T5" fmla="*/ 0 h 180"/>
                  <a:gd name="T6" fmla="*/ 567 w 608"/>
                  <a:gd name="T7" fmla="*/ 0 h 180"/>
                  <a:gd name="T8" fmla="*/ 608 w 608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8" h="180">
                    <a:moveTo>
                      <a:pt x="608" y="180"/>
                    </a:moveTo>
                    <a:cubicBezTo>
                      <a:pt x="404" y="180"/>
                      <a:pt x="203" y="180"/>
                      <a:pt x="0" y="180"/>
                    </a:cubicBezTo>
                    <a:cubicBezTo>
                      <a:pt x="0" y="121"/>
                      <a:pt x="0" y="61"/>
                      <a:pt x="0" y="0"/>
                    </a:cubicBezTo>
                    <a:cubicBezTo>
                      <a:pt x="188" y="0"/>
                      <a:pt x="377" y="0"/>
                      <a:pt x="567" y="0"/>
                    </a:cubicBezTo>
                    <a:cubicBezTo>
                      <a:pt x="581" y="59"/>
                      <a:pt x="594" y="119"/>
                      <a:pt x="608" y="180"/>
                    </a:cubicBezTo>
                    <a:close/>
                  </a:path>
                </a:pathLst>
              </a:custGeom>
              <a:solidFill>
                <a:srgbClr val="FE68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</p:grp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CE909504-480B-A349-B013-01014E5B2BF3}"/>
              </a:ext>
            </a:extLst>
          </p:cNvPr>
          <p:cNvSpPr txBox="1"/>
          <p:nvPr/>
        </p:nvSpPr>
        <p:spPr>
          <a:xfrm>
            <a:off x="540000" y="1381168"/>
            <a:ext cx="111132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>
              <a:defRPr u="none">
                <a:solidFill>
                  <a:srgbClr val="000000"/>
                </a:solidFill>
              </a:defRPr>
            </a:pPr>
            <a: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  <a:t>Welche der folgenden Aspekte sind Ihnen beim Onlinebanking besonders wichtig? (Bitte wählen Sie maximal drei Antworten aus.)</a:t>
            </a:r>
            <a:endParaRPr sz="1200" b="1" dirty="0">
              <a:solidFill>
                <a:srgbClr val="000000"/>
              </a:solidFill>
              <a:latin typeface="Frutiger VR" panose="020B0503060000020004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E1AF6C4-1573-949D-7327-44FAB079291A}"/>
              </a:ext>
            </a:extLst>
          </p:cNvPr>
          <p:cNvSpPr txBox="1"/>
          <p:nvPr/>
        </p:nvSpPr>
        <p:spPr>
          <a:xfrm>
            <a:off x="540000" y="5753466"/>
            <a:ext cx="111132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>
              <a:defRPr u="none">
                <a:solidFill>
                  <a:srgbClr val="000000"/>
                </a:solidFill>
              </a:defRPr>
            </a:pPr>
            <a:r>
              <a:rPr lang="de-DE" sz="800" dirty="0">
                <a:solidFill>
                  <a:srgbClr val="000000"/>
                </a:solidFill>
                <a:latin typeface="Frutiger VR" panose="020B0503060000020004"/>
              </a:rPr>
              <a:t>Basis: Nutzer*innen Online-Banking (1707)</a:t>
            </a:r>
            <a:endParaRPr sz="800" dirty="0">
              <a:solidFill>
                <a:srgbClr val="000000"/>
              </a:solidFill>
              <a:latin typeface="Frutiger VR" panose="020B0503060000020004"/>
            </a:endParaRPr>
          </a:p>
        </p:txBody>
      </p:sp>
      <p:graphicFrame>
        <p:nvGraphicFramePr>
          <p:cNvPr id="4" name="Chart 5">
            <a:extLst>
              <a:ext uri="{FF2B5EF4-FFF2-40B4-BE49-F238E27FC236}">
                <a16:creationId xmlns:a16="http://schemas.microsoft.com/office/drawing/2014/main" id="{AB4F79FD-BBB2-D2DD-390F-A5E143F13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956792"/>
              </p:ext>
            </p:extLst>
          </p:nvPr>
        </p:nvGraphicFramePr>
        <p:xfrm>
          <a:off x="708490" y="1672183"/>
          <a:ext cx="11113200" cy="408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2">
            <a:extLst>
              <a:ext uri="{FF2B5EF4-FFF2-40B4-BE49-F238E27FC236}">
                <a16:creationId xmlns:a16="http://schemas.microsoft.com/office/drawing/2014/main" id="{E224D0E6-ED07-9C76-0B7F-1EE067CD534F}"/>
              </a:ext>
            </a:extLst>
          </p:cNvPr>
          <p:cNvSpPr txBox="1"/>
          <p:nvPr/>
        </p:nvSpPr>
        <p:spPr>
          <a:xfrm>
            <a:off x="615010" y="554145"/>
            <a:ext cx="7389511" cy="384570"/>
          </a:xfrm>
          <a:prstGeom prst="rect">
            <a:avLst/>
          </a:prstGeom>
          <a:noFill/>
        </p:spPr>
        <p:txBody>
          <a:bodyPr wrap="square" lIns="0" tIns="0" rIns="0" bIns="0" anchor="t">
            <a:noAutofit/>
          </a:bodyPr>
          <a:lstStyle/>
          <a:p>
            <a:pPr>
              <a:defRPr u="none">
                <a:solidFill>
                  <a:srgbClr val="595959"/>
                </a:solidFill>
              </a:defRPr>
            </a:pPr>
            <a:r>
              <a:rPr lang="de-DE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utiger VR" panose="020B05030600000200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Wichtigste Aspekte beim Onlinebanking</a:t>
            </a:r>
          </a:p>
        </p:txBody>
      </p:sp>
    </p:spTree>
    <p:extLst>
      <p:ext uri="{BB962C8B-B14F-4D97-AF65-F5344CB8AC3E}">
        <p14:creationId xmlns:p14="http://schemas.microsoft.com/office/powerpoint/2010/main" val="260389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5">
            <a:extLst>
              <a:ext uri="{FF2B5EF4-FFF2-40B4-BE49-F238E27FC236}">
                <a16:creationId xmlns:a16="http://schemas.microsoft.com/office/drawing/2014/main" id="{4EB0EA3A-55AE-9B43-A520-2432C358A7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696" y="6123170"/>
            <a:ext cx="1188720" cy="276149"/>
          </a:xfrm>
          <a:prstGeom prst="rect">
            <a:avLst/>
          </a:prstGeom>
        </p:spPr>
      </p:pic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C1A03961-2AD8-4F84-B8A1-674B09D10B29}"/>
              </a:ext>
            </a:extLst>
          </p:cNvPr>
          <p:cNvGrpSpPr/>
          <p:nvPr/>
        </p:nvGrpSpPr>
        <p:grpSpPr>
          <a:xfrm>
            <a:off x="11145196" y="350917"/>
            <a:ext cx="424625" cy="296783"/>
            <a:chOff x="9998567" y="218475"/>
            <a:chExt cx="444843" cy="310914"/>
          </a:xfrm>
        </p:grpSpPr>
        <p:sp>
          <p:nvSpPr>
            <p:cNvPr id="72" name="Rectangle 6">
              <a:extLst>
                <a:ext uri="{FF2B5EF4-FFF2-40B4-BE49-F238E27FC236}">
                  <a16:creationId xmlns:a16="http://schemas.microsoft.com/office/drawing/2014/main" id="{D3BD0D0E-1C6C-45F5-850B-2CD49F4B59B2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9998567" y="218475"/>
              <a:ext cx="444843" cy="3109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57059031-93E1-48C1-898D-6BA2778C8B7E}"/>
                </a:ext>
              </a:extLst>
            </p:cNvPr>
            <p:cNvGrpSpPr/>
            <p:nvPr/>
          </p:nvGrpSpPr>
          <p:grpSpPr>
            <a:xfrm>
              <a:off x="10017651" y="236723"/>
              <a:ext cx="406675" cy="274419"/>
              <a:chOff x="10013719" y="235482"/>
              <a:chExt cx="406675" cy="274419"/>
            </a:xfrm>
          </p:grpSpPr>
          <p:sp>
            <p:nvSpPr>
              <p:cNvPr id="74" name="Freeform 7">
                <a:extLst>
                  <a:ext uri="{FF2B5EF4-FFF2-40B4-BE49-F238E27FC236}">
                    <a16:creationId xmlns:a16="http://schemas.microsoft.com/office/drawing/2014/main" id="{18117A33-CFCB-4DB5-ACF6-8FE162774458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235482"/>
                <a:ext cx="406675" cy="205216"/>
              </a:xfrm>
              <a:custGeom>
                <a:avLst/>
                <a:gdLst>
                  <a:gd name="T0" fmla="*/ 0 w 1510"/>
                  <a:gd name="T1" fmla="*/ 0 h 762"/>
                  <a:gd name="T2" fmla="*/ 1510 w 1510"/>
                  <a:gd name="T3" fmla="*/ 0 h 762"/>
                  <a:gd name="T4" fmla="*/ 1510 w 1510"/>
                  <a:gd name="T5" fmla="*/ 761 h 762"/>
                  <a:gd name="T6" fmla="*/ 950 w 1510"/>
                  <a:gd name="T7" fmla="*/ 761 h 762"/>
                  <a:gd name="T8" fmla="*/ 974 w 1510"/>
                  <a:gd name="T9" fmla="*/ 634 h 762"/>
                  <a:gd name="T10" fmla="*/ 1009 w 1510"/>
                  <a:gd name="T11" fmla="*/ 452 h 762"/>
                  <a:gd name="T12" fmla="*/ 1012 w 1510"/>
                  <a:gd name="T13" fmla="*/ 438 h 762"/>
                  <a:gd name="T14" fmla="*/ 1045 w 1510"/>
                  <a:gd name="T15" fmla="*/ 416 h 762"/>
                  <a:gd name="T16" fmla="*/ 1062 w 1510"/>
                  <a:gd name="T17" fmla="*/ 450 h 762"/>
                  <a:gd name="T18" fmla="*/ 1052 w 1510"/>
                  <a:gd name="T19" fmla="*/ 521 h 762"/>
                  <a:gd name="T20" fmla="*/ 1074 w 1510"/>
                  <a:gd name="T21" fmla="*/ 562 h 762"/>
                  <a:gd name="T22" fmla="*/ 1164 w 1510"/>
                  <a:gd name="T23" fmla="*/ 559 h 762"/>
                  <a:gd name="T24" fmla="*/ 1188 w 1510"/>
                  <a:gd name="T25" fmla="*/ 532 h 762"/>
                  <a:gd name="T26" fmla="*/ 1259 w 1510"/>
                  <a:gd name="T27" fmla="*/ 238 h 762"/>
                  <a:gd name="T28" fmla="*/ 1258 w 1510"/>
                  <a:gd name="T29" fmla="*/ 234 h 762"/>
                  <a:gd name="T30" fmla="*/ 1253 w 1510"/>
                  <a:gd name="T31" fmla="*/ 232 h 762"/>
                  <a:gd name="T32" fmla="*/ 991 w 1510"/>
                  <a:gd name="T33" fmla="*/ 238 h 762"/>
                  <a:gd name="T34" fmla="*/ 853 w 1510"/>
                  <a:gd name="T35" fmla="*/ 352 h 762"/>
                  <a:gd name="T36" fmla="*/ 781 w 1510"/>
                  <a:gd name="T37" fmla="*/ 654 h 762"/>
                  <a:gd name="T38" fmla="*/ 757 w 1510"/>
                  <a:gd name="T39" fmla="*/ 762 h 762"/>
                  <a:gd name="T40" fmla="*/ 752 w 1510"/>
                  <a:gd name="T41" fmla="*/ 762 h 762"/>
                  <a:gd name="T42" fmla="*/ 746 w 1510"/>
                  <a:gd name="T43" fmla="*/ 741 h 762"/>
                  <a:gd name="T44" fmla="*/ 633 w 1510"/>
                  <a:gd name="T45" fmla="*/ 250 h 762"/>
                  <a:gd name="T46" fmla="*/ 613 w 1510"/>
                  <a:gd name="T47" fmla="*/ 231 h 762"/>
                  <a:gd name="T48" fmla="*/ 267 w 1510"/>
                  <a:gd name="T49" fmla="*/ 232 h 762"/>
                  <a:gd name="T50" fmla="*/ 253 w 1510"/>
                  <a:gd name="T51" fmla="*/ 233 h 762"/>
                  <a:gd name="T52" fmla="*/ 277 w 1510"/>
                  <a:gd name="T53" fmla="*/ 332 h 762"/>
                  <a:gd name="T54" fmla="*/ 293 w 1510"/>
                  <a:gd name="T55" fmla="*/ 402 h 762"/>
                  <a:gd name="T56" fmla="*/ 312 w 1510"/>
                  <a:gd name="T57" fmla="*/ 417 h 762"/>
                  <a:gd name="T58" fmla="*/ 456 w 1510"/>
                  <a:gd name="T59" fmla="*/ 417 h 762"/>
                  <a:gd name="T60" fmla="*/ 474 w 1510"/>
                  <a:gd name="T61" fmla="*/ 430 h 762"/>
                  <a:gd name="T62" fmla="*/ 547 w 1510"/>
                  <a:gd name="T63" fmla="*/ 755 h 762"/>
                  <a:gd name="T64" fmla="*/ 547 w 1510"/>
                  <a:gd name="T65" fmla="*/ 762 h 762"/>
                  <a:gd name="T66" fmla="*/ 0 w 1510"/>
                  <a:gd name="T67" fmla="*/ 762 h 762"/>
                  <a:gd name="T68" fmla="*/ 0 w 1510"/>
                  <a:gd name="T69" fmla="*/ 0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10" h="762">
                    <a:moveTo>
                      <a:pt x="0" y="0"/>
                    </a:moveTo>
                    <a:cubicBezTo>
                      <a:pt x="504" y="0"/>
                      <a:pt x="1007" y="0"/>
                      <a:pt x="1510" y="0"/>
                    </a:cubicBezTo>
                    <a:cubicBezTo>
                      <a:pt x="1510" y="254"/>
                      <a:pt x="1510" y="507"/>
                      <a:pt x="1510" y="761"/>
                    </a:cubicBezTo>
                    <a:cubicBezTo>
                      <a:pt x="1324" y="761"/>
                      <a:pt x="1138" y="761"/>
                      <a:pt x="950" y="761"/>
                    </a:cubicBezTo>
                    <a:cubicBezTo>
                      <a:pt x="958" y="718"/>
                      <a:pt x="965" y="676"/>
                      <a:pt x="974" y="634"/>
                    </a:cubicBezTo>
                    <a:cubicBezTo>
                      <a:pt x="985" y="573"/>
                      <a:pt x="997" y="512"/>
                      <a:pt x="1009" y="452"/>
                    </a:cubicBezTo>
                    <a:cubicBezTo>
                      <a:pt x="1010" y="447"/>
                      <a:pt x="1011" y="442"/>
                      <a:pt x="1012" y="438"/>
                    </a:cubicBezTo>
                    <a:cubicBezTo>
                      <a:pt x="1018" y="423"/>
                      <a:pt x="1028" y="412"/>
                      <a:pt x="1045" y="416"/>
                    </a:cubicBezTo>
                    <a:cubicBezTo>
                      <a:pt x="1062" y="420"/>
                      <a:pt x="1065" y="434"/>
                      <a:pt x="1062" y="450"/>
                    </a:cubicBezTo>
                    <a:cubicBezTo>
                      <a:pt x="1059" y="473"/>
                      <a:pt x="1056" y="497"/>
                      <a:pt x="1052" y="521"/>
                    </a:cubicBezTo>
                    <a:cubicBezTo>
                      <a:pt x="1048" y="541"/>
                      <a:pt x="1056" y="555"/>
                      <a:pt x="1074" y="562"/>
                    </a:cubicBezTo>
                    <a:cubicBezTo>
                      <a:pt x="1104" y="576"/>
                      <a:pt x="1136" y="576"/>
                      <a:pt x="1164" y="559"/>
                    </a:cubicBezTo>
                    <a:cubicBezTo>
                      <a:pt x="1175" y="554"/>
                      <a:pt x="1186" y="542"/>
                      <a:pt x="1188" y="532"/>
                    </a:cubicBezTo>
                    <a:cubicBezTo>
                      <a:pt x="1213" y="434"/>
                      <a:pt x="1235" y="336"/>
                      <a:pt x="1259" y="238"/>
                    </a:cubicBezTo>
                    <a:cubicBezTo>
                      <a:pt x="1259" y="237"/>
                      <a:pt x="1258" y="236"/>
                      <a:pt x="1258" y="234"/>
                    </a:cubicBezTo>
                    <a:cubicBezTo>
                      <a:pt x="1256" y="234"/>
                      <a:pt x="1254" y="232"/>
                      <a:pt x="1253" y="232"/>
                    </a:cubicBezTo>
                    <a:cubicBezTo>
                      <a:pt x="1165" y="234"/>
                      <a:pt x="1078" y="234"/>
                      <a:pt x="991" y="238"/>
                    </a:cubicBezTo>
                    <a:cubicBezTo>
                      <a:pt x="918" y="242"/>
                      <a:pt x="870" y="280"/>
                      <a:pt x="853" y="352"/>
                    </a:cubicBezTo>
                    <a:cubicBezTo>
                      <a:pt x="828" y="453"/>
                      <a:pt x="805" y="553"/>
                      <a:pt x="781" y="654"/>
                    </a:cubicBezTo>
                    <a:cubicBezTo>
                      <a:pt x="773" y="690"/>
                      <a:pt x="765" y="726"/>
                      <a:pt x="757" y="762"/>
                    </a:cubicBezTo>
                    <a:cubicBezTo>
                      <a:pt x="755" y="762"/>
                      <a:pt x="754" y="762"/>
                      <a:pt x="752" y="762"/>
                    </a:cubicBezTo>
                    <a:cubicBezTo>
                      <a:pt x="750" y="755"/>
                      <a:pt x="748" y="748"/>
                      <a:pt x="746" y="741"/>
                    </a:cubicBezTo>
                    <a:cubicBezTo>
                      <a:pt x="708" y="577"/>
                      <a:pt x="670" y="414"/>
                      <a:pt x="633" y="250"/>
                    </a:cubicBezTo>
                    <a:cubicBezTo>
                      <a:pt x="630" y="238"/>
                      <a:pt x="628" y="231"/>
                      <a:pt x="613" y="231"/>
                    </a:cubicBezTo>
                    <a:cubicBezTo>
                      <a:pt x="498" y="232"/>
                      <a:pt x="383" y="232"/>
                      <a:pt x="267" y="232"/>
                    </a:cubicBezTo>
                    <a:cubicBezTo>
                      <a:pt x="263" y="232"/>
                      <a:pt x="260" y="232"/>
                      <a:pt x="253" y="233"/>
                    </a:cubicBezTo>
                    <a:cubicBezTo>
                      <a:pt x="261" y="267"/>
                      <a:pt x="269" y="300"/>
                      <a:pt x="277" y="332"/>
                    </a:cubicBezTo>
                    <a:cubicBezTo>
                      <a:pt x="282" y="356"/>
                      <a:pt x="288" y="379"/>
                      <a:pt x="293" y="402"/>
                    </a:cubicBezTo>
                    <a:cubicBezTo>
                      <a:pt x="295" y="414"/>
                      <a:pt x="300" y="418"/>
                      <a:pt x="312" y="417"/>
                    </a:cubicBezTo>
                    <a:cubicBezTo>
                      <a:pt x="360" y="417"/>
                      <a:pt x="408" y="417"/>
                      <a:pt x="456" y="417"/>
                    </a:cubicBezTo>
                    <a:cubicBezTo>
                      <a:pt x="465" y="417"/>
                      <a:pt x="471" y="418"/>
                      <a:pt x="474" y="430"/>
                    </a:cubicBezTo>
                    <a:cubicBezTo>
                      <a:pt x="498" y="538"/>
                      <a:pt x="522" y="647"/>
                      <a:pt x="547" y="755"/>
                    </a:cubicBezTo>
                    <a:cubicBezTo>
                      <a:pt x="547" y="757"/>
                      <a:pt x="547" y="759"/>
                      <a:pt x="547" y="762"/>
                    </a:cubicBezTo>
                    <a:cubicBezTo>
                      <a:pt x="365" y="762"/>
                      <a:pt x="183" y="762"/>
                      <a:pt x="0" y="762"/>
                    </a:cubicBezTo>
                    <a:cubicBezTo>
                      <a:pt x="0" y="508"/>
                      <a:pt x="0" y="255"/>
                      <a:pt x="0" y="0"/>
                    </a:cubicBezTo>
                    <a:close/>
                  </a:path>
                </a:pathLst>
              </a:custGeom>
              <a:solidFill>
                <a:srgbClr val="0267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5" name="Freeform 11">
                <a:extLst>
                  <a:ext uri="{FF2B5EF4-FFF2-40B4-BE49-F238E27FC236}">
                    <a16:creationId xmlns:a16="http://schemas.microsoft.com/office/drawing/2014/main" id="{514872FD-16DD-48E6-8024-C04A2FC14DE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256903" y="461333"/>
                <a:ext cx="163491" cy="48568"/>
              </a:xfrm>
              <a:custGeom>
                <a:avLst/>
                <a:gdLst>
                  <a:gd name="T0" fmla="*/ 0 w 607"/>
                  <a:gd name="T1" fmla="*/ 180 h 180"/>
                  <a:gd name="T2" fmla="*/ 34 w 607"/>
                  <a:gd name="T3" fmla="*/ 0 h 180"/>
                  <a:gd name="T4" fmla="*/ 607 w 607"/>
                  <a:gd name="T5" fmla="*/ 0 h 180"/>
                  <a:gd name="T6" fmla="*/ 607 w 607"/>
                  <a:gd name="T7" fmla="*/ 180 h 180"/>
                  <a:gd name="T8" fmla="*/ 0 w 607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7" h="180">
                    <a:moveTo>
                      <a:pt x="0" y="180"/>
                    </a:moveTo>
                    <a:cubicBezTo>
                      <a:pt x="11" y="120"/>
                      <a:pt x="23" y="60"/>
                      <a:pt x="34" y="0"/>
                    </a:cubicBezTo>
                    <a:cubicBezTo>
                      <a:pt x="225" y="0"/>
                      <a:pt x="416" y="0"/>
                      <a:pt x="607" y="0"/>
                    </a:cubicBezTo>
                    <a:cubicBezTo>
                      <a:pt x="607" y="60"/>
                      <a:pt x="607" y="119"/>
                      <a:pt x="607" y="180"/>
                    </a:cubicBezTo>
                    <a:cubicBezTo>
                      <a:pt x="406" y="180"/>
                      <a:pt x="204" y="180"/>
                      <a:pt x="0" y="180"/>
                    </a:cubicBezTo>
                    <a:close/>
                  </a:path>
                </a:pathLst>
              </a:custGeom>
              <a:solidFill>
                <a:srgbClr val="FE68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6" name="Freeform 12">
                <a:extLst>
                  <a:ext uri="{FF2B5EF4-FFF2-40B4-BE49-F238E27FC236}">
                    <a16:creationId xmlns:a16="http://schemas.microsoft.com/office/drawing/2014/main" id="{6E8947B4-9686-45AA-A75F-FB10989825D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10013719" y="461333"/>
                <a:ext cx="163719" cy="48568"/>
              </a:xfrm>
              <a:custGeom>
                <a:avLst/>
                <a:gdLst>
                  <a:gd name="T0" fmla="*/ 608 w 608"/>
                  <a:gd name="T1" fmla="*/ 180 h 180"/>
                  <a:gd name="T2" fmla="*/ 0 w 608"/>
                  <a:gd name="T3" fmla="*/ 180 h 180"/>
                  <a:gd name="T4" fmla="*/ 0 w 608"/>
                  <a:gd name="T5" fmla="*/ 0 h 180"/>
                  <a:gd name="T6" fmla="*/ 567 w 608"/>
                  <a:gd name="T7" fmla="*/ 0 h 180"/>
                  <a:gd name="T8" fmla="*/ 608 w 608"/>
                  <a:gd name="T9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8" h="180">
                    <a:moveTo>
                      <a:pt x="608" y="180"/>
                    </a:moveTo>
                    <a:cubicBezTo>
                      <a:pt x="404" y="180"/>
                      <a:pt x="203" y="180"/>
                      <a:pt x="0" y="180"/>
                    </a:cubicBezTo>
                    <a:cubicBezTo>
                      <a:pt x="0" y="121"/>
                      <a:pt x="0" y="61"/>
                      <a:pt x="0" y="0"/>
                    </a:cubicBezTo>
                    <a:cubicBezTo>
                      <a:pt x="188" y="0"/>
                      <a:pt x="377" y="0"/>
                      <a:pt x="567" y="0"/>
                    </a:cubicBezTo>
                    <a:cubicBezTo>
                      <a:pt x="581" y="59"/>
                      <a:pt x="594" y="119"/>
                      <a:pt x="608" y="180"/>
                    </a:cubicBezTo>
                    <a:close/>
                  </a:path>
                </a:pathLst>
              </a:custGeom>
              <a:solidFill>
                <a:srgbClr val="FE68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</p:grpSp>
      </p:grpSp>
      <p:sp>
        <p:nvSpPr>
          <p:cNvPr id="5" name="TextBox 3">
            <a:extLst>
              <a:ext uri="{FF2B5EF4-FFF2-40B4-BE49-F238E27FC236}">
                <a16:creationId xmlns:a16="http://schemas.microsoft.com/office/drawing/2014/main" id="{0581A957-6D6C-016E-2BFF-DCADD33A7E33}"/>
              </a:ext>
            </a:extLst>
          </p:cNvPr>
          <p:cNvSpPr txBox="1"/>
          <p:nvPr/>
        </p:nvSpPr>
        <p:spPr>
          <a:xfrm>
            <a:off x="540000" y="1187683"/>
            <a:ext cx="11113200" cy="43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>
              <a:lnSpc>
                <a:spcPts val="1520"/>
              </a:lnSpc>
              <a:defRPr u="none">
                <a:solidFill>
                  <a:srgbClr val="000000"/>
                </a:solidFill>
              </a:defRPr>
            </a:pPr>
            <a: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  <a:t>Welche der folgenden Aussagen treffen in Bezug </a:t>
            </a:r>
            <a:r>
              <a:rPr lang="de-DE" sz="1200" b="1">
                <a:solidFill>
                  <a:srgbClr val="000000"/>
                </a:solidFill>
                <a:latin typeface="Frutiger VR" panose="020B0503060000020004"/>
              </a:rPr>
              <a:t>auf Onlinebanking </a:t>
            </a:r>
            <a: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  <a:t>Betrugsmaschen, z. B. Phishing auf Sie zu? (Hinweis: Unter dem Begriff Phishing </a:t>
            </a:r>
            <a:b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</a:br>
            <a:r>
              <a:rPr lang="de-DE" sz="1200" b="1" dirty="0">
                <a:solidFill>
                  <a:srgbClr val="000000"/>
                </a:solidFill>
                <a:latin typeface="Frutiger VR" panose="020B0503060000020004"/>
              </a:rPr>
              <a:t>versteht man Versuche, sich über gefälschte Webseiten, E-Mails oder Kurznachrichten an persönliche Daten eines Internet-Benutzers zu gelangen)</a:t>
            </a:r>
            <a:endParaRPr sz="1200" b="1" dirty="0">
              <a:solidFill>
                <a:srgbClr val="000000"/>
              </a:solidFill>
              <a:latin typeface="Frutiger VR" panose="020B0503060000020004"/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FDD97A38-1E7E-E130-053B-48A1398B95A2}"/>
              </a:ext>
            </a:extLst>
          </p:cNvPr>
          <p:cNvSpPr txBox="1"/>
          <p:nvPr/>
        </p:nvSpPr>
        <p:spPr>
          <a:xfrm>
            <a:off x="540000" y="5733176"/>
            <a:ext cx="11113200" cy="2484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>
              <a:defRPr u="none">
                <a:solidFill>
                  <a:srgbClr val="000000"/>
                </a:solidFill>
              </a:defRPr>
            </a:pPr>
            <a:r>
              <a:rPr lang="de-DE" sz="800" dirty="0">
                <a:solidFill>
                  <a:srgbClr val="000000"/>
                </a:solidFill>
                <a:latin typeface="Frutiger VR" panose="020B0503060000020004"/>
              </a:rPr>
              <a:t>Basis: Alle Befragten (2081)</a:t>
            </a:r>
            <a:endParaRPr sz="800" dirty="0">
              <a:solidFill>
                <a:srgbClr val="000000"/>
              </a:solidFill>
              <a:latin typeface="Frutiger VR" panose="020B0503060000020004"/>
            </a:endParaRPr>
          </a:p>
        </p:txBody>
      </p:sp>
      <p:graphicFrame>
        <p:nvGraphicFramePr>
          <p:cNvPr id="7" name="Chart 5">
            <a:extLst>
              <a:ext uri="{FF2B5EF4-FFF2-40B4-BE49-F238E27FC236}">
                <a16:creationId xmlns:a16="http://schemas.microsoft.com/office/drawing/2014/main" id="{D70DD301-A3CB-290C-90AB-EA9F982B4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290238"/>
              </p:ext>
            </p:extLst>
          </p:nvPr>
        </p:nvGraphicFramePr>
        <p:xfrm>
          <a:off x="861085" y="1881188"/>
          <a:ext cx="11113200" cy="374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2">
            <a:extLst>
              <a:ext uri="{FF2B5EF4-FFF2-40B4-BE49-F238E27FC236}">
                <a16:creationId xmlns:a16="http://schemas.microsoft.com/office/drawing/2014/main" id="{9C43C5A3-9975-B293-EADB-9B14DE4CAE77}"/>
              </a:ext>
            </a:extLst>
          </p:cNvPr>
          <p:cNvSpPr txBox="1"/>
          <p:nvPr/>
        </p:nvSpPr>
        <p:spPr>
          <a:xfrm>
            <a:off x="615010" y="554145"/>
            <a:ext cx="7389511" cy="384570"/>
          </a:xfrm>
          <a:prstGeom prst="rect">
            <a:avLst/>
          </a:prstGeom>
          <a:noFill/>
        </p:spPr>
        <p:txBody>
          <a:bodyPr wrap="square" lIns="0" tIns="0" rIns="0" bIns="0" anchor="t">
            <a:noAutofit/>
          </a:bodyPr>
          <a:lstStyle/>
          <a:p>
            <a:pPr>
              <a:defRPr u="none">
                <a:solidFill>
                  <a:srgbClr val="595959"/>
                </a:solidFill>
              </a:defRPr>
            </a:pPr>
            <a:r>
              <a:rPr lang="de-DE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Frutiger VR" panose="020B05030600000200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Erfahrung mit Phishing-Versuchen</a:t>
            </a:r>
          </a:p>
        </p:txBody>
      </p:sp>
    </p:spTree>
    <p:extLst>
      <p:ext uri="{BB962C8B-B14F-4D97-AF65-F5344CB8AC3E}">
        <p14:creationId xmlns:p14="http://schemas.microsoft.com/office/powerpoint/2010/main" val="249106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YouGov Content">
  <a:themeElements>
    <a:clrScheme name="YouGov Colors 2020">
      <a:dk1>
        <a:srgbClr val="000000"/>
      </a:dk1>
      <a:lt1>
        <a:srgbClr val="FFFFFF"/>
      </a:lt1>
      <a:dk2>
        <a:srgbClr val="241D36"/>
      </a:dk2>
      <a:lt2>
        <a:srgbClr val="B3B5B3"/>
      </a:lt2>
      <a:accent1>
        <a:srgbClr val="7C64C3"/>
      </a:accent1>
      <a:accent2>
        <a:srgbClr val="F372A1"/>
      </a:accent2>
      <a:accent3>
        <a:srgbClr val="29CDCA"/>
      </a:accent3>
      <a:accent4>
        <a:srgbClr val="AE61C4"/>
      </a:accent4>
      <a:accent5>
        <a:srgbClr val="FF6352"/>
      </a:accent5>
      <a:accent6>
        <a:srgbClr val="00B7B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332C4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YouGov_PowerPoint_Template_2019_09_16.pptx" id="{883657CB-C8B7-4058-BBAC-C150D0376613}" vid="{C6CA93C2-A70E-4A33-B76F-4FE2E08B727C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Breitbild</PresentationFormat>
  <Paragraphs>12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Frutiger VR</vt:lpstr>
      <vt:lpstr>Trebuchet MS</vt:lpstr>
      <vt:lpstr>Office</vt:lpstr>
      <vt:lpstr>1_YouGov Content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Dennis John</dc:creator>
  <cp:lastModifiedBy>Volker Hetterich</cp:lastModifiedBy>
  <cp:revision>350</cp:revision>
  <dcterms:created xsi:type="dcterms:W3CDTF">2021-02-12T12:14:51Z</dcterms:created>
  <dcterms:modified xsi:type="dcterms:W3CDTF">2023-12-19T09:43:56Z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Office:8\1_YouGov Content:3</vt:lpwstr>
  </property>
  <property fmtid="{D5CDD505-2E9C-101B-9397-08002B2CF9AE}" pid="3" name="ClassificationContentMarkingFooterText">
    <vt:lpwstr>Klassifizierung: Intern</vt:lpwstr>
  </property>
</Properties>
</file>