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351" r:id="rId3"/>
    <p:sldId id="343" r:id="rId4"/>
    <p:sldId id="353" r:id="rId5"/>
    <p:sldId id="352" r:id="rId6"/>
  </p:sldIdLst>
  <p:sldSz cx="12192000" cy="6858000"/>
  <p:notesSz cx="6761163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2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pos="3250" userDrawn="1">
          <p15:clr>
            <a:srgbClr val="A4A3A4"/>
          </p15:clr>
        </p15:guide>
        <p15:guide id="4" orient="horz" pos="129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5EFAB2-84A5-118A-D755-DB647137F210}" name="Dennis John" initials="DJ" userId="f5234170508349d9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 John" initials="DJ" lastIdx="1" clrIdx="0">
    <p:extLst>
      <p:ext uri="{19B8F6BF-5375-455C-9EA6-DF929625EA0E}">
        <p15:presenceInfo xmlns:p15="http://schemas.microsoft.com/office/powerpoint/2012/main" userId="f5234170508349d9" providerId="Windows Live"/>
      </p:ext>
    </p:extLst>
  </p:cmAuthor>
  <p:cmAuthor id="2" name="Povlsen, Kirsten-Haahr" initials="PK" lastIdx="15" clrIdx="1">
    <p:extLst>
      <p:ext uri="{19B8F6BF-5375-455C-9EA6-DF929625EA0E}">
        <p15:presenceInfo xmlns:p15="http://schemas.microsoft.com/office/powerpoint/2012/main" userId="Povlsen, Kirsten-Haa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ED7D31"/>
    <a:srgbClr val="4472C4"/>
    <a:srgbClr val="F59D15"/>
    <a:srgbClr val="115EA0"/>
    <a:srgbClr val="A5BBE2"/>
    <a:srgbClr val="07599D"/>
    <a:srgbClr val="003865"/>
    <a:srgbClr val="0E6DC4"/>
    <a:srgbClr val="F79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1" autoAdjust="0"/>
    <p:restoredTop sz="94660"/>
  </p:normalViewPr>
  <p:slideViewPr>
    <p:cSldViewPr snapToGrid="0">
      <p:cViewPr>
        <p:scale>
          <a:sx n="150" d="100"/>
          <a:sy n="150" d="100"/>
        </p:scale>
        <p:origin x="-1128" y="-3888"/>
      </p:cViewPr>
      <p:guideLst>
        <p:guide pos="302"/>
        <p:guide pos="7242"/>
        <p:guide pos="3250"/>
        <p:guide orient="horz" pos="129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Relationship Id="rId48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11147257182767"/>
          <c:y val="4.6942992174325307E-2"/>
          <c:w val="0.65196013001907704"/>
          <c:h val="0.8378489377490437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Sehr hoch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10"/>
              <c:layout>
                <c:manualLayout>
                  <c:x val="2.1189332188997776E-3"/>
                  <c:y val="4.1300546099811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0C0-4A7F-B5F9-392C3C6E9300}"/>
                </c:ext>
              </c:extLst>
            </c:dLbl>
            <c:dLbl>
              <c:idx val="11"/>
              <c:layout>
                <c:manualLayout>
                  <c:x val="2.1189332188998552E-3"/>
                  <c:y val="3.251755460185180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0C0-4A7F-B5F9-392C3C6E9300}"/>
                </c:ext>
              </c:extLst>
            </c:dLbl>
            <c:numFmt formatCode="#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Zinswende</c:v>
                </c:pt>
                <c:pt idx="1">
                  <c:v>Fachkräfte / Personalbedarf</c:v>
                </c:pt>
                <c:pt idx="2">
                  <c:v>Regulatorik / aufsichtsrechtliche Themen</c:v>
                </c:pt>
                <c:pt idx="3">
                  <c:v>Digitalisierung</c:v>
                </c:pt>
                <c:pt idx="4">
                  <c:v>Veränderte Kundenbedürfnisse</c:v>
                </c:pt>
                <c:pt idx="5">
                  <c:v>Inflation</c:v>
                </c:pt>
                <c:pt idx="6">
                  <c:v>Wettbewerber</c:v>
                </c:pt>
                <c:pt idx="7">
                  <c:v>Nachhaltigkeit</c:v>
                </c:pt>
                <c:pt idx="8">
                  <c:v>Rezession</c:v>
                </c:pt>
                <c:pt idx="9">
                  <c:v>Energiepreisanstieg</c:v>
                </c:pt>
                <c:pt idx="10">
                  <c:v>Künstliche Intelligenz z.B. ChatGPT</c:v>
                </c:pt>
                <c:pt idx="11">
                  <c:v>Lieferkettenprobleme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 formatCode="###0.0">
                  <c:v>0.60350877192982455</c:v>
                </c:pt>
                <c:pt idx="1">
                  <c:v>0.48421052631578942</c:v>
                </c:pt>
                <c:pt idx="2">
                  <c:v>0.42957746478873238</c:v>
                </c:pt>
                <c:pt idx="3" formatCode="###0.0">
                  <c:v>0.26315789473684209</c:v>
                </c:pt>
                <c:pt idx="4">
                  <c:v>8.4805653710247342E-2</c:v>
                </c:pt>
                <c:pt idx="5">
                  <c:v>9.1228070175438603E-2</c:v>
                </c:pt>
                <c:pt idx="6" formatCode="###0.0">
                  <c:v>8.1272084805653705E-2</c:v>
                </c:pt>
                <c:pt idx="7" formatCode="###0.0">
                  <c:v>5.2816901408450703E-2</c:v>
                </c:pt>
                <c:pt idx="8">
                  <c:v>6.3157894736842107E-2</c:v>
                </c:pt>
                <c:pt idx="9">
                  <c:v>3.8869257950530034E-2</c:v>
                </c:pt>
                <c:pt idx="10">
                  <c:v>1.4134275618374558E-2</c:v>
                </c:pt>
                <c:pt idx="11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B-46FC-A321-04555560AE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59D15"/>
            </a:solidFill>
            <a:ln>
              <a:solidFill>
                <a:srgbClr val="F59D15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3.3905970467632746E-3"/>
                  <c:y val="-1.070334007419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64B-46FC-A321-04555560AE3D}"/>
                </c:ext>
              </c:extLst>
            </c:dLbl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u="none" strike="noStrike"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Zinswende</c:v>
                </c:pt>
                <c:pt idx="1">
                  <c:v>Fachkräfte / Personalbedarf</c:v>
                </c:pt>
                <c:pt idx="2">
                  <c:v>Regulatorik / aufsichtsrechtliche Themen</c:v>
                </c:pt>
                <c:pt idx="3">
                  <c:v>Digitalisierung</c:v>
                </c:pt>
                <c:pt idx="4">
                  <c:v>Veränderte Kundenbedürfnisse</c:v>
                </c:pt>
                <c:pt idx="5">
                  <c:v>Inflation</c:v>
                </c:pt>
                <c:pt idx="6">
                  <c:v>Wettbewerber</c:v>
                </c:pt>
                <c:pt idx="7">
                  <c:v>Nachhaltigkeit</c:v>
                </c:pt>
                <c:pt idx="8">
                  <c:v>Rezession</c:v>
                </c:pt>
                <c:pt idx="9">
                  <c:v>Energiepreisanstieg</c:v>
                </c:pt>
                <c:pt idx="10">
                  <c:v>Künstliche Intelligenz z.B. ChatGPT</c:v>
                </c:pt>
                <c:pt idx="11">
                  <c:v>Lieferkettenprobleme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0.33333333333333326</c:v>
                </c:pt>
                <c:pt idx="1">
                  <c:v>0.34736842105263155</c:v>
                </c:pt>
                <c:pt idx="2">
                  <c:v>0.38380281690140838</c:v>
                </c:pt>
                <c:pt idx="3">
                  <c:v>0.50175438596491229</c:v>
                </c:pt>
                <c:pt idx="4">
                  <c:v>0.42402826855123676</c:v>
                </c:pt>
                <c:pt idx="5">
                  <c:v>0.38596491228070173</c:v>
                </c:pt>
                <c:pt idx="6">
                  <c:v>0.30742049469964666</c:v>
                </c:pt>
                <c:pt idx="7">
                  <c:v>0.2640845070422535</c:v>
                </c:pt>
                <c:pt idx="8">
                  <c:v>0.25263157894736843</c:v>
                </c:pt>
                <c:pt idx="9">
                  <c:v>0.24734982332155478</c:v>
                </c:pt>
                <c:pt idx="10">
                  <c:v>0.11307420494699646</c:v>
                </c:pt>
                <c:pt idx="11">
                  <c:v>8.4210526315789472E-2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B-46FC-A321-04555560AE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u="none" strike="noStrike"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Zinswende</c:v>
                </c:pt>
                <c:pt idx="1">
                  <c:v>Fachkräfte / Personalbedarf</c:v>
                </c:pt>
                <c:pt idx="2">
                  <c:v>Regulatorik / aufsichtsrechtliche Themen</c:v>
                </c:pt>
                <c:pt idx="3">
                  <c:v>Digitalisierung</c:v>
                </c:pt>
                <c:pt idx="4">
                  <c:v>Veränderte Kundenbedürfnisse</c:v>
                </c:pt>
                <c:pt idx="5">
                  <c:v>Inflation</c:v>
                </c:pt>
                <c:pt idx="6">
                  <c:v>Wettbewerber</c:v>
                </c:pt>
                <c:pt idx="7">
                  <c:v>Nachhaltigkeit</c:v>
                </c:pt>
                <c:pt idx="8">
                  <c:v>Rezession</c:v>
                </c:pt>
                <c:pt idx="9">
                  <c:v>Energiepreisanstieg</c:v>
                </c:pt>
                <c:pt idx="10">
                  <c:v>Künstliche Intelligenz z.B. ChatGPT</c:v>
                </c:pt>
                <c:pt idx="11">
                  <c:v>Lieferkettenprobleme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 formatCode="###0.0">
                  <c:v>5.2631578947368418E-2</c:v>
                </c:pt>
                <c:pt idx="1">
                  <c:v>0.11228070175438595</c:v>
                </c:pt>
                <c:pt idx="2">
                  <c:v>0.14788732394366197</c:v>
                </c:pt>
                <c:pt idx="3" formatCode="###0.0">
                  <c:v>0.19298245614035087</c:v>
                </c:pt>
                <c:pt idx="4">
                  <c:v>0.392226148409894</c:v>
                </c:pt>
                <c:pt idx="5">
                  <c:v>0.41754385964912283</c:v>
                </c:pt>
                <c:pt idx="6" formatCode="###0.0">
                  <c:v>0.41696113074204955</c:v>
                </c:pt>
                <c:pt idx="7" formatCode="###0.0">
                  <c:v>0.40140845070422537</c:v>
                </c:pt>
                <c:pt idx="8">
                  <c:v>0.42456140350877192</c:v>
                </c:pt>
                <c:pt idx="9">
                  <c:v>0.47703180212014135</c:v>
                </c:pt>
                <c:pt idx="10">
                  <c:v>0.34275618374558303</c:v>
                </c:pt>
                <c:pt idx="11">
                  <c:v>0.38245614035087722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4B-46FC-A321-04555560AE3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5BBE2"/>
            </a:solidFill>
            <a:ln>
              <a:solidFill>
                <a:srgbClr val="A5BBE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u="none" strike="noStrike"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Zinswende</c:v>
                </c:pt>
                <c:pt idx="1">
                  <c:v>Fachkräfte / Personalbedarf</c:v>
                </c:pt>
                <c:pt idx="2">
                  <c:v>Regulatorik / aufsichtsrechtliche Themen</c:v>
                </c:pt>
                <c:pt idx="3">
                  <c:v>Digitalisierung</c:v>
                </c:pt>
                <c:pt idx="4">
                  <c:v>Veränderte Kundenbedürfnisse</c:v>
                </c:pt>
                <c:pt idx="5">
                  <c:v>Inflation</c:v>
                </c:pt>
                <c:pt idx="6">
                  <c:v>Wettbewerber</c:v>
                </c:pt>
                <c:pt idx="7">
                  <c:v>Nachhaltigkeit</c:v>
                </c:pt>
                <c:pt idx="8">
                  <c:v>Rezession</c:v>
                </c:pt>
                <c:pt idx="9">
                  <c:v>Energiepreisanstieg</c:v>
                </c:pt>
                <c:pt idx="10">
                  <c:v>Künstliche Intelligenz z.B. ChatGPT</c:v>
                </c:pt>
                <c:pt idx="11">
                  <c:v>Lieferkettenprobleme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7.0175438596491221E-3</c:v>
                </c:pt>
                <c:pt idx="1">
                  <c:v>4.2105263157894736E-2</c:v>
                </c:pt>
                <c:pt idx="2">
                  <c:v>3.1690140845070422E-2</c:v>
                </c:pt>
                <c:pt idx="3">
                  <c:v>3.8596491228070177E-2</c:v>
                </c:pt>
                <c:pt idx="4">
                  <c:v>8.4805653710247342E-2</c:v>
                </c:pt>
                <c:pt idx="5">
                  <c:v>9.1228070175438603E-2</c:v>
                </c:pt>
                <c:pt idx="6">
                  <c:v>0.15547703180212014</c:v>
                </c:pt>
                <c:pt idx="7">
                  <c:v>0.20422535211267609</c:v>
                </c:pt>
                <c:pt idx="8">
                  <c:v>0.23157894736842105</c:v>
                </c:pt>
                <c:pt idx="9">
                  <c:v>0.19081272084805653</c:v>
                </c:pt>
                <c:pt idx="10">
                  <c:v>0.36042402826855124</c:v>
                </c:pt>
                <c:pt idx="11">
                  <c:v>0.36842105263157893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4B-46FC-A321-04555560AE3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Sehr niedrig</c:v>
                </c:pt>
              </c:strCache>
            </c:strRef>
          </c:tx>
          <c:spPr>
            <a:solidFill>
              <a:srgbClr val="07599D"/>
            </a:solidFill>
            <a:ln>
              <a:solidFill>
                <a:srgbClr val="07599D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C0-4A7F-B5F9-392C3C6E930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C0-4A7F-B5F9-392C3C6E9300}"/>
                </c:ext>
              </c:extLst>
            </c:dLbl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u="none" strike="noStrike"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Zinswende</c:v>
                </c:pt>
                <c:pt idx="1">
                  <c:v>Fachkräfte / Personalbedarf</c:v>
                </c:pt>
                <c:pt idx="2">
                  <c:v>Regulatorik / aufsichtsrechtliche Themen</c:v>
                </c:pt>
                <c:pt idx="3">
                  <c:v>Digitalisierung</c:v>
                </c:pt>
                <c:pt idx="4">
                  <c:v>Veränderte Kundenbedürfnisse</c:v>
                </c:pt>
                <c:pt idx="5">
                  <c:v>Inflation</c:v>
                </c:pt>
                <c:pt idx="6">
                  <c:v>Wettbewerber</c:v>
                </c:pt>
                <c:pt idx="7">
                  <c:v>Nachhaltigkeit</c:v>
                </c:pt>
                <c:pt idx="8">
                  <c:v>Rezession</c:v>
                </c:pt>
                <c:pt idx="9">
                  <c:v>Energiepreisanstieg</c:v>
                </c:pt>
                <c:pt idx="10">
                  <c:v>Künstliche Intelligenz z.B. ChatGPT</c:v>
                </c:pt>
                <c:pt idx="11">
                  <c:v>Lieferkettenprobleme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 formatCode="###0.0">
                  <c:v>3.508771929824561E-3</c:v>
                </c:pt>
                <c:pt idx="1">
                  <c:v>1.4035087719298244E-2</c:v>
                </c:pt>
                <c:pt idx="2">
                  <c:v>7.0422535211267616E-3</c:v>
                </c:pt>
                <c:pt idx="3" formatCode="###0.0">
                  <c:v>3.508771929824561E-3</c:v>
                </c:pt>
                <c:pt idx="4">
                  <c:v>1.4134275618374558E-2</c:v>
                </c:pt>
                <c:pt idx="5">
                  <c:v>1.4035087719298244E-2</c:v>
                </c:pt>
                <c:pt idx="6" formatCode="###0.0">
                  <c:v>3.5335689045936397E-2</c:v>
                </c:pt>
                <c:pt idx="7" formatCode="###0.0">
                  <c:v>7.3943661971830985E-2</c:v>
                </c:pt>
                <c:pt idx="8">
                  <c:v>2.8070175438596488E-2</c:v>
                </c:pt>
                <c:pt idx="9">
                  <c:v>4.5936395759717315E-2</c:v>
                </c:pt>
                <c:pt idx="10">
                  <c:v>0.15901060070671377</c:v>
                </c:pt>
                <c:pt idx="11">
                  <c:v>0.14035087719298245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4B-46FC-A321-04555560AE3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Keine Beurteilung möglich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C0-4A7F-B5F9-392C3C6E930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C0-4A7F-B5F9-392C3C6E930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C0-4A7F-B5F9-392C3C6E930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C0-4A7F-B5F9-392C3C6E930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C0-4A7F-B5F9-392C3C6E930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C0-4A7F-B5F9-392C3C6E930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C0-4A7F-B5F9-392C3C6E930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0C0-4A7F-B5F9-392C3C6E930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0C0-4A7F-B5F9-392C3C6E930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0C0-4A7F-B5F9-392C3C6E9300}"/>
                </c:ext>
              </c:extLst>
            </c:dLbl>
            <c:numFmt formatCode="#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Zinswende</c:v>
                </c:pt>
                <c:pt idx="1">
                  <c:v>Fachkräfte / Personalbedarf</c:v>
                </c:pt>
                <c:pt idx="2">
                  <c:v>Regulatorik / aufsichtsrechtliche Themen</c:v>
                </c:pt>
                <c:pt idx="3">
                  <c:v>Digitalisierung</c:v>
                </c:pt>
                <c:pt idx="4">
                  <c:v>Veränderte Kundenbedürfnisse</c:v>
                </c:pt>
                <c:pt idx="5">
                  <c:v>Inflation</c:v>
                </c:pt>
                <c:pt idx="6">
                  <c:v>Wettbewerber</c:v>
                </c:pt>
                <c:pt idx="7">
                  <c:v>Nachhaltigkeit</c:v>
                </c:pt>
                <c:pt idx="8">
                  <c:v>Rezession</c:v>
                </c:pt>
                <c:pt idx="9">
                  <c:v>Energiepreisanstieg</c:v>
                </c:pt>
                <c:pt idx="10">
                  <c:v>Künstliche Intelligenz z.B. ChatGPT</c:v>
                </c:pt>
                <c:pt idx="11">
                  <c:v>Lieferkettenprobleme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 formatCode="###0.0">
                  <c:v>0</c:v>
                </c:pt>
                <c:pt idx="1">
                  <c:v>0</c:v>
                </c:pt>
                <c:pt idx="2">
                  <c:v>0</c:v>
                </c:pt>
                <c:pt idx="3" formatCode="###0.0">
                  <c:v>0</c:v>
                </c:pt>
                <c:pt idx="4">
                  <c:v>0</c:v>
                </c:pt>
                <c:pt idx="5">
                  <c:v>0</c:v>
                </c:pt>
                <c:pt idx="6" formatCode="###0.0">
                  <c:v>3.5335689045936395E-3</c:v>
                </c:pt>
                <c:pt idx="7" formatCode="###0.0">
                  <c:v>3.5211267605633808E-3</c:v>
                </c:pt>
                <c:pt idx="8">
                  <c:v>0</c:v>
                </c:pt>
                <c:pt idx="9">
                  <c:v>0</c:v>
                </c:pt>
                <c:pt idx="10">
                  <c:v>1.0600706713780918E-2</c:v>
                </c:pt>
                <c:pt idx="11">
                  <c:v>7.0175438596491221E-3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0-4A7F-B5F9-392C3C6E93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94734554"/>
        <c:axId val="2094734552"/>
      </c:barChart>
      <c:catAx>
        <c:axId val="209473455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1"/>
        <c:axPos val="t"/>
        <c:numFmt formatCode="0%" sourceLinked="0"/>
        <c:majorTickMark val="out"/>
        <c:minorTickMark val="none"/>
        <c:tickLblPos val="nextTo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323254441167232"/>
          <c:y val="0.89561734902587165"/>
          <c:w val="0.52183961110401089"/>
          <c:h val="7.9604274367517311E-2"/>
        </c:manualLayout>
      </c:layout>
      <c:overlay val="0"/>
      <c:txPr>
        <a:bodyPr/>
        <a:lstStyle/>
        <a:p>
          <a:pPr>
            <a:defRPr sz="1200">
              <a:latin typeface="Georgia" panose="02040502050405020303" pitchFamily="18" charset="0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span"/>
    <c:showDLblsOverMax val="1"/>
  </c:chart>
  <c:spPr>
    <a:noFill/>
    <a:ln w="12700" cap="flat">
      <a:noFill/>
      <a:miter lim="400000"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24614295758365"/>
          <c:y val="4.6942992174325307E-2"/>
          <c:w val="0.72082545963332112"/>
          <c:h val="0.8378489377490437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Starker Anstieg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numFmt formatCode="#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In den nächsten 2 Jahren</c:v>
                </c:pt>
                <c:pt idx="1">
                  <c:v>In den vergangenen 2 Jahren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0.78947368421052633</c:v>
                </c:pt>
                <c:pt idx="1">
                  <c:v>0.75704225352112675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B-46FC-A321-04555560AE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Geringer Anstieg</c:v>
                </c:pt>
              </c:strCache>
            </c:strRef>
          </c:tx>
          <c:spPr>
            <a:solidFill>
              <a:srgbClr val="F59D15"/>
            </a:solidFill>
            <a:ln>
              <a:solidFill>
                <a:srgbClr val="F59D15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3.3905970467632746E-3"/>
                  <c:y val="-1.070334007419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64B-46FC-A321-04555560AE3D}"/>
                </c:ext>
              </c:extLst>
            </c:dLbl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In den nächsten 2 Jahren</c:v>
                </c:pt>
                <c:pt idx="1">
                  <c:v>In den vergangenen 2 Jahren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0.17192982456140352</c:v>
                </c:pt>
                <c:pt idx="1">
                  <c:v>0.20774647887323944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B-46FC-A321-04555560AE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Keine Veränderung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1189332188998166E-3"/>
                  <c:y val="1.2389188303305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F54-4A81-97B0-DDB9273427B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In den nächsten 2 Jahren</c:v>
                </c:pt>
                <c:pt idx="1">
                  <c:v>In den vergangenen 2 Jahren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2.8070175438596488E-2</c:v>
                </c:pt>
                <c:pt idx="1">
                  <c:v>3.1690140845070422E-2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4B-46FC-A321-04555560AE3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Geringer Rückgang</c:v>
                </c:pt>
              </c:strCache>
            </c:strRef>
          </c:tx>
          <c:spPr>
            <a:solidFill>
              <a:srgbClr val="A5BBE2"/>
            </a:solidFill>
            <a:ln>
              <a:solidFill>
                <a:srgbClr val="A5BBE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0594666094499083E-3"/>
                  <c:y val="-8.6724318123138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F54-4A81-97B0-DDB9273427B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54-4A81-97B0-DDB9273427B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In den nächsten 2 Jahren</c:v>
                </c:pt>
                <c:pt idx="1">
                  <c:v>In den vergangenen 2 Jahren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7.0175438596491221E-3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4B-46FC-A321-04555560AE3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Starker Rückgang</c:v>
                </c:pt>
              </c:strCache>
            </c:strRef>
          </c:tx>
          <c:spPr>
            <a:solidFill>
              <a:srgbClr val="07599D"/>
            </a:solidFill>
            <a:ln>
              <a:solidFill>
                <a:srgbClr val="07599D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In den nächsten 2 Jahren</c:v>
                </c:pt>
                <c:pt idx="1">
                  <c:v>In den vergangenen 2 Jahren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4B-46FC-A321-04555560AE3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Keine Beurteilung möglich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In den nächsten 2 Jahren</c:v>
                </c:pt>
                <c:pt idx="1">
                  <c:v>In den vergangenen 2 Jahren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4B-46FC-A321-04555560AE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94734554"/>
        <c:axId val="2094734552"/>
      </c:barChart>
      <c:catAx>
        <c:axId val="209473455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low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930957147161749"/>
          <c:y val="0.8617217004599933"/>
          <c:w val="0.73069042852838251"/>
          <c:h val="9.2851275761219695E-2"/>
        </c:manualLayout>
      </c:layout>
      <c:overlay val="0"/>
      <c:txPr>
        <a:bodyPr/>
        <a:lstStyle/>
        <a:p>
          <a:pPr>
            <a:defRPr sz="1200">
              <a:solidFill>
                <a:srgbClr val="000000"/>
              </a:solidFill>
              <a:latin typeface="Georgia" panose="02040502050405020303" pitchFamily="18" charset="0"/>
              <a:cs typeface="Arial"/>
            </a:defRPr>
          </a:pPr>
          <a:endParaRPr lang="de-DE"/>
        </a:p>
      </c:txPr>
    </c:legend>
    <c:plotVisOnly val="1"/>
    <c:dispBlanksAs val="span"/>
    <c:showDLblsOverMax val="1"/>
  </c:chart>
  <c:spPr>
    <a:noFill/>
    <a:ln w="12700" cap="flat">
      <a:noFill/>
      <a:miter lim="400000"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24614295758365"/>
          <c:y val="4.6942992174325307E-2"/>
          <c:w val="0.72082545963332112"/>
          <c:h val="0.8378489377490437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Stimme voll und ganz zu</c:v>
                </c:pt>
              </c:strCache>
            </c:strRef>
          </c:tx>
          <c:spPr>
            <a:solidFill>
              <a:srgbClr val="07599D"/>
            </a:solidFill>
            <a:ln>
              <a:solidFill>
                <a:srgbClr val="07599D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6291132828215144E-3"/>
                  <c:y val="-4.12972943443510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F8-44CA-81A1-0E47DF921B44}"/>
                </c:ext>
              </c:extLst>
            </c:dLbl>
            <c:numFmt formatCode="#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Kunden sind bereit, zugunsten von Nachhaltigkeit Abstriche bei der Rendite zu machen.</c:v>
                </c:pt>
                <c:pt idx="1">
                  <c:v>Das Thema Nachhaltigkeit wird für Anlageentscheidungen der Kunden immer wichtiger.</c:v>
                </c:pt>
              </c:strCache>
            </c:strRef>
          </c:cat>
          <c:val>
            <c:numRef>
              <c:f>Sheet1!$B$2:$B$3</c:f>
              <c:numCache>
                <c:formatCode>###0.0</c:formatCode>
                <c:ptCount val="2"/>
                <c:pt idx="0" formatCode="General">
                  <c:v>0.10104529616724739</c:v>
                </c:pt>
                <c:pt idx="1">
                  <c:v>1.4035087719298244E-2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B-46FC-A321-04555560AE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A5BBE2"/>
            </a:solidFill>
            <a:ln>
              <a:solidFill>
                <a:srgbClr val="A5BBE2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3.3905970467632746E-3"/>
                  <c:y val="-1.070334007419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64B-46FC-A321-04555560AE3D}"/>
                </c:ext>
              </c:extLst>
            </c:dLbl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Kunden sind bereit, zugunsten von Nachhaltigkeit Abstriche bei der Rendite zu machen.</c:v>
                </c:pt>
                <c:pt idx="1">
                  <c:v>Das Thema Nachhaltigkeit wird für Anlageentscheidungen der Kunden immer wichtiger.</c:v>
                </c:pt>
              </c:strCache>
            </c:strRef>
          </c:cat>
          <c:val>
            <c:numRef>
              <c:f>Sheet1!$C$2:$C$3</c:f>
              <c:numCache>
                <c:formatCode>###0.0</c:formatCode>
                <c:ptCount val="2"/>
                <c:pt idx="0">
                  <c:v>0.34146341463414637</c:v>
                </c:pt>
                <c:pt idx="1">
                  <c:v>9.4736842105263175E-2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B-46FC-A321-04555560AE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Kunden sind bereit, zugunsten von Nachhaltigkeit Abstriche bei der Rendite zu machen.</c:v>
                </c:pt>
                <c:pt idx="1">
                  <c:v>Das Thema Nachhaltigkeit wird für Anlageentscheidungen der Kunden immer wichtiger.</c:v>
                </c:pt>
              </c:strCache>
            </c:strRef>
          </c:cat>
          <c:val>
            <c:numRef>
              <c:f>Sheet1!$D$2:$D$3</c:f>
              <c:numCache>
                <c:formatCode>###0.0</c:formatCode>
                <c:ptCount val="2"/>
                <c:pt idx="0">
                  <c:v>0.29616724738675959</c:v>
                </c:pt>
                <c:pt idx="1">
                  <c:v>0.27368421052631581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4B-46FC-A321-04555560AE3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59D15"/>
            </a:solidFill>
            <a:ln>
              <a:solidFill>
                <a:srgbClr val="F59D15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Kunden sind bereit, zugunsten von Nachhaltigkeit Abstriche bei der Rendite zu machen.</c:v>
                </c:pt>
                <c:pt idx="1">
                  <c:v>Das Thema Nachhaltigkeit wird für Anlageentscheidungen der Kunden immer wichtiger.</c:v>
                </c:pt>
              </c:strCache>
            </c:strRef>
          </c:cat>
          <c:val>
            <c:numRef>
              <c:f>Sheet1!$E$2:$E$3</c:f>
              <c:numCache>
                <c:formatCode>###0.0</c:formatCode>
                <c:ptCount val="2"/>
                <c:pt idx="0">
                  <c:v>0.1951219512195122</c:v>
                </c:pt>
                <c:pt idx="1">
                  <c:v>0.38596491228070173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4B-46FC-A321-04555560AE3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Stimme überhaupt nicht zu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Georgia" panose="02040502050405020303" pitchFamily="18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Kunden sind bereit, zugunsten von Nachhaltigkeit Abstriche bei der Rendite zu machen.</c:v>
                </c:pt>
                <c:pt idx="1">
                  <c:v>Das Thema Nachhaltigkeit wird für Anlageentscheidungen der Kunden immer wichtiger.</c:v>
                </c:pt>
              </c:strCache>
            </c:strRef>
          </c:cat>
          <c:val>
            <c:numRef>
              <c:f>Sheet1!$F$2:$F$3</c:f>
              <c:numCache>
                <c:formatCode>###0.0</c:formatCode>
                <c:ptCount val="2"/>
                <c:pt idx="0">
                  <c:v>6.6202090592334492E-2</c:v>
                </c:pt>
                <c:pt idx="1">
                  <c:v>0.22807017543859648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4B-46FC-A321-04555560AE3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Keine Beurteilung möglich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F8-44CA-81A1-0E47DF921B44}"/>
                </c:ext>
              </c:extLst>
            </c:dLbl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Kunden sind bereit, zugunsten von Nachhaltigkeit Abstriche bei der Rendite zu machen.</c:v>
                </c:pt>
                <c:pt idx="1">
                  <c:v>Das Thema Nachhaltigkeit wird für Anlageentscheidungen der Kunden immer wichtiger.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A64B-46FC-A321-04555560AE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94734554"/>
        <c:axId val="2094734552"/>
      </c:barChart>
      <c:catAx>
        <c:axId val="209473455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1"/>
        <c:axPos val="t"/>
        <c:numFmt formatCode="0%" sourceLinked="0"/>
        <c:majorTickMark val="out"/>
        <c:minorTickMark val="none"/>
        <c:tickLblPos val="nextTo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930957147161749"/>
          <c:y val="0.8617217004599933"/>
          <c:w val="0.73069042852838251"/>
          <c:h val="9.2851275761219695E-2"/>
        </c:manualLayout>
      </c:layout>
      <c:overlay val="0"/>
      <c:txPr>
        <a:bodyPr/>
        <a:lstStyle/>
        <a:p>
          <a:pPr>
            <a:defRPr sz="1200">
              <a:solidFill>
                <a:srgbClr val="000000"/>
              </a:solidFill>
              <a:latin typeface="Georgia" panose="02040502050405020303" pitchFamily="18" charset="0"/>
              <a:cs typeface="Arial"/>
            </a:defRPr>
          </a:pPr>
          <a:endParaRPr lang="de-DE"/>
        </a:p>
      </c:txPr>
    </c:legend>
    <c:plotVisOnly val="1"/>
    <c:dispBlanksAs val="span"/>
    <c:showDLblsOverMax val="1"/>
  </c:chart>
  <c:spPr>
    <a:noFill/>
    <a:ln w="12700" cap="flat">
      <a:noFill/>
      <a:miter lim="400000"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02188174581972"/>
          <c:y val="3.8790771961352506E-2"/>
          <c:w val="0.69555265172691738"/>
          <c:h val="0.851889779783926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KRYPTOWÄHRUNG
Wie zeitnah würde sich Ihre Bank mit der Implementierung der neuen Lösungen zum Kryptohandel beschäftigen, sobald diese technisch zur Verfügung stehen?
[footer]</c:v>
                </c:pt>
              </c:strCache>
            </c:strRef>
          </c:tx>
          <c:spPr>
            <a:solidFill>
              <a:srgbClr val="12ADCF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7599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0-3BF8-4CBA-834E-EDFEB3BDE54E}"/>
              </c:ext>
            </c:extLst>
          </c:dPt>
          <c:dPt>
            <c:idx val="1"/>
            <c:invertIfNegative val="0"/>
            <c:bubble3D val="0"/>
            <c:spPr>
              <a:solidFill>
                <a:srgbClr val="0E6DC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3BF8-4CBA-834E-EDFEB3BDE54E}"/>
              </c:ext>
            </c:extLst>
          </c:dPt>
          <c:dPt>
            <c:idx val="2"/>
            <c:invertIfNegative val="0"/>
            <c:bubble3D val="0"/>
            <c:spPr>
              <a:solidFill>
                <a:srgbClr val="F59D1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3BF8-4CBA-834E-EDFEB3BDE54E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6-3BF8-4CBA-834E-EDFEB3BDE54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8-3BF8-4CBA-834E-EDFEB3BDE54E}"/>
              </c:ext>
            </c:extLst>
          </c:dPt>
          <c:dLbls>
            <c:numFmt formatCode="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i="0" u="none" strike="noStrike">
                    <a:solidFill>
                      <a:schemeClr val="tx1"/>
                    </a:solidFill>
                    <a:latin typeface="Georgia" panose="02040502050405020303" pitchFamily="18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Sehr sinnvoll</c:v>
                </c:pt>
                <c:pt idx="1">
                  <c:v>Eher sinnvoll</c:v>
                </c:pt>
                <c:pt idx="2">
                  <c:v>Eher nicht sinnvoll</c:v>
                </c:pt>
                <c:pt idx="3">
                  <c:v>Überhaupt nicht sinnvoll</c:v>
                </c:pt>
                <c:pt idx="4">
                  <c:v>Keine Beurteilung möglich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4.8275862068965517E-2</c:v>
                </c:pt>
                <c:pt idx="1">
                  <c:v>0.27931034482758621</c:v>
                </c:pt>
                <c:pt idx="2">
                  <c:v>0.33448275862068966</c:v>
                </c:pt>
                <c:pt idx="3">
                  <c:v>0.28620689655172415</c:v>
                </c:pt>
                <c:pt idx="4">
                  <c:v>5.1724137931034482E-2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BF8-4CBA-834E-EDFEB3BDE5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-1"/>
        <c:axId val="2094734554"/>
        <c:axId val="2094734552"/>
      </c:barChart>
      <c:catAx>
        <c:axId val="209473455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400" b="0" i="0" u="none" strike="noStrike">
                <a:solidFill>
                  <a:srgbClr val="000000"/>
                </a:solidFill>
                <a:latin typeface="Georgia" panose="02040502050405020303" pitchFamily="18" charset="0"/>
              </a:defRPr>
            </a:pPr>
            <a:endParaRPr lang="de-DE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1"/>
        <c:axPos val="t"/>
        <c:numFmt formatCode="0%" sourceLinked="0"/>
        <c:majorTickMark val="out"/>
        <c:minorTickMark val="none"/>
        <c:tickLblPos val="low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 w="12700" cap="flat">
      <a:noFill/>
      <a:miter lim="400000"/>
    </a:ln>
    <a:effectLst/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92224-1459-4DF7-B410-AF29E1CFF6C5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8AA95-5700-4F4F-B112-B448394367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57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3717A-014C-4967-B1B0-7AF193FA6086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9397B-FDBC-43EA-A27E-293C900ED1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45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jp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.xml"/><Relationship Id="rId7" Type="http://schemas.openxmlformats.org/officeDocument/2006/relationships/image" Target="../media/image4.jpe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10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12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28.xml"/><Relationship Id="rId7" Type="http://schemas.openxmlformats.org/officeDocument/2006/relationships/image" Target="../media/image6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30.xml"/><Relationship Id="rId7" Type="http://schemas.openxmlformats.org/officeDocument/2006/relationships/image" Target="../media/image6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32.xml"/><Relationship Id="rId7" Type="http://schemas.openxmlformats.org/officeDocument/2006/relationships/image" Target="../media/image6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34.xml"/><Relationship Id="rId7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36.xml"/><Relationship Id="rId7" Type="http://schemas.openxmlformats.org/officeDocument/2006/relationships/image" Target="../media/image6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38.xml"/><Relationship Id="rId7" Type="http://schemas.openxmlformats.org/officeDocument/2006/relationships/image" Target="../media/image6.png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jpe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0.xml"/><Relationship Id="rId7" Type="http://schemas.openxmlformats.org/officeDocument/2006/relationships/image" Target="../media/image3.emf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1.xml"/><Relationship Id="rId9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43.xml"/><Relationship Id="rId7" Type="http://schemas.openxmlformats.org/officeDocument/2006/relationships/image" Target="../media/image9.jpeg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BE6E8-AD9F-4CD0-91D7-3AC7E9866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0E78BC-7FDC-4BD2-8E25-1995D10A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09E822-15CB-4A19-94C1-378ADF7B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BEF1-D79E-4978-9301-90D12F5C54DD}" type="datetime1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B7AED2-24D5-4F44-9145-DDFED7F7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0225B4-869C-4D35-9EF9-1D002FED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44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FAA61-7800-4B92-B644-7BB6719C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4CEC949-14C8-462F-A326-187DF8030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5194CC-C847-44BC-9EA4-A85BB5D4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DBAB-B5E8-41B9-A880-79F47E96520B}" type="datetime1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96CDD5-3390-4F7D-81D3-846EDD62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08B120-0FCA-4957-8E51-D29A0761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01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8BAC029-2DEE-45D0-8316-3D31B742F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BA479A8-69B9-4C3B-BBC0-A84D2AE11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9C07D7-E84D-45A7-AE07-AEC742AF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704-85CD-4BD0-941F-027707CCF4F1}" type="datetime1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9A5DF0-249C-45E9-8684-22495B26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B93A64-01C1-4043-AEE2-242BC9A8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21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3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0FB2A97-47F3-477B-948E-69B2DD468B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0FB2A97-47F3-477B-948E-69B2DD468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2D90A56-0EC3-467D-877B-BB8F7CCDF726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AF41AC-C246-8844-AC5D-A4D397771B2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ine Ecke des Rechtecks abrunden 9">
            <a:extLst>
              <a:ext uri="{FF2B5EF4-FFF2-40B4-BE49-F238E27FC236}">
                <a16:creationId xmlns:a16="http://schemas.microsoft.com/office/drawing/2014/main" id="{33863BBC-A24F-7347-BB34-CABCF2A882DA}"/>
              </a:ext>
            </a:extLst>
          </p:cNvPr>
          <p:cNvSpPr/>
          <p:nvPr userDrawn="1"/>
        </p:nvSpPr>
        <p:spPr bwMode="gray">
          <a:xfrm flipH="1">
            <a:off x="4751851" y="1988841"/>
            <a:ext cx="7845789" cy="4869161"/>
          </a:xfrm>
          <a:custGeom>
            <a:avLst/>
            <a:gdLst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4787826 w 4787826"/>
              <a:gd name="connsiteY3" fmla="*/ 3075807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3591372 w 4787826"/>
              <a:gd name="connsiteY3" fmla="*/ 3066708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909"/>
              <a:gd name="connsiteY0" fmla="*/ 0 h 3075807"/>
              <a:gd name="connsiteX1" fmla="*/ 3667186 w 4787909"/>
              <a:gd name="connsiteY1" fmla="*/ 0 h 3075807"/>
              <a:gd name="connsiteX2" fmla="*/ 4787826 w 4787909"/>
              <a:gd name="connsiteY2" fmla="*/ 1120640 h 3075807"/>
              <a:gd name="connsiteX3" fmla="*/ 3591372 w 4787909"/>
              <a:gd name="connsiteY3" fmla="*/ 3066708 h 3075807"/>
              <a:gd name="connsiteX4" fmla="*/ 0 w 4787909"/>
              <a:gd name="connsiteY4" fmla="*/ 3075807 h 3075807"/>
              <a:gd name="connsiteX5" fmla="*/ 0 w 4787909"/>
              <a:gd name="connsiteY5" fmla="*/ 0 h 307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909" h="3075807">
                <a:moveTo>
                  <a:pt x="0" y="0"/>
                </a:moveTo>
                <a:lnTo>
                  <a:pt x="3667186" y="0"/>
                </a:lnTo>
                <a:cubicBezTo>
                  <a:pt x="4286098" y="0"/>
                  <a:pt x="4795409" y="467401"/>
                  <a:pt x="4787826" y="1120640"/>
                </a:cubicBezTo>
                <a:cubicBezTo>
                  <a:pt x="4780243" y="1773879"/>
                  <a:pt x="3990190" y="2418019"/>
                  <a:pt x="3591372" y="3066708"/>
                </a:cubicBezTo>
                <a:lnTo>
                  <a:pt x="0" y="3075807"/>
                </a:lnTo>
                <a:lnTo>
                  <a:pt x="0" y="0"/>
                </a:lnTo>
                <a:close/>
              </a:path>
            </a:pathLst>
          </a:custGeom>
          <a:solidFill>
            <a:srgbClr val="00436E">
              <a:alpha val="80000"/>
            </a:srgb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480043" y="4724276"/>
            <a:ext cx="5336643" cy="738664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3pPr>
            <a:lvl4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4pPr>
            <a:lvl5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5pPr>
            <a:lvl6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6pPr>
            <a:lvl7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7pPr>
            <a:lvl8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8pPr>
            <a:lvl9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Tragen Sie hier einen Untertitel und weitere relevante Informationen zur Präsentation ein (12 </a:t>
            </a:r>
            <a:r>
              <a:rPr lang="de-DE" dirty="0" err="1"/>
              <a:t>pt</a:t>
            </a:r>
            <a:r>
              <a:rPr lang="de-DE" dirty="0"/>
              <a:t>, Akzent 4)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AF106A0-DD42-0746-9A92-6F85E40C4D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AD308901-8FA5-7C44-B79F-179DA017B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480043" y="2948947"/>
            <a:ext cx="5336643" cy="1477328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 für</a:t>
            </a:r>
            <a:br>
              <a:rPr lang="de-DE" dirty="0"/>
            </a:br>
            <a:r>
              <a:rPr lang="de-DE" dirty="0"/>
              <a:t>maximal drei Zeilen als</a:t>
            </a:r>
            <a:br>
              <a:rPr lang="de-DE" dirty="0"/>
            </a:br>
            <a:r>
              <a:rPr lang="de-DE" dirty="0"/>
              <a:t>großer Aufmacher</a:t>
            </a:r>
          </a:p>
        </p:txBody>
      </p:sp>
    </p:spTree>
    <p:extLst>
      <p:ext uri="{BB962C8B-B14F-4D97-AF65-F5344CB8AC3E}">
        <p14:creationId xmlns:p14="http://schemas.microsoft.com/office/powerpoint/2010/main" val="333618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075C34E-D67F-4F51-8822-8A51342BF6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075C34E-D67F-4F51-8822-8A51342BF6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FFFDF00-EB47-48AD-8015-33B071A9EE2E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8C283C3-F83F-48FC-9D68-03CAE2DA766B}"/>
              </a:ext>
            </a:extLst>
          </p:cNvPr>
          <p:cNvSpPr/>
          <p:nvPr userDrawn="1"/>
        </p:nvSpPr>
        <p:spPr bwMode="gray">
          <a:xfrm>
            <a:off x="6816080" y="5541235"/>
            <a:ext cx="5375920" cy="96010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Grafik 13" descr="Ein Bild, das drinnen, Tasse, Tisch, Essen enthält.&#10;&#10;Automatisch generierte Beschreibung">
            <a:extLst>
              <a:ext uri="{FF2B5EF4-FFF2-40B4-BE49-F238E27FC236}">
                <a16:creationId xmlns:a16="http://schemas.microsoft.com/office/drawing/2014/main" id="{8973A747-3520-4943-9E8C-E620032AEEB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 r="2703" b="8194"/>
          <a:stretch>
            <a:fillRect/>
          </a:stretch>
        </p:blipFill>
        <p:spPr bwMode="gray">
          <a:xfrm>
            <a:off x="0" y="-48005"/>
            <a:ext cx="10229005" cy="6981395"/>
          </a:xfrm>
          <a:custGeom>
            <a:avLst/>
            <a:gdLst>
              <a:gd name="connsiteX0" fmla="*/ 0 w 7671754"/>
              <a:gd name="connsiteY0" fmla="*/ 0 h 5236046"/>
              <a:gd name="connsiteX1" fmla="*/ 5875999 w 7671754"/>
              <a:gd name="connsiteY1" fmla="*/ 0 h 5236046"/>
              <a:gd name="connsiteX2" fmla="*/ 7671621 w 7671754"/>
              <a:gd name="connsiteY2" fmla="*/ 1907702 h 5236046"/>
              <a:gd name="connsiteX3" fmla="*/ 5754521 w 7671754"/>
              <a:gd name="connsiteY3" fmla="*/ 5220557 h 5236046"/>
              <a:gd name="connsiteX4" fmla="*/ 0 w 7671754"/>
              <a:gd name="connsiteY4" fmla="*/ 5236046 h 523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1754" h="5236046">
                <a:moveTo>
                  <a:pt x="0" y="0"/>
                </a:moveTo>
                <a:lnTo>
                  <a:pt x="5875999" y="0"/>
                </a:lnTo>
                <a:cubicBezTo>
                  <a:pt x="6867693" y="0"/>
                  <a:pt x="7683772" y="795672"/>
                  <a:pt x="7671621" y="1907702"/>
                </a:cubicBezTo>
                <a:cubicBezTo>
                  <a:pt x="7659471" y="3019732"/>
                  <a:pt x="6393555" y="4116272"/>
                  <a:pt x="5754521" y="5220557"/>
                </a:cubicBezTo>
                <a:lnTo>
                  <a:pt x="0" y="5236046"/>
                </a:lnTo>
                <a:close/>
              </a:path>
            </a:pathLst>
          </a:custGeom>
        </p:spPr>
      </p:pic>
      <p:sp>
        <p:nvSpPr>
          <p:cNvPr id="11" name="Eine Ecke des Rechtecks abrunden 9">
            <a:extLst>
              <a:ext uri="{FF2B5EF4-FFF2-40B4-BE49-F238E27FC236}">
                <a16:creationId xmlns:a16="http://schemas.microsoft.com/office/drawing/2014/main" id="{90DD6398-5F92-4DD5-9C77-C09BC440A93A}"/>
              </a:ext>
            </a:extLst>
          </p:cNvPr>
          <p:cNvSpPr/>
          <p:nvPr userDrawn="1"/>
        </p:nvSpPr>
        <p:spPr bwMode="gray">
          <a:xfrm>
            <a:off x="0" y="2790333"/>
            <a:ext cx="5999989" cy="4095051"/>
          </a:xfrm>
          <a:custGeom>
            <a:avLst/>
            <a:gdLst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4787826 w 4787826"/>
              <a:gd name="connsiteY3" fmla="*/ 3075807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3591372 w 4787826"/>
              <a:gd name="connsiteY3" fmla="*/ 3066708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909"/>
              <a:gd name="connsiteY0" fmla="*/ 0 h 3075807"/>
              <a:gd name="connsiteX1" fmla="*/ 3667186 w 4787909"/>
              <a:gd name="connsiteY1" fmla="*/ 0 h 3075807"/>
              <a:gd name="connsiteX2" fmla="*/ 4787826 w 4787909"/>
              <a:gd name="connsiteY2" fmla="*/ 1120640 h 3075807"/>
              <a:gd name="connsiteX3" fmla="*/ 3591372 w 4787909"/>
              <a:gd name="connsiteY3" fmla="*/ 3066708 h 3075807"/>
              <a:gd name="connsiteX4" fmla="*/ 0 w 4787909"/>
              <a:gd name="connsiteY4" fmla="*/ 3075807 h 3075807"/>
              <a:gd name="connsiteX5" fmla="*/ 0 w 4787909"/>
              <a:gd name="connsiteY5" fmla="*/ 0 h 307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909" h="3075807">
                <a:moveTo>
                  <a:pt x="0" y="0"/>
                </a:moveTo>
                <a:lnTo>
                  <a:pt x="3667186" y="0"/>
                </a:lnTo>
                <a:cubicBezTo>
                  <a:pt x="4286098" y="0"/>
                  <a:pt x="4795409" y="467401"/>
                  <a:pt x="4787826" y="1120640"/>
                </a:cubicBezTo>
                <a:cubicBezTo>
                  <a:pt x="4780243" y="1773879"/>
                  <a:pt x="3990190" y="2418019"/>
                  <a:pt x="3591372" y="3066708"/>
                </a:cubicBezTo>
                <a:lnTo>
                  <a:pt x="0" y="30758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1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</a:endParaRP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CAC3CFB-B433-4E61-9424-DFFD07515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5156324"/>
            <a:ext cx="5336643" cy="738664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3pPr>
            <a:lvl4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4pPr>
            <a:lvl5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5pPr>
            <a:lvl6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6pPr>
            <a:lvl7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7pPr>
            <a:lvl8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8pPr>
            <a:lvl9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Tragen Sie hier einen Untertitel und weitere relevante Informationen zur Präsentation ein (12 </a:t>
            </a:r>
            <a:r>
              <a:rPr lang="de-DE" dirty="0" err="1"/>
              <a:t>pt</a:t>
            </a:r>
            <a:r>
              <a:rPr lang="de-DE" dirty="0"/>
              <a:t>, Akzent 4)</a:t>
            </a:r>
          </a:p>
        </p:txBody>
      </p:sp>
      <p:sp>
        <p:nvSpPr>
          <p:cNvPr id="9" name="Titel 13">
            <a:extLst>
              <a:ext uri="{FF2B5EF4-FFF2-40B4-BE49-F238E27FC236}">
                <a16:creationId xmlns:a16="http://schemas.microsoft.com/office/drawing/2014/main" id="{EB53A05E-9B86-4F4B-BACF-6E21CF9DF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3380995"/>
            <a:ext cx="5336643" cy="1477328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 für</a:t>
            </a:r>
            <a:br>
              <a:rPr lang="de-DE" dirty="0"/>
            </a:br>
            <a:r>
              <a:rPr lang="de-DE" dirty="0"/>
              <a:t>maximal drei Zeilen als</a:t>
            </a:r>
            <a:br>
              <a:rPr lang="de-DE" dirty="0"/>
            </a:br>
            <a:r>
              <a:rPr lang="de-DE" dirty="0"/>
              <a:t>großer Aufmacher</a:t>
            </a:r>
          </a:p>
        </p:txBody>
      </p:sp>
    </p:spTree>
    <p:extLst>
      <p:ext uri="{BB962C8B-B14F-4D97-AF65-F5344CB8AC3E}">
        <p14:creationId xmlns:p14="http://schemas.microsoft.com/office/powerpoint/2010/main" val="3036720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1994E06-31D5-420C-B5CD-D16CE6B621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1994E06-31D5-420C-B5CD-D16CE6B621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94B53F05-CCA6-4ED6-9E4E-4CA3FA6CAB32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42C45A86-CF77-774F-8869-7694645734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Eine Ecke des Rechtecks abrunden 9">
            <a:extLst>
              <a:ext uri="{FF2B5EF4-FFF2-40B4-BE49-F238E27FC236}">
                <a16:creationId xmlns:a16="http://schemas.microsoft.com/office/drawing/2014/main" id="{1BB0C27D-3A1E-4E49-85E3-A82AB250FD6D}"/>
              </a:ext>
            </a:extLst>
          </p:cNvPr>
          <p:cNvSpPr/>
          <p:nvPr userDrawn="1"/>
        </p:nvSpPr>
        <p:spPr bwMode="gray">
          <a:xfrm flipH="1">
            <a:off x="4751851" y="1988841"/>
            <a:ext cx="7845789" cy="4869161"/>
          </a:xfrm>
          <a:custGeom>
            <a:avLst/>
            <a:gdLst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4787826 w 4787826"/>
              <a:gd name="connsiteY3" fmla="*/ 3075807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3591372 w 4787826"/>
              <a:gd name="connsiteY3" fmla="*/ 3066708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909"/>
              <a:gd name="connsiteY0" fmla="*/ 0 h 3075807"/>
              <a:gd name="connsiteX1" fmla="*/ 3667186 w 4787909"/>
              <a:gd name="connsiteY1" fmla="*/ 0 h 3075807"/>
              <a:gd name="connsiteX2" fmla="*/ 4787826 w 4787909"/>
              <a:gd name="connsiteY2" fmla="*/ 1120640 h 3075807"/>
              <a:gd name="connsiteX3" fmla="*/ 3591372 w 4787909"/>
              <a:gd name="connsiteY3" fmla="*/ 3066708 h 3075807"/>
              <a:gd name="connsiteX4" fmla="*/ 0 w 4787909"/>
              <a:gd name="connsiteY4" fmla="*/ 3075807 h 3075807"/>
              <a:gd name="connsiteX5" fmla="*/ 0 w 4787909"/>
              <a:gd name="connsiteY5" fmla="*/ 0 h 307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909" h="3075807">
                <a:moveTo>
                  <a:pt x="0" y="0"/>
                </a:moveTo>
                <a:lnTo>
                  <a:pt x="3667186" y="0"/>
                </a:lnTo>
                <a:cubicBezTo>
                  <a:pt x="4286098" y="0"/>
                  <a:pt x="4795409" y="467401"/>
                  <a:pt x="4787826" y="1120640"/>
                </a:cubicBezTo>
                <a:cubicBezTo>
                  <a:pt x="4780243" y="1773879"/>
                  <a:pt x="3990190" y="2418019"/>
                  <a:pt x="3591372" y="3066708"/>
                </a:cubicBezTo>
                <a:lnTo>
                  <a:pt x="0" y="3075807"/>
                </a:lnTo>
                <a:lnTo>
                  <a:pt x="0" y="0"/>
                </a:lnTo>
                <a:close/>
              </a:path>
            </a:pathLst>
          </a:custGeom>
          <a:solidFill>
            <a:srgbClr val="00436E">
              <a:alpha val="80000"/>
            </a:srgb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AF106A0-DD42-0746-9A92-6F85E40C4D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1A3EC2F-55DD-C446-9564-82A75A8CDF7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7" name="Titel 3">
            <a:extLst>
              <a:ext uri="{FF2B5EF4-FFF2-40B4-BE49-F238E27FC236}">
                <a16:creationId xmlns:a16="http://schemas.microsoft.com/office/drawing/2014/main" id="{757D0861-C281-004B-B1C3-845D27F69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480043" y="2947814"/>
            <a:ext cx="5336643" cy="984885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 für</a:t>
            </a:r>
            <a:br>
              <a:rPr lang="de-DE" dirty="0"/>
            </a:br>
            <a:r>
              <a:rPr lang="de-DE" dirty="0"/>
              <a:t>maximal zwei Zeilen</a:t>
            </a: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52F72D63-9BF9-4945-838B-7FF68AD3D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480043" y="4237932"/>
            <a:ext cx="5336643" cy="738664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3pPr>
            <a:lvl4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4pPr>
            <a:lvl5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5pPr>
            <a:lvl6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6pPr>
            <a:lvl7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7pPr>
            <a:lvl8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8pPr>
            <a:lvl9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Tragen Sie hier einen Untertitel und weitere relevante Informationen zur Präsentation ein (12 </a:t>
            </a:r>
            <a:r>
              <a:rPr lang="de-DE" dirty="0" err="1"/>
              <a:t>pt</a:t>
            </a:r>
            <a:r>
              <a:rPr lang="de-DE" dirty="0"/>
              <a:t>, Akzent 4)</a:t>
            </a:r>
          </a:p>
        </p:txBody>
      </p:sp>
    </p:spTree>
    <p:extLst>
      <p:ext uri="{BB962C8B-B14F-4D97-AF65-F5344CB8AC3E}">
        <p14:creationId xmlns:p14="http://schemas.microsoft.com/office/powerpoint/2010/main" val="3479796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ine Ecke des Rechtecks abrunden 9">
            <a:extLst>
              <a:ext uri="{FF2B5EF4-FFF2-40B4-BE49-F238E27FC236}">
                <a16:creationId xmlns:a16="http://schemas.microsoft.com/office/drawing/2014/main" id="{A24A3260-D8D0-BE4F-8E50-EFEC4B61BA58}"/>
              </a:ext>
            </a:extLst>
          </p:cNvPr>
          <p:cNvSpPr/>
          <p:nvPr userDrawn="1"/>
        </p:nvSpPr>
        <p:spPr bwMode="gray">
          <a:xfrm flipH="1">
            <a:off x="3791744" y="1124744"/>
            <a:ext cx="8400256" cy="5733256"/>
          </a:xfrm>
          <a:custGeom>
            <a:avLst/>
            <a:gdLst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4787826 w 4787826"/>
              <a:gd name="connsiteY3" fmla="*/ 3075807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826"/>
              <a:gd name="connsiteY0" fmla="*/ 0 h 3075807"/>
              <a:gd name="connsiteX1" fmla="*/ 3667186 w 4787826"/>
              <a:gd name="connsiteY1" fmla="*/ 0 h 3075807"/>
              <a:gd name="connsiteX2" fmla="*/ 4787826 w 4787826"/>
              <a:gd name="connsiteY2" fmla="*/ 1120640 h 3075807"/>
              <a:gd name="connsiteX3" fmla="*/ 3591372 w 4787826"/>
              <a:gd name="connsiteY3" fmla="*/ 3066708 h 3075807"/>
              <a:gd name="connsiteX4" fmla="*/ 0 w 4787826"/>
              <a:gd name="connsiteY4" fmla="*/ 3075807 h 3075807"/>
              <a:gd name="connsiteX5" fmla="*/ 0 w 4787826"/>
              <a:gd name="connsiteY5" fmla="*/ 0 h 3075807"/>
              <a:gd name="connsiteX0" fmla="*/ 0 w 4787909"/>
              <a:gd name="connsiteY0" fmla="*/ 0 h 3075807"/>
              <a:gd name="connsiteX1" fmla="*/ 3667186 w 4787909"/>
              <a:gd name="connsiteY1" fmla="*/ 0 h 3075807"/>
              <a:gd name="connsiteX2" fmla="*/ 4787826 w 4787909"/>
              <a:gd name="connsiteY2" fmla="*/ 1120640 h 3075807"/>
              <a:gd name="connsiteX3" fmla="*/ 3591372 w 4787909"/>
              <a:gd name="connsiteY3" fmla="*/ 3066708 h 3075807"/>
              <a:gd name="connsiteX4" fmla="*/ 0 w 4787909"/>
              <a:gd name="connsiteY4" fmla="*/ 3075807 h 3075807"/>
              <a:gd name="connsiteX5" fmla="*/ 0 w 4787909"/>
              <a:gd name="connsiteY5" fmla="*/ 0 h 307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909" h="3075807">
                <a:moveTo>
                  <a:pt x="0" y="0"/>
                </a:moveTo>
                <a:lnTo>
                  <a:pt x="3667186" y="0"/>
                </a:lnTo>
                <a:cubicBezTo>
                  <a:pt x="4286098" y="0"/>
                  <a:pt x="4795409" y="467401"/>
                  <a:pt x="4787826" y="1120640"/>
                </a:cubicBezTo>
                <a:cubicBezTo>
                  <a:pt x="4780243" y="1773879"/>
                  <a:pt x="3990190" y="2418019"/>
                  <a:pt x="3591372" y="3066708"/>
                </a:cubicBezTo>
                <a:lnTo>
                  <a:pt x="0" y="30758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platzhalter 15">
            <a:extLst>
              <a:ext uri="{FF2B5EF4-FFF2-40B4-BE49-F238E27FC236}">
                <a16:creationId xmlns:a16="http://schemas.microsoft.com/office/drawing/2014/main" id="{45EADBF2-1FED-764F-A7B1-C620D1AED5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479779" y="2984610"/>
            <a:ext cx="4695488" cy="1846660"/>
          </a:xfrm>
          <a:noFill/>
        </p:spPr>
        <p:txBody>
          <a:bodyPr wrap="square">
            <a:spAutoFit/>
          </a:bodyPr>
          <a:lstStyle>
            <a:lvl1pPr marL="304792" indent="-304792">
              <a:lnSpc>
                <a:spcPct val="100000"/>
              </a:lnSpc>
              <a:buClr>
                <a:srgbClr val="00436E"/>
              </a:buClr>
              <a:buSzPct val="90000"/>
              <a:buFont typeface="+mj-lt"/>
              <a:buAutoNum type="arabicPeriod"/>
              <a:defRPr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7" name="Titel 13">
            <a:extLst>
              <a:ext uri="{FF2B5EF4-FFF2-40B4-BE49-F238E27FC236}">
                <a16:creationId xmlns:a16="http://schemas.microsoft.com/office/drawing/2014/main" id="{99FEBC68-FC27-8C4C-BFF6-C482AFBEACF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479779" y="2180862"/>
            <a:ext cx="4695488" cy="57445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rgbClr val="00436E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de-DE" sz="3733" dirty="0"/>
              <a:t>Agenda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E3CC17E-6879-8540-A7D2-BED08E567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034808" y="6519202"/>
            <a:ext cx="781877" cy="13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rgbClr val="00436E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47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075C34E-D67F-4F51-8822-8A51342BF6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075C34E-D67F-4F51-8822-8A51342BF6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FFFDF00-EB47-48AD-8015-33B071A9EE2E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733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2DA89CF-8BE4-8E4D-9DB2-1CAE61396562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280CE830-87A9-8641-870F-2987C1093A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0" name="Titelplatzhalter 3">
            <a:extLst>
              <a:ext uri="{FF2B5EF4-FFF2-40B4-BE49-F238E27FC236}">
                <a16:creationId xmlns:a16="http://schemas.microsoft.com/office/drawing/2014/main" id="{36829DAC-8473-C94D-AD8E-50133D3F0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096000" y="3717032"/>
            <a:ext cx="5720685" cy="17235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Kapiteltrenner</a:t>
            </a:r>
            <a:r>
              <a:rPr lang="de-DE" dirty="0"/>
              <a:t> für</a:t>
            </a:r>
            <a:br>
              <a:rPr lang="de-DE" dirty="0"/>
            </a:br>
            <a:r>
              <a:rPr lang="de-DE" dirty="0"/>
              <a:t>eine mehrzeilige</a:t>
            </a:r>
            <a:br>
              <a:rPr lang="de-DE" dirty="0"/>
            </a:br>
            <a:r>
              <a:rPr lang="de-DE" dirty="0"/>
              <a:t>Überschrift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767657B9-58E3-C641-B112-EB6975573F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096000" y="2701940"/>
            <a:ext cx="2112235" cy="1366499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267" b="1" i="0" spc="-40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indent="0" algn="l">
              <a:buNone/>
              <a:defRPr sz="20000" b="1">
                <a:solidFill>
                  <a:srgbClr val="DAE3E7"/>
                </a:solidFill>
              </a:defRPr>
            </a:lvl2pPr>
            <a:lvl3pPr marL="0" indent="0" algn="l">
              <a:buNone/>
              <a:defRPr sz="20000" b="1">
                <a:solidFill>
                  <a:srgbClr val="DAE3E7"/>
                </a:solidFill>
              </a:defRPr>
            </a:lvl3pPr>
            <a:lvl4pPr marL="0" indent="0" algn="l">
              <a:buNone/>
              <a:defRPr sz="20000" b="1">
                <a:solidFill>
                  <a:srgbClr val="DAE3E7"/>
                </a:solidFill>
              </a:defRPr>
            </a:lvl4pPr>
            <a:lvl5pPr marL="0" indent="0" algn="l">
              <a:buNone/>
              <a:defRPr sz="20000" b="1">
                <a:solidFill>
                  <a:srgbClr val="DAE3E7"/>
                </a:solidFill>
              </a:defRPr>
            </a:lvl5pPr>
            <a:lvl6pPr marL="0" indent="0" algn="l">
              <a:buNone/>
              <a:defRPr sz="20000" b="1">
                <a:solidFill>
                  <a:srgbClr val="DAE3E7"/>
                </a:solidFill>
              </a:defRPr>
            </a:lvl6pPr>
            <a:lvl7pPr marL="0" indent="0" algn="l">
              <a:buNone/>
              <a:defRPr sz="20000" b="1">
                <a:solidFill>
                  <a:srgbClr val="DAE3E7"/>
                </a:solidFill>
              </a:defRPr>
            </a:lvl7pPr>
            <a:lvl8pPr marL="0" indent="0" algn="l">
              <a:buNone/>
              <a:defRPr sz="20000" b="1">
                <a:solidFill>
                  <a:srgbClr val="DAE3E7"/>
                </a:solidFill>
              </a:defRPr>
            </a:lvl8pPr>
            <a:lvl9pPr marL="0" indent="0" algn="l">
              <a:buNone/>
              <a:defRPr sz="20000" b="1">
                <a:solidFill>
                  <a:srgbClr val="DAE3E7"/>
                </a:solidFill>
              </a:defRPr>
            </a:lvl9pPr>
          </a:lstStyle>
          <a:p>
            <a:pPr lvl="0"/>
            <a:r>
              <a:rPr lang="de-DE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674193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60F6E10-75F4-4390-9707-5401376246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60F6E10-75F4-4390-9707-5401376246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022986B2-9F22-49AE-B43B-3D2205CA3446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733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2DA89CF-8BE4-8E4D-9DB2-1CAE61396562}"/>
              </a:ext>
            </a:extLst>
          </p:cNvPr>
          <p:cNvSpPr/>
          <p:nvPr userDrawn="1"/>
        </p:nvSpPr>
        <p:spPr bwMode="gray">
          <a:xfrm>
            <a:off x="0" y="19200"/>
            <a:ext cx="12192000" cy="631036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280CE830-87A9-8641-870F-2987C1093A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0" name="Titelplatzhalter 3">
            <a:extLst>
              <a:ext uri="{FF2B5EF4-FFF2-40B4-BE49-F238E27FC236}">
                <a16:creationId xmlns:a16="http://schemas.microsoft.com/office/drawing/2014/main" id="{CD755D38-70CD-2B45-AC23-CE403931C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096000" y="3717032"/>
            <a:ext cx="5720685" cy="17235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Kapiteltrenner</a:t>
            </a:r>
            <a:r>
              <a:rPr lang="de-DE" dirty="0"/>
              <a:t> für</a:t>
            </a:r>
            <a:br>
              <a:rPr lang="de-DE" dirty="0"/>
            </a:br>
            <a:r>
              <a:rPr lang="de-DE" dirty="0"/>
              <a:t>eine mehrzeilige</a:t>
            </a:r>
            <a:br>
              <a:rPr lang="de-DE" dirty="0"/>
            </a:br>
            <a:r>
              <a:rPr lang="de-DE" dirty="0"/>
              <a:t>Überschrift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33BF8A3D-3793-0443-B93E-09566A7B45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096000" y="2701940"/>
            <a:ext cx="2112235" cy="1366499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4267" b="1" i="0" spc="-40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indent="0" algn="l">
              <a:buNone/>
              <a:defRPr sz="20000" b="1">
                <a:solidFill>
                  <a:srgbClr val="DAE3E7"/>
                </a:solidFill>
              </a:defRPr>
            </a:lvl2pPr>
            <a:lvl3pPr marL="0" indent="0" algn="l">
              <a:buNone/>
              <a:defRPr sz="20000" b="1">
                <a:solidFill>
                  <a:srgbClr val="DAE3E7"/>
                </a:solidFill>
              </a:defRPr>
            </a:lvl3pPr>
            <a:lvl4pPr marL="0" indent="0" algn="l">
              <a:buNone/>
              <a:defRPr sz="20000" b="1">
                <a:solidFill>
                  <a:srgbClr val="DAE3E7"/>
                </a:solidFill>
              </a:defRPr>
            </a:lvl4pPr>
            <a:lvl5pPr marL="0" indent="0" algn="l">
              <a:buNone/>
              <a:defRPr sz="20000" b="1">
                <a:solidFill>
                  <a:srgbClr val="DAE3E7"/>
                </a:solidFill>
              </a:defRPr>
            </a:lvl5pPr>
            <a:lvl6pPr marL="0" indent="0" algn="l">
              <a:buNone/>
              <a:defRPr sz="20000" b="1">
                <a:solidFill>
                  <a:srgbClr val="DAE3E7"/>
                </a:solidFill>
              </a:defRPr>
            </a:lvl6pPr>
            <a:lvl7pPr marL="0" indent="0" algn="l">
              <a:buNone/>
              <a:defRPr sz="20000" b="1">
                <a:solidFill>
                  <a:srgbClr val="DAE3E7"/>
                </a:solidFill>
              </a:defRPr>
            </a:lvl7pPr>
            <a:lvl8pPr marL="0" indent="0" algn="l">
              <a:buNone/>
              <a:defRPr sz="20000" b="1">
                <a:solidFill>
                  <a:srgbClr val="DAE3E7"/>
                </a:solidFill>
              </a:defRPr>
            </a:lvl8pPr>
            <a:lvl9pPr marL="0" indent="0" algn="l">
              <a:buNone/>
              <a:defRPr sz="20000" b="1">
                <a:solidFill>
                  <a:srgbClr val="DAE3E7"/>
                </a:solidFill>
              </a:defRPr>
            </a:lvl9pPr>
          </a:lstStyle>
          <a:p>
            <a:pPr lvl="0"/>
            <a:r>
              <a:rPr lang="de-DE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750525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C66EE6E-06F1-43F0-B57C-5925196621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C66EE6E-06F1-43F0-B57C-5925196621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0183FE30-5BAF-4571-BA23-5B57AE879E9E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375120" y="1597864"/>
            <a:ext cx="11441565" cy="421160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75120" y="6026324"/>
            <a:ext cx="11441565" cy="139525"/>
          </a:xfrm>
        </p:spPr>
        <p:txBody>
          <a:bodyPr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Quellenangabe optional (9 </a:t>
            </a:r>
            <a:r>
              <a:rPr lang="de-DE" dirty="0" err="1"/>
              <a:t>pt</a:t>
            </a:r>
            <a:r>
              <a:rPr lang="de-DE" dirty="0"/>
              <a:t>, Akzent 5)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895FAA41-B9C2-264B-8864-1D7070BB25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8B635CCD-77EB-0549-8093-5A0D1FB5B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6"/>
            <a:ext cx="8846773" cy="818809"/>
          </a:xfrm>
        </p:spPr>
        <p:txBody>
          <a:bodyPr vert="horz"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7358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4F0482D-F9F1-46C5-8A5F-A2CD74DE34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5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4F0482D-F9F1-46C5-8A5F-A2CD74DE34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0AC973FB-0578-4D5F-BFB3-8FE753C157F2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75120" y="6018470"/>
            <a:ext cx="11441565" cy="147381"/>
          </a:xfrm>
        </p:spPr>
        <p:txBody>
          <a:bodyPr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Quellenangabe optional (9 </a:t>
            </a:r>
            <a:r>
              <a:rPr lang="de-DE" dirty="0" err="1"/>
              <a:t>pt</a:t>
            </a:r>
            <a:r>
              <a:rPr lang="de-DE" dirty="0"/>
              <a:t>, Akzent 5)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AD3784-E112-6145-A9E9-43B5427F7939}"/>
              </a:ext>
            </a:extLst>
          </p:cNvPr>
          <p:cNvSpPr>
            <a:spLocks noGrp="1"/>
          </p:cNvSpPr>
          <p:nvPr>
            <p:ph idx="15" hasCustomPrompt="1"/>
          </p:nvPr>
        </p:nvSpPr>
        <p:spPr bwMode="gray">
          <a:xfrm>
            <a:off x="375122" y="1597865"/>
            <a:ext cx="5536581" cy="421160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7CE18B71-F720-FC4F-B508-963D4F84CEA3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6283560" y="1615011"/>
            <a:ext cx="5533125" cy="418310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E7C3063-F322-A14A-BF08-AB4FEECDE2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58282FBF-09F9-E543-89CB-23C4498C17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704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76769-6EA5-4B7D-8A5B-691C207E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44F2E9-BE4F-4A9F-B985-9EF966414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5D3FCD-311D-4940-9133-CFE88441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AC28-46CA-4A3A-A9A7-1CDC9B4A5D77}" type="datetime1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886724-FB6A-45FD-8C8E-4E242F38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B1FDB2-DEF0-4A85-A97E-F45A6563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507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FC2C8DD1-32FD-4CC5-A75D-C820933DF9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FC2C8DD1-32FD-4CC5-A75D-C820933DF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132764B-4544-4F5C-AFB2-454E069F8DC7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A09BCE09-46B1-694C-9326-F0A98ECA9821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375120" y="1597865"/>
            <a:ext cx="3552000" cy="421945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9531FF05-4722-574A-A159-7A35849C48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1DAF1BA-00E7-2646-90CE-1E68727177F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0DE20CA-7B4B-BD46-B525-5F565C01C8E6}"/>
              </a:ext>
            </a:extLst>
          </p:cNvPr>
          <p:cNvSpPr>
            <a:spLocks noGrp="1"/>
          </p:cNvSpPr>
          <p:nvPr>
            <p:ph idx="21" hasCustomPrompt="1"/>
          </p:nvPr>
        </p:nvSpPr>
        <p:spPr bwMode="gray">
          <a:xfrm>
            <a:off x="8260912" y="1597865"/>
            <a:ext cx="3552000" cy="421945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1F3FA661-92A0-AA47-8263-DF7FBA677707}"/>
              </a:ext>
            </a:extLst>
          </p:cNvPr>
          <p:cNvSpPr>
            <a:spLocks noGrp="1"/>
          </p:cNvSpPr>
          <p:nvPr>
            <p:ph idx="22" hasCustomPrompt="1"/>
          </p:nvPr>
        </p:nvSpPr>
        <p:spPr bwMode="gray">
          <a:xfrm>
            <a:off x="4320000" y="1597865"/>
            <a:ext cx="3552000" cy="421945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19A1E30D-458A-EF4B-A957-67108981A3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75120" y="6026324"/>
            <a:ext cx="11441565" cy="139525"/>
          </a:xfrm>
        </p:spPr>
        <p:txBody>
          <a:bodyPr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Quellenangabe optional (9 </a:t>
            </a:r>
            <a:r>
              <a:rPr lang="de-DE" dirty="0" err="1"/>
              <a:t>pt</a:t>
            </a:r>
            <a:r>
              <a:rPr lang="de-DE" dirty="0"/>
              <a:t>, Akzent 5)</a:t>
            </a:r>
          </a:p>
        </p:txBody>
      </p:sp>
    </p:spTree>
    <p:extLst>
      <p:ext uri="{BB962C8B-B14F-4D97-AF65-F5344CB8AC3E}">
        <p14:creationId xmlns:p14="http://schemas.microsoft.com/office/powerpoint/2010/main" val="2702771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ogo und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836A7F2-8C23-4DE3-B6B6-40DA15E866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3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836A7F2-8C23-4DE3-B6B6-40DA15E86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1373306B-CFCD-44B1-922C-FBD7940AFBD7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DB5D75A-9EDE-804F-B5A6-67AD0CDCF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E80B84-78F0-E64C-97D8-2A45454DE7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B77B6A1-0102-4E4B-B167-7DE7744BE5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75120" y="6026324"/>
            <a:ext cx="11441565" cy="139525"/>
          </a:xfrm>
        </p:spPr>
        <p:txBody>
          <a:bodyPr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2pPr>
            <a:lvl3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3pPr>
            <a:lvl4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4pPr>
            <a:lvl5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5pPr>
            <a:lvl6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6pPr>
            <a:lvl7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Quellenangabe optional (9 </a:t>
            </a:r>
            <a:r>
              <a:rPr lang="de-DE" dirty="0" err="1"/>
              <a:t>pt</a:t>
            </a:r>
            <a:r>
              <a:rPr lang="de-DE" dirty="0"/>
              <a:t>, Akzent 5)</a:t>
            </a:r>
          </a:p>
        </p:txBody>
      </p:sp>
    </p:spTree>
    <p:extLst>
      <p:ext uri="{BB962C8B-B14F-4D97-AF65-F5344CB8AC3E}">
        <p14:creationId xmlns:p14="http://schemas.microsoft.com/office/powerpoint/2010/main" val="3577266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u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0556CD6-BFFE-471F-A2A9-AD8C93E23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" name="think-cell Folie" r:id="rId5" imgW="415" imgH="416" progId="TCLayout.ActiveDocument.1">
                  <p:embed/>
                </p:oleObj>
              </mc:Choice>
              <mc:Fallback>
                <p:oleObj name="think-cell Folie" r:id="rId5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0556CD6-BFFE-471F-A2A9-AD8C93E23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DEE9BA89-E84E-4A6A-8DAE-8E2D71363E30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2667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E2E4F9-ACFB-BB4D-ACE7-5D32471AA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0F46E900-8C2C-D04A-8BDC-AEDA326BC1E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5120" y="401946"/>
            <a:ext cx="8846773" cy="818809"/>
          </a:xfrm>
        </p:spPr>
        <p:txBody>
          <a:bodyPr vert="horz">
            <a:noAutofit/>
          </a:bodyPr>
          <a:lstStyle>
            <a:lvl1pPr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11490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EB44503-34A1-4648-BD0B-7F89B685D6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1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EB44503-34A1-4648-BD0B-7F89B685D6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67904795-D69D-49F3-B76D-A2E8A3AAAD5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E2E4F9-ACFB-BB4D-ACE7-5D32471AA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DD7066-768E-CB44-AE5D-C943FBFA7DB5}"/>
              </a:ext>
            </a:extLst>
          </p:cNvPr>
          <p:cNvSpPr/>
          <p:nvPr userDrawn="1"/>
        </p:nvSpPr>
        <p:spPr bwMode="gray">
          <a:xfrm>
            <a:off x="0" y="6310360"/>
            <a:ext cx="12192000" cy="19200"/>
          </a:xfrm>
          <a:prstGeom prst="rect">
            <a:avLst/>
          </a:prstGeom>
          <a:solidFill>
            <a:srgbClr val="DAE3E7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3A7511A-B299-2748-860A-C3D21DA7E37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5120" y="401946"/>
            <a:ext cx="8846773" cy="818809"/>
          </a:xfrm>
        </p:spPr>
        <p:txBody>
          <a:bodyPr vert="horz">
            <a:normAutofit/>
          </a:bodyPr>
          <a:lstStyle>
            <a:lvl1pPr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13520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81002DC-9222-4C9D-966A-B1BD120308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5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81002DC-9222-4C9D-966A-B1BD120308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92D4AD6-8FB3-48E4-99A6-B784AE25C9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6131002-C7FB-3C4C-B771-1C5B69286B4B}"/>
              </a:ext>
            </a:extLst>
          </p:cNvPr>
          <p:cNvSpPr/>
          <p:nvPr userDrawn="1"/>
        </p:nvSpPr>
        <p:spPr bwMode="gray">
          <a:xfrm>
            <a:off x="0" y="0"/>
            <a:ext cx="12192000" cy="6309320"/>
          </a:xfrm>
          <a:prstGeom prst="rect">
            <a:avLst/>
          </a:prstGeom>
          <a:solidFill>
            <a:srgbClr val="003D6E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E2E4F9-ACFB-BB4D-ACE7-5D32471AA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DD7066-768E-CB44-AE5D-C943FBFA7DB5}"/>
              </a:ext>
            </a:extLst>
          </p:cNvPr>
          <p:cNvSpPr/>
          <p:nvPr userDrawn="1"/>
        </p:nvSpPr>
        <p:spPr bwMode="gray">
          <a:xfrm>
            <a:off x="0" y="6310360"/>
            <a:ext cx="12192000" cy="19200"/>
          </a:xfrm>
          <a:prstGeom prst="rect">
            <a:avLst/>
          </a:prstGeom>
          <a:solidFill>
            <a:srgbClr val="DAE3E7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75AD089-1293-A340-B385-08232FF2AC3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5120" y="401946"/>
            <a:ext cx="8846773" cy="818809"/>
          </a:xfrm>
        </p:spPr>
        <p:txBody>
          <a:bodyPr vert="horz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88795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95A08BF-AD9B-4482-9887-EF212774C3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9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195A08BF-AD9B-4482-9887-EF212774C3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2EF4DD2-2EA6-439E-8861-53C760CCB41D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229DBA0-257E-5047-B4B6-8E9486DC749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0" name="Freihandform 9">
            <a:extLst>
              <a:ext uri="{FF2B5EF4-FFF2-40B4-BE49-F238E27FC236}">
                <a16:creationId xmlns:a16="http://schemas.microsoft.com/office/drawing/2014/main" id="{FB4D81D2-FAD6-314C-A638-33A0E7D9031C}"/>
              </a:ext>
            </a:extLst>
          </p:cNvPr>
          <p:cNvSpPr/>
          <p:nvPr userDrawn="1"/>
        </p:nvSpPr>
        <p:spPr bwMode="gray">
          <a:xfrm>
            <a:off x="388913" y="1090627"/>
            <a:ext cx="6624007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1914321"/>
              <a:gd name="connsiteY0" fmla="*/ 0 h 219310"/>
              <a:gd name="connsiteX1" fmla="*/ 593167 w 1914321"/>
              <a:gd name="connsiteY1" fmla="*/ 1 h 219310"/>
              <a:gd name="connsiteX2" fmla="*/ 594841 w 1914321"/>
              <a:gd name="connsiteY2" fmla="*/ 219310 h 219310"/>
              <a:gd name="connsiteX3" fmla="*/ 711687 w 1914321"/>
              <a:gd name="connsiteY3" fmla="*/ 7775 h 219310"/>
              <a:gd name="connsiteX4" fmla="*/ 1914321 w 1914321"/>
              <a:gd name="connsiteY4" fmla="*/ 8701 h 219310"/>
              <a:gd name="connsiteX0" fmla="*/ 0 w 2549372"/>
              <a:gd name="connsiteY0" fmla="*/ 0 h 219310"/>
              <a:gd name="connsiteX1" fmla="*/ 593167 w 2549372"/>
              <a:gd name="connsiteY1" fmla="*/ 1 h 219310"/>
              <a:gd name="connsiteX2" fmla="*/ 594841 w 2549372"/>
              <a:gd name="connsiteY2" fmla="*/ 219310 h 219310"/>
              <a:gd name="connsiteX3" fmla="*/ 711687 w 2549372"/>
              <a:gd name="connsiteY3" fmla="*/ 7775 h 219310"/>
              <a:gd name="connsiteX4" fmla="*/ 2549372 w 2549372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372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549372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1" name="Titelplatzhalter 3">
            <a:extLst>
              <a:ext uri="{FF2B5EF4-FFF2-40B4-BE49-F238E27FC236}">
                <a16:creationId xmlns:a16="http://schemas.microsoft.com/office/drawing/2014/main" id="{0B9AEEA4-AA9E-134C-AEBE-5AAF12157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 Experte für Ihre Fragen</a:t>
            </a:r>
          </a:p>
        </p:txBody>
      </p:sp>
      <p:sp>
        <p:nvSpPr>
          <p:cNvPr id="12" name="Bildplatzhalter 39">
            <a:extLst>
              <a:ext uri="{FF2B5EF4-FFF2-40B4-BE49-F238E27FC236}">
                <a16:creationId xmlns:a16="http://schemas.microsoft.com/office/drawing/2014/main" id="{E9F52A5B-0F33-8444-BA6F-DAA6126FF7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392970" y="1583506"/>
            <a:ext cx="2400300" cy="2252133"/>
          </a:xfrm>
          <a:prstGeom prst="round1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21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t Bild (2 Perso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5F241B4-2401-440E-B5C2-1A2B78E67E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3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5F241B4-2401-440E-B5C2-1A2B78E67E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5CF5B52F-5C34-44FA-9374-2113F80BF91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A8779E-C583-194F-A205-69B94A29BD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6" name="Bildplatzhalter 39">
            <a:extLst>
              <a:ext uri="{FF2B5EF4-FFF2-40B4-BE49-F238E27FC236}">
                <a16:creationId xmlns:a16="http://schemas.microsoft.com/office/drawing/2014/main" id="{97AC3224-CD5A-904C-9BA3-A1AC08CA9A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392970" y="1583506"/>
            <a:ext cx="2400300" cy="2252133"/>
          </a:xfrm>
          <a:prstGeom prst="round1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7" name="Bildplatzhalter 39">
            <a:extLst>
              <a:ext uri="{FF2B5EF4-FFF2-40B4-BE49-F238E27FC236}">
                <a16:creationId xmlns:a16="http://schemas.microsoft.com/office/drawing/2014/main" id="{9FDDCEA1-4E9A-9C46-8789-9280984BFE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5960970" y="1583506"/>
            <a:ext cx="2400300" cy="2252133"/>
          </a:xfrm>
          <a:prstGeom prst="round1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77DBF0F3-FED9-7A45-98F9-BC7714B4A6E2}"/>
              </a:ext>
            </a:extLst>
          </p:cNvPr>
          <p:cNvSpPr/>
          <p:nvPr userDrawn="1"/>
        </p:nvSpPr>
        <p:spPr bwMode="gray">
          <a:xfrm>
            <a:off x="388913" y="1088750"/>
            <a:ext cx="7170695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2759775"/>
              <a:gd name="connsiteY0" fmla="*/ 0 h 219310"/>
              <a:gd name="connsiteX1" fmla="*/ 593167 w 2759775"/>
              <a:gd name="connsiteY1" fmla="*/ 1 h 219310"/>
              <a:gd name="connsiteX2" fmla="*/ 594841 w 2759775"/>
              <a:gd name="connsiteY2" fmla="*/ 219310 h 219310"/>
              <a:gd name="connsiteX3" fmla="*/ 711687 w 2759775"/>
              <a:gd name="connsiteY3" fmla="*/ 7775 h 219310"/>
              <a:gd name="connsiteX4" fmla="*/ 2759775 w 2759775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9775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759775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1" name="Titelplatzhalter 3">
            <a:extLst>
              <a:ext uri="{FF2B5EF4-FFF2-40B4-BE49-F238E27FC236}">
                <a16:creationId xmlns:a16="http://schemas.microsoft.com/office/drawing/2014/main" id="{2F9D78DF-7B02-5741-8EF9-0454118F2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Unsere Experten für Ihre Fragen</a:t>
            </a:r>
          </a:p>
        </p:txBody>
      </p:sp>
    </p:spTree>
    <p:extLst>
      <p:ext uri="{BB962C8B-B14F-4D97-AF65-F5344CB8AC3E}">
        <p14:creationId xmlns:p14="http://schemas.microsoft.com/office/powerpoint/2010/main" val="894722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ohne Bild (2 Perso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AA3744A-2D48-472F-871D-82FC169387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AA3744A-2D48-472F-871D-82FC169387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2D80C2EA-75E9-4417-BCCF-7ECFF50A6CEC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E4A6E9-2D22-6642-8FA5-6457785C5C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8" name="Untertitel 2">
            <a:extLst>
              <a:ext uri="{FF2B5EF4-FFF2-40B4-BE49-F238E27FC236}">
                <a16:creationId xmlns:a16="http://schemas.microsoft.com/office/drawing/2014/main" id="{95383C76-8D01-864C-A36E-75CDC018233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4503" y="2754721"/>
            <a:ext cx="5183717" cy="114948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0" name="Untertitel 2">
            <a:extLst>
              <a:ext uri="{FF2B5EF4-FFF2-40B4-BE49-F238E27FC236}">
                <a16:creationId xmlns:a16="http://schemas.microsoft.com/office/drawing/2014/main" id="{6CFFAD1F-3447-C14A-8277-D6875DC4D66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8913" y="2370075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  <p:sp>
        <p:nvSpPr>
          <p:cNvPr id="22" name="Freihandform 21">
            <a:extLst>
              <a:ext uri="{FF2B5EF4-FFF2-40B4-BE49-F238E27FC236}">
                <a16:creationId xmlns:a16="http://schemas.microsoft.com/office/drawing/2014/main" id="{B6515391-AB78-D84B-9F6E-39D93FFEDCAC}"/>
              </a:ext>
            </a:extLst>
          </p:cNvPr>
          <p:cNvSpPr/>
          <p:nvPr userDrawn="1"/>
        </p:nvSpPr>
        <p:spPr bwMode="gray">
          <a:xfrm>
            <a:off x="388913" y="1090627"/>
            <a:ext cx="6624007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1914321"/>
              <a:gd name="connsiteY0" fmla="*/ 0 h 219310"/>
              <a:gd name="connsiteX1" fmla="*/ 593167 w 1914321"/>
              <a:gd name="connsiteY1" fmla="*/ 1 h 219310"/>
              <a:gd name="connsiteX2" fmla="*/ 594841 w 1914321"/>
              <a:gd name="connsiteY2" fmla="*/ 219310 h 219310"/>
              <a:gd name="connsiteX3" fmla="*/ 711687 w 1914321"/>
              <a:gd name="connsiteY3" fmla="*/ 7775 h 219310"/>
              <a:gd name="connsiteX4" fmla="*/ 1914321 w 1914321"/>
              <a:gd name="connsiteY4" fmla="*/ 8701 h 219310"/>
              <a:gd name="connsiteX0" fmla="*/ 0 w 2549372"/>
              <a:gd name="connsiteY0" fmla="*/ 0 h 219310"/>
              <a:gd name="connsiteX1" fmla="*/ 593167 w 2549372"/>
              <a:gd name="connsiteY1" fmla="*/ 1 h 219310"/>
              <a:gd name="connsiteX2" fmla="*/ 594841 w 2549372"/>
              <a:gd name="connsiteY2" fmla="*/ 219310 h 219310"/>
              <a:gd name="connsiteX3" fmla="*/ 711687 w 2549372"/>
              <a:gd name="connsiteY3" fmla="*/ 7775 h 219310"/>
              <a:gd name="connsiteX4" fmla="*/ 2549372 w 2549372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372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549372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3" name="Titelplatzhalter 3">
            <a:extLst>
              <a:ext uri="{FF2B5EF4-FFF2-40B4-BE49-F238E27FC236}">
                <a16:creationId xmlns:a16="http://schemas.microsoft.com/office/drawing/2014/main" id="{B3CA9FA5-3BFE-0C44-AB15-68A6677C3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 Experte für Ihre Fragen</a:t>
            </a:r>
          </a:p>
        </p:txBody>
      </p:sp>
    </p:spTree>
    <p:extLst>
      <p:ext uri="{BB962C8B-B14F-4D97-AF65-F5344CB8AC3E}">
        <p14:creationId xmlns:p14="http://schemas.microsoft.com/office/powerpoint/2010/main" val="3138459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 ohne Bild (2 Perso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5FEC960-4111-4922-A117-BF80053E7B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1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5FEC960-4111-4922-A117-BF80053E7B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91297EDE-0B82-4DDF-9C3E-2723FDFD5C3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E4A6E9-2D22-6642-8FA5-6457785C5C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9" name="Freihandform 18">
            <a:extLst>
              <a:ext uri="{FF2B5EF4-FFF2-40B4-BE49-F238E27FC236}">
                <a16:creationId xmlns:a16="http://schemas.microsoft.com/office/drawing/2014/main" id="{EBE3F0AB-4181-834C-B005-59A485430F03}"/>
              </a:ext>
            </a:extLst>
          </p:cNvPr>
          <p:cNvSpPr/>
          <p:nvPr userDrawn="1"/>
        </p:nvSpPr>
        <p:spPr bwMode="gray">
          <a:xfrm>
            <a:off x="388913" y="1088750"/>
            <a:ext cx="7170695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2759775"/>
              <a:gd name="connsiteY0" fmla="*/ 0 h 219310"/>
              <a:gd name="connsiteX1" fmla="*/ 593167 w 2759775"/>
              <a:gd name="connsiteY1" fmla="*/ 1 h 219310"/>
              <a:gd name="connsiteX2" fmla="*/ 594841 w 2759775"/>
              <a:gd name="connsiteY2" fmla="*/ 219310 h 219310"/>
              <a:gd name="connsiteX3" fmla="*/ 711687 w 2759775"/>
              <a:gd name="connsiteY3" fmla="*/ 7775 h 219310"/>
              <a:gd name="connsiteX4" fmla="*/ 2759775 w 2759775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9775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759775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0" name="Titelplatzhalter 3">
            <a:extLst>
              <a:ext uri="{FF2B5EF4-FFF2-40B4-BE49-F238E27FC236}">
                <a16:creationId xmlns:a16="http://schemas.microsoft.com/office/drawing/2014/main" id="{5F18EB87-5187-C040-B5EA-5969BD043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Unsere Experten für Ihre Fragen</a:t>
            </a: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098C74F7-C47B-B64E-BCCA-665E6D77C5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4503" y="2754721"/>
            <a:ext cx="5183717" cy="114948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6" name="Textplatzhalter 34">
            <a:extLst>
              <a:ext uri="{FF2B5EF4-FFF2-40B4-BE49-F238E27FC236}">
                <a16:creationId xmlns:a16="http://schemas.microsoft.com/office/drawing/2014/main" id="{7C098050-3D4B-804E-BB7B-90824F9713F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51905" y="2770941"/>
            <a:ext cx="5199484" cy="10518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00436E"/>
              </a:buClr>
              <a:buSzPct val="100000"/>
              <a:buFont typeface="Systemschrift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62000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00436E"/>
              </a:buClr>
              <a:buSzPct val="100000"/>
              <a:buFont typeface="Systemschrift"/>
              <a:buChar char="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6E0AA545-CADE-E646-9C78-AF2D25ACADF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8913" y="2370075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  <p:sp>
        <p:nvSpPr>
          <p:cNvPr id="28" name="Untertitel 2">
            <a:extLst>
              <a:ext uri="{FF2B5EF4-FFF2-40B4-BE49-F238E27FC236}">
                <a16:creationId xmlns:a16="http://schemas.microsoft.com/office/drawing/2014/main" id="{83273FEF-5E45-534C-A44E-04247DA995D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51905" y="2380754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</p:spTree>
    <p:extLst>
      <p:ext uri="{BB962C8B-B14F-4D97-AF65-F5344CB8AC3E}">
        <p14:creationId xmlns:p14="http://schemas.microsoft.com/office/powerpoint/2010/main" val="1885550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, 1 Person mit Bi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ABE3FC2-0140-497D-BA1F-C38442AC05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5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ABE3FC2-0140-497D-BA1F-C38442AC05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9F49FD11-0C25-48C9-8A30-7B3F154F7067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DBAC312-E76A-4841-831B-F8D48CB3BCA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7" name="Freihandform 16">
            <a:extLst>
              <a:ext uri="{FF2B5EF4-FFF2-40B4-BE49-F238E27FC236}">
                <a16:creationId xmlns:a16="http://schemas.microsoft.com/office/drawing/2014/main" id="{FCF1C590-92B4-5B4F-B67F-B3799E3D0B89}"/>
              </a:ext>
            </a:extLst>
          </p:cNvPr>
          <p:cNvSpPr/>
          <p:nvPr userDrawn="1"/>
        </p:nvSpPr>
        <p:spPr bwMode="gray">
          <a:xfrm>
            <a:off x="388913" y="1090627"/>
            <a:ext cx="6624007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1914321"/>
              <a:gd name="connsiteY0" fmla="*/ 0 h 219310"/>
              <a:gd name="connsiteX1" fmla="*/ 593167 w 1914321"/>
              <a:gd name="connsiteY1" fmla="*/ 1 h 219310"/>
              <a:gd name="connsiteX2" fmla="*/ 594841 w 1914321"/>
              <a:gd name="connsiteY2" fmla="*/ 219310 h 219310"/>
              <a:gd name="connsiteX3" fmla="*/ 711687 w 1914321"/>
              <a:gd name="connsiteY3" fmla="*/ 7775 h 219310"/>
              <a:gd name="connsiteX4" fmla="*/ 1914321 w 1914321"/>
              <a:gd name="connsiteY4" fmla="*/ 8701 h 219310"/>
              <a:gd name="connsiteX0" fmla="*/ 0 w 2549372"/>
              <a:gd name="connsiteY0" fmla="*/ 0 h 219310"/>
              <a:gd name="connsiteX1" fmla="*/ 593167 w 2549372"/>
              <a:gd name="connsiteY1" fmla="*/ 1 h 219310"/>
              <a:gd name="connsiteX2" fmla="*/ 594841 w 2549372"/>
              <a:gd name="connsiteY2" fmla="*/ 219310 h 219310"/>
              <a:gd name="connsiteX3" fmla="*/ 711687 w 2549372"/>
              <a:gd name="connsiteY3" fmla="*/ 7775 h 219310"/>
              <a:gd name="connsiteX4" fmla="*/ 2549372 w 2549372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372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549372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0" name="Titelplatzhalter 3">
            <a:extLst>
              <a:ext uri="{FF2B5EF4-FFF2-40B4-BE49-F238E27FC236}">
                <a16:creationId xmlns:a16="http://schemas.microsoft.com/office/drawing/2014/main" id="{318358EA-6B28-9244-A7EB-137545486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 Experte für Ihre Fragen</a:t>
            </a: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542FE248-58D8-E34A-A17E-3AC9A52C832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4503" y="4474012"/>
            <a:ext cx="5183717" cy="114948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1BA47CD1-31FF-F64D-9399-F1C04AC67E1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8913" y="4089366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B2BE17AD-6B12-EB4B-ABC6-3CED7091F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92970" y="1584903"/>
            <a:ext cx="2409365" cy="2250736"/>
          </a:xfrm>
          <a:prstGeom prst="round1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28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BE624-CC77-4410-BFDB-C32254C2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2471E2-878C-414B-A515-0FF127F2A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E798E6-1615-46BE-BB5D-3AD635B9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B0F2-55F5-46F2-BCEF-613C3D047E68}" type="datetime1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DC05B0-B8E7-422F-84FE-1EAE602B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503B1A-F738-4867-91E9-0D7DF182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047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, 2 Personen mit Bi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FD203BC2-DB2E-42CA-B24B-A227AF4A57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9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FD203BC2-DB2E-42CA-B24B-A227AF4A57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22444B93-365E-4963-B7E3-36B412B061D0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210E971-0939-CE42-A711-A466490B918B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E03712-35B2-664E-BB92-4F701AA346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3141C28-6FFF-3743-82B5-779BE9650DF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742401" y="189001"/>
            <a:ext cx="1079481" cy="608159"/>
          </a:xfrm>
          <a:prstGeom prst="rect">
            <a:avLst/>
          </a:prstGeom>
        </p:spPr>
      </p:pic>
      <p:sp>
        <p:nvSpPr>
          <p:cNvPr id="19" name="Freihandform 18">
            <a:extLst>
              <a:ext uri="{FF2B5EF4-FFF2-40B4-BE49-F238E27FC236}">
                <a16:creationId xmlns:a16="http://schemas.microsoft.com/office/drawing/2014/main" id="{E9D99120-D041-344F-9CF5-AE03667F2E88}"/>
              </a:ext>
            </a:extLst>
          </p:cNvPr>
          <p:cNvSpPr/>
          <p:nvPr userDrawn="1"/>
        </p:nvSpPr>
        <p:spPr bwMode="gray">
          <a:xfrm>
            <a:off x="388913" y="1088750"/>
            <a:ext cx="7170695" cy="292413"/>
          </a:xfrm>
          <a:custGeom>
            <a:avLst/>
            <a:gdLst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748145 w 1389413"/>
              <a:gd name="connsiteY3" fmla="*/ 11875 h 184067"/>
              <a:gd name="connsiteX4" fmla="*/ 1389413 w 1389413"/>
              <a:gd name="connsiteY4" fmla="*/ 11875 h 184067"/>
              <a:gd name="connsiteX0" fmla="*/ 0 w 1389413"/>
              <a:gd name="connsiteY0" fmla="*/ 0 h 184067"/>
              <a:gd name="connsiteX1" fmla="*/ 575953 w 1389413"/>
              <a:gd name="connsiteY1" fmla="*/ 0 h 184067"/>
              <a:gd name="connsiteX2" fmla="*/ 575953 w 1389413"/>
              <a:gd name="connsiteY2" fmla="*/ 184067 h 184067"/>
              <a:gd name="connsiteX3" fmla="*/ 666083 w 1389413"/>
              <a:gd name="connsiteY3" fmla="*/ 7774 h 184067"/>
              <a:gd name="connsiteX4" fmla="*/ 1389413 w 1389413"/>
              <a:gd name="connsiteY4" fmla="*/ 11875 h 184067"/>
              <a:gd name="connsiteX0" fmla="*/ 0 w 1288413"/>
              <a:gd name="connsiteY0" fmla="*/ 0 h 184067"/>
              <a:gd name="connsiteX1" fmla="*/ 575953 w 1288413"/>
              <a:gd name="connsiteY1" fmla="*/ 0 h 184067"/>
              <a:gd name="connsiteX2" fmla="*/ 575953 w 1288413"/>
              <a:gd name="connsiteY2" fmla="*/ 184067 h 184067"/>
              <a:gd name="connsiteX3" fmla="*/ 666083 w 1288413"/>
              <a:gd name="connsiteY3" fmla="*/ 7774 h 184067"/>
              <a:gd name="connsiteX4" fmla="*/ 1288413 w 1288413"/>
              <a:gd name="connsiteY4" fmla="*/ 11875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666083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184067"/>
              <a:gd name="connsiteX1" fmla="*/ 575953 w 1290042"/>
              <a:gd name="connsiteY1" fmla="*/ 0 h 184067"/>
              <a:gd name="connsiteX2" fmla="*/ 575953 w 1290042"/>
              <a:gd name="connsiteY2" fmla="*/ 184067 h 184067"/>
              <a:gd name="connsiteX3" fmla="*/ 708067 w 1290042"/>
              <a:gd name="connsiteY3" fmla="*/ 7774 h 184067"/>
              <a:gd name="connsiteX4" fmla="*/ 1290042 w 1290042"/>
              <a:gd name="connsiteY4" fmla="*/ 8700 h 184067"/>
              <a:gd name="connsiteX0" fmla="*/ 0 w 1290042"/>
              <a:gd name="connsiteY0" fmla="*/ 0 h 208130"/>
              <a:gd name="connsiteX1" fmla="*/ 575953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08130"/>
              <a:gd name="connsiteX1" fmla="*/ 482107 w 1290042"/>
              <a:gd name="connsiteY1" fmla="*/ 0 h 208130"/>
              <a:gd name="connsiteX2" fmla="*/ 575953 w 1290042"/>
              <a:gd name="connsiteY2" fmla="*/ 208130 h 208130"/>
              <a:gd name="connsiteX3" fmla="*/ 708067 w 1290042"/>
              <a:gd name="connsiteY3" fmla="*/ 7774 h 208130"/>
              <a:gd name="connsiteX4" fmla="*/ 1290042 w 1290042"/>
              <a:gd name="connsiteY4" fmla="*/ 8700 h 208130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708067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2943"/>
              <a:gd name="connsiteX1" fmla="*/ 482107 w 1290042"/>
              <a:gd name="connsiteY1" fmla="*/ 0 h 212943"/>
              <a:gd name="connsiteX2" fmla="*/ 479637 w 1290042"/>
              <a:gd name="connsiteY2" fmla="*/ 212943 h 212943"/>
              <a:gd name="connsiteX3" fmla="*/ 584585 w 1290042"/>
              <a:gd name="connsiteY3" fmla="*/ 7774 h 212943"/>
              <a:gd name="connsiteX4" fmla="*/ 1290042 w 1290042"/>
              <a:gd name="connsiteY4" fmla="*/ 8700 h 212943"/>
              <a:gd name="connsiteX0" fmla="*/ 0 w 1290042"/>
              <a:gd name="connsiteY0" fmla="*/ 0 h 217756"/>
              <a:gd name="connsiteX1" fmla="*/ 482107 w 1290042"/>
              <a:gd name="connsiteY1" fmla="*/ 0 h 217756"/>
              <a:gd name="connsiteX2" fmla="*/ 484577 w 1290042"/>
              <a:gd name="connsiteY2" fmla="*/ 217756 h 217756"/>
              <a:gd name="connsiteX3" fmla="*/ 584585 w 1290042"/>
              <a:gd name="connsiteY3" fmla="*/ 7774 h 217756"/>
              <a:gd name="connsiteX4" fmla="*/ 1290042 w 1290042"/>
              <a:gd name="connsiteY4" fmla="*/ 8700 h 217756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584585 w 1290042"/>
              <a:gd name="connsiteY3" fmla="*/ 7774 h 225572"/>
              <a:gd name="connsiteX4" fmla="*/ 1290042 w 1290042"/>
              <a:gd name="connsiteY4" fmla="*/ 8700 h 225572"/>
              <a:gd name="connsiteX0" fmla="*/ 0 w 1290042"/>
              <a:gd name="connsiteY0" fmla="*/ 0 h 225572"/>
              <a:gd name="connsiteX1" fmla="*/ 482107 w 1290042"/>
              <a:gd name="connsiteY1" fmla="*/ 0 h 225572"/>
              <a:gd name="connsiteX2" fmla="*/ 480567 w 1290042"/>
              <a:gd name="connsiteY2" fmla="*/ 225572 h 225572"/>
              <a:gd name="connsiteX3" fmla="*/ 600627 w 1290042"/>
              <a:gd name="connsiteY3" fmla="*/ 7774 h 225572"/>
              <a:gd name="connsiteX4" fmla="*/ 1290042 w 1290042"/>
              <a:gd name="connsiteY4" fmla="*/ 8700 h 225572"/>
              <a:gd name="connsiteX0" fmla="*/ 0 w 1381667"/>
              <a:gd name="connsiteY0" fmla="*/ 0 h 230983"/>
              <a:gd name="connsiteX1" fmla="*/ 573732 w 1381667"/>
              <a:gd name="connsiteY1" fmla="*/ 5411 h 230983"/>
              <a:gd name="connsiteX2" fmla="*/ 572192 w 1381667"/>
              <a:gd name="connsiteY2" fmla="*/ 230983 h 230983"/>
              <a:gd name="connsiteX3" fmla="*/ 692252 w 1381667"/>
              <a:gd name="connsiteY3" fmla="*/ 13185 h 230983"/>
              <a:gd name="connsiteX4" fmla="*/ 1381667 w 1381667"/>
              <a:gd name="connsiteY4" fmla="*/ 14111 h 230983"/>
              <a:gd name="connsiteX0" fmla="*/ 0 w 1881441"/>
              <a:gd name="connsiteY0" fmla="*/ 0 h 230983"/>
              <a:gd name="connsiteX1" fmla="*/ 573732 w 1881441"/>
              <a:gd name="connsiteY1" fmla="*/ 5411 h 230983"/>
              <a:gd name="connsiteX2" fmla="*/ 572192 w 1881441"/>
              <a:gd name="connsiteY2" fmla="*/ 230983 h 230983"/>
              <a:gd name="connsiteX3" fmla="*/ 692252 w 1881441"/>
              <a:gd name="connsiteY3" fmla="*/ 13185 h 230983"/>
              <a:gd name="connsiteX4" fmla="*/ 1881441 w 1881441"/>
              <a:gd name="connsiteY4" fmla="*/ 14111 h 230983"/>
              <a:gd name="connsiteX0" fmla="*/ 0 w 1884217"/>
              <a:gd name="connsiteY0" fmla="*/ 0 h 225573"/>
              <a:gd name="connsiteX1" fmla="*/ 576508 w 1884217"/>
              <a:gd name="connsiteY1" fmla="*/ 1 h 225573"/>
              <a:gd name="connsiteX2" fmla="*/ 574968 w 1884217"/>
              <a:gd name="connsiteY2" fmla="*/ 225573 h 225573"/>
              <a:gd name="connsiteX3" fmla="*/ 695028 w 1884217"/>
              <a:gd name="connsiteY3" fmla="*/ 7775 h 225573"/>
              <a:gd name="connsiteX4" fmla="*/ 1884217 w 1884217"/>
              <a:gd name="connsiteY4" fmla="*/ 8701 h 225573"/>
              <a:gd name="connsiteX0" fmla="*/ 0 w 1900876"/>
              <a:gd name="connsiteY0" fmla="*/ 0 h 225573"/>
              <a:gd name="connsiteX1" fmla="*/ 576508 w 1900876"/>
              <a:gd name="connsiteY1" fmla="*/ 1 h 225573"/>
              <a:gd name="connsiteX2" fmla="*/ 574968 w 1900876"/>
              <a:gd name="connsiteY2" fmla="*/ 225573 h 225573"/>
              <a:gd name="connsiteX3" fmla="*/ 695028 w 1900876"/>
              <a:gd name="connsiteY3" fmla="*/ 7775 h 225573"/>
              <a:gd name="connsiteX4" fmla="*/ 1900876 w 1900876"/>
              <a:gd name="connsiteY4" fmla="*/ 8701 h 225573"/>
              <a:gd name="connsiteX0" fmla="*/ 0 w 1917535"/>
              <a:gd name="connsiteY0" fmla="*/ 0 h 225573"/>
              <a:gd name="connsiteX1" fmla="*/ 593167 w 1917535"/>
              <a:gd name="connsiteY1" fmla="*/ 1 h 225573"/>
              <a:gd name="connsiteX2" fmla="*/ 591627 w 1917535"/>
              <a:gd name="connsiteY2" fmla="*/ 225573 h 225573"/>
              <a:gd name="connsiteX3" fmla="*/ 711687 w 1917535"/>
              <a:gd name="connsiteY3" fmla="*/ 7775 h 225573"/>
              <a:gd name="connsiteX4" fmla="*/ 1917535 w 1917535"/>
              <a:gd name="connsiteY4" fmla="*/ 8701 h 225573"/>
              <a:gd name="connsiteX0" fmla="*/ 0 w 1917535"/>
              <a:gd name="connsiteY0" fmla="*/ 0 h 219310"/>
              <a:gd name="connsiteX1" fmla="*/ 593167 w 1917535"/>
              <a:gd name="connsiteY1" fmla="*/ 1 h 219310"/>
              <a:gd name="connsiteX2" fmla="*/ 594841 w 1917535"/>
              <a:gd name="connsiteY2" fmla="*/ 219310 h 219310"/>
              <a:gd name="connsiteX3" fmla="*/ 711687 w 1917535"/>
              <a:gd name="connsiteY3" fmla="*/ 7775 h 219310"/>
              <a:gd name="connsiteX4" fmla="*/ 1917535 w 1917535"/>
              <a:gd name="connsiteY4" fmla="*/ 8701 h 219310"/>
              <a:gd name="connsiteX0" fmla="*/ 0 w 2071803"/>
              <a:gd name="connsiteY0" fmla="*/ 0 h 219310"/>
              <a:gd name="connsiteX1" fmla="*/ 593167 w 2071803"/>
              <a:gd name="connsiteY1" fmla="*/ 1 h 219310"/>
              <a:gd name="connsiteX2" fmla="*/ 594841 w 2071803"/>
              <a:gd name="connsiteY2" fmla="*/ 219310 h 219310"/>
              <a:gd name="connsiteX3" fmla="*/ 711687 w 2071803"/>
              <a:gd name="connsiteY3" fmla="*/ 7775 h 219310"/>
              <a:gd name="connsiteX4" fmla="*/ 2071803 w 2071803"/>
              <a:gd name="connsiteY4" fmla="*/ 8701 h 219310"/>
              <a:gd name="connsiteX0" fmla="*/ 0 w 2759775"/>
              <a:gd name="connsiteY0" fmla="*/ 0 h 219310"/>
              <a:gd name="connsiteX1" fmla="*/ 593167 w 2759775"/>
              <a:gd name="connsiteY1" fmla="*/ 1 h 219310"/>
              <a:gd name="connsiteX2" fmla="*/ 594841 w 2759775"/>
              <a:gd name="connsiteY2" fmla="*/ 219310 h 219310"/>
              <a:gd name="connsiteX3" fmla="*/ 711687 w 2759775"/>
              <a:gd name="connsiteY3" fmla="*/ 7775 h 219310"/>
              <a:gd name="connsiteX4" fmla="*/ 2759775 w 2759775"/>
              <a:gd name="connsiteY4" fmla="*/ 8701 h 21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9775" h="219310">
                <a:moveTo>
                  <a:pt x="0" y="0"/>
                </a:moveTo>
                <a:lnTo>
                  <a:pt x="593167" y="1"/>
                </a:lnTo>
                <a:cubicBezTo>
                  <a:pt x="592344" y="70982"/>
                  <a:pt x="595664" y="148329"/>
                  <a:pt x="594841" y="219310"/>
                </a:cubicBezTo>
                <a:lnTo>
                  <a:pt x="711687" y="7775"/>
                </a:lnTo>
                <a:lnTo>
                  <a:pt x="2759775" y="8701"/>
                </a:lnTo>
              </a:path>
            </a:pathLst>
          </a:custGeom>
          <a:noFill/>
          <a:ln w="508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1" name="Titelplatzhalter 3">
            <a:extLst>
              <a:ext uri="{FF2B5EF4-FFF2-40B4-BE49-F238E27FC236}">
                <a16:creationId xmlns:a16="http://schemas.microsoft.com/office/drawing/2014/main" id="{283B990E-99B2-3549-BB8C-DB592DF9C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75120" y="401945"/>
            <a:ext cx="8846773" cy="4924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Unsere Experten für Ihre Fragen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795241F5-0A3C-024B-A7CA-0A7A4C775F1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04503" y="4474012"/>
            <a:ext cx="5183717" cy="114948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  <a:br>
              <a:rPr lang="de-DE" sz="1067" dirty="0">
                <a:solidFill>
                  <a:schemeClr val="accent4"/>
                </a:solidFill>
              </a:rPr>
            </a:br>
            <a:endParaRPr lang="de-DE" sz="1067" dirty="0">
              <a:solidFill>
                <a:schemeClr val="accent4"/>
              </a:solidFill>
            </a:endParaRP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3" name="Textplatzhalter 34">
            <a:extLst>
              <a:ext uri="{FF2B5EF4-FFF2-40B4-BE49-F238E27FC236}">
                <a16:creationId xmlns:a16="http://schemas.microsoft.com/office/drawing/2014/main" id="{E2AEB09E-1BFE-554E-B430-0FC03A7A4D1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51905" y="4490232"/>
            <a:ext cx="5199484" cy="105189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00436E"/>
              </a:buClr>
              <a:buSzPct val="100000"/>
              <a:buFont typeface="Systemschrift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62000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00436E"/>
              </a:buClr>
              <a:buSzPct val="100000"/>
              <a:buFont typeface="Systemschrift"/>
              <a:buChar char="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13" indent="-134541" algn="l" defTabSz="685800" rtl="0" eaLnBrk="1" latinLnBrk="0" hangingPunct="1">
              <a:lnSpc>
                <a:spcPct val="150000"/>
              </a:lnSpc>
              <a:spcBef>
                <a:spcPts val="45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Char char="4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67" dirty="0">
                <a:solidFill>
                  <a:schemeClr val="accent4"/>
                </a:solidFill>
              </a:rPr>
              <a:t>Steuerberater/In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AWADO Deutsche Audit GmbH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&lt;Jobbezeichnung&gt;</a:t>
            </a:r>
          </a:p>
          <a:p>
            <a:r>
              <a:rPr lang="de-DE" sz="1067" dirty="0">
                <a:solidFill>
                  <a:schemeClr val="accent4"/>
                </a:solidFill>
              </a:rPr>
              <a:t>Telefon:	&lt;Telefonnummer&gt;</a:t>
            </a:r>
            <a:br>
              <a:rPr lang="de-DE" sz="1067" dirty="0">
                <a:solidFill>
                  <a:schemeClr val="accent4"/>
                </a:solidFill>
              </a:rPr>
            </a:br>
            <a:r>
              <a:rPr lang="de-DE" sz="1067" dirty="0">
                <a:solidFill>
                  <a:schemeClr val="accent4"/>
                </a:solidFill>
              </a:rPr>
              <a:t>E-Mail:	&lt;Name&gt;@awado-wpg.de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290A420E-1AB9-DD49-A289-8573D3BD62F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8913" y="4089366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1D0F9A73-EA99-2441-B3DB-03FCDCB4ACF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51905" y="4100045"/>
            <a:ext cx="5199308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0" kern="1200">
                <a:solidFill>
                  <a:srgbClr val="DAE3E7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00436E"/>
              </a:buClr>
              <a:buSzPct val="100000"/>
              <a:buFont typeface="Systemschrift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E3DDD1"/>
              </a:buClr>
              <a:buSzPct val="100000"/>
              <a:buFont typeface="Webdings" panose="05030102010509060703" pitchFamily="18" charset="2"/>
              <a:buNone/>
              <a:defRPr sz="1200" kern="1200">
                <a:solidFill>
                  <a:srgbClr val="54748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Vorname Name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D4B468EE-3767-EA49-A902-B9CF52FA7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92970" y="1584903"/>
            <a:ext cx="2409365" cy="2250736"/>
          </a:xfrm>
          <a:prstGeom prst="round1Rect">
            <a:avLst/>
          </a:prstGeom>
          <a:ln>
            <a:noFill/>
          </a:ln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CF3643A-7A92-1143-8B19-AB038BEFD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5970035" y="1584903"/>
            <a:ext cx="2409365" cy="2250736"/>
          </a:xfrm>
          <a:prstGeom prst="round1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41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7DFB70F9-13F2-4573-BFAD-DE8F97292E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3" name="think-cell Folie" r:id="rId6" imgW="306" imgH="306" progId="TCLayout.ActiveDocument.1">
                  <p:embed/>
                </p:oleObj>
              </mc:Choice>
              <mc:Fallback>
                <p:oleObj name="think-cell Folie" r:id="rId6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7DFB70F9-13F2-4573-BFAD-DE8F97292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3C3027E4-BE2A-4932-A5BD-D426580C796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733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DDCC7FD-2F52-5747-A669-BDB18A6F53E6}"/>
              </a:ext>
            </a:extLst>
          </p:cNvPr>
          <p:cNvSpPr/>
          <p:nvPr userDrawn="1"/>
        </p:nvSpPr>
        <p:spPr bwMode="gray">
          <a:xfrm>
            <a:off x="-264" y="0"/>
            <a:ext cx="12192000" cy="6858000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D105C3B1-FE5E-F04B-B019-D025F847B1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096000" y="5253203"/>
            <a:ext cx="5720685" cy="76808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3pPr>
            <a:lvl4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4pPr>
            <a:lvl5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5pPr>
            <a:lvl6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6pPr>
            <a:lvl7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7pPr>
            <a:lvl8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8pPr>
            <a:lvl9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Alles über die neue AWADO: </a:t>
            </a:r>
            <a:r>
              <a:rPr lang="de-DE" dirty="0" err="1"/>
              <a:t>awado-wpg.de</a:t>
            </a:r>
            <a:endParaRPr lang="de-DE" dirty="0"/>
          </a:p>
        </p:txBody>
      </p:sp>
      <p:sp>
        <p:nvSpPr>
          <p:cNvPr id="10" name="Titelplatzhalter 3">
            <a:extLst>
              <a:ext uri="{FF2B5EF4-FFF2-40B4-BE49-F238E27FC236}">
                <a16:creationId xmlns:a16="http://schemas.microsoft.com/office/drawing/2014/main" id="{BEFD752F-261A-8743-B96B-7EF5AFB6F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096000" y="3365626"/>
            <a:ext cx="5720685" cy="17235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CD1D240-FDD4-410D-9447-AF15C2AF17C9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79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748284" y="191477"/>
            <a:ext cx="1008112" cy="6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77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sprechpart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D46A210C-8AC7-4555-B256-307E3E248C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7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D46A210C-8AC7-4555-B256-307E3E248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5C88FB9F-7ED9-4BD5-B204-7998742BD5D6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DDCC7FD-2F52-5747-A669-BDB18A6F53E6}"/>
              </a:ext>
            </a:extLst>
          </p:cNvPr>
          <p:cNvSpPr/>
          <p:nvPr userDrawn="1"/>
        </p:nvSpPr>
        <p:spPr bwMode="gray">
          <a:xfrm>
            <a:off x="-397" y="0"/>
            <a:ext cx="12192000" cy="6858000"/>
          </a:xfrm>
          <a:prstGeom prst="rect">
            <a:avLst/>
          </a:prstGeom>
          <a:solidFill>
            <a:srgbClr val="00436E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Grafik 4">
            <a:extLst>
              <a:ext uri="{FF2B5EF4-FFF2-40B4-BE49-F238E27FC236}">
                <a16:creationId xmlns:a16="http://schemas.microsoft.com/office/drawing/2014/main" id="{EE759E8E-F797-F043-AACD-C955F451A781}"/>
              </a:ext>
            </a:extLst>
          </p:cNvPr>
          <p:cNvSpPr/>
          <p:nvPr/>
        </p:nvSpPr>
        <p:spPr bwMode="gray">
          <a:xfrm>
            <a:off x="7175087" y="-2159"/>
            <a:ext cx="5016516" cy="6862321"/>
          </a:xfrm>
          <a:custGeom>
            <a:avLst/>
            <a:gdLst>
              <a:gd name="connsiteX0" fmla="*/ 0 w 3762387"/>
              <a:gd name="connsiteY0" fmla="*/ 0 h 5138737"/>
              <a:gd name="connsiteX1" fmla="*/ 3211758 w 3762387"/>
              <a:gd name="connsiteY1" fmla="*/ 5138738 h 5138737"/>
              <a:gd name="connsiteX2" fmla="*/ 3762917 w 3762387"/>
              <a:gd name="connsiteY2" fmla="*/ 5138738 h 5138737"/>
              <a:gd name="connsiteX3" fmla="*/ 3762917 w 3762387"/>
              <a:gd name="connsiteY3" fmla="*/ 0 h 5138737"/>
              <a:gd name="connsiteX4" fmla="*/ 0 w 3762387"/>
              <a:gd name="connsiteY4" fmla="*/ 0 h 513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387" h="5138737">
                <a:moveTo>
                  <a:pt x="0" y="0"/>
                </a:moveTo>
                <a:cubicBezTo>
                  <a:pt x="579633" y="3426123"/>
                  <a:pt x="1650401" y="5138738"/>
                  <a:pt x="3211758" y="5138738"/>
                </a:cubicBezTo>
                <a:cubicBezTo>
                  <a:pt x="3449798" y="5138738"/>
                  <a:pt x="3450398" y="5138738"/>
                  <a:pt x="3762917" y="5138738"/>
                </a:cubicBezTo>
                <a:lnTo>
                  <a:pt x="376291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714500" ty="190500" sx="27000" sy="27000" flip="xy" algn="ctr"/>
          </a:blip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2400" dirty="0"/>
          </a:p>
        </p:txBody>
      </p:sp>
      <p:sp>
        <p:nvSpPr>
          <p:cNvPr id="14" name="Titelplatzhalter 3">
            <a:extLst>
              <a:ext uri="{FF2B5EF4-FFF2-40B4-BE49-F238E27FC236}">
                <a16:creationId xmlns:a16="http://schemas.microsoft.com/office/drawing/2014/main" id="{1F8DCC92-EF42-A641-86FE-7F87D70DE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-397" y="3914747"/>
            <a:ext cx="8016887" cy="881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 für Ihre Aufmerksamkeit.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83F1AC2-9921-504A-BFC0-6B86A94DA38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428849" y="1280417"/>
            <a:ext cx="3158392" cy="1752203"/>
          </a:xfrm>
          <a:prstGeom prst="rect">
            <a:avLst/>
          </a:prstGeom>
        </p:spPr>
      </p:pic>
      <p:sp>
        <p:nvSpPr>
          <p:cNvPr id="15" name="Untertitel 2">
            <a:extLst>
              <a:ext uri="{FF2B5EF4-FFF2-40B4-BE49-F238E27FC236}">
                <a16:creationId xmlns:a16="http://schemas.microsoft.com/office/drawing/2014/main" id="{9E98D474-B654-7343-AC11-CA2F09349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-397" y="5121596"/>
            <a:ext cx="8016345" cy="38533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3pPr>
            <a:lvl4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4pPr>
            <a:lvl5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5pPr>
            <a:lvl6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6pPr>
            <a:lvl7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7pPr>
            <a:lvl8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8pPr>
            <a:lvl9pPr marL="0" indent="0" algn="l">
              <a:spcBef>
                <a:spcPts val="0"/>
              </a:spcBef>
              <a:buNone/>
              <a:defRPr>
                <a:solidFill>
                  <a:srgbClr val="547483"/>
                </a:solidFill>
              </a:defRPr>
            </a:lvl9pPr>
          </a:lstStyle>
          <a:p>
            <a:pPr lvl="0"/>
            <a:r>
              <a:rPr lang="de-DE" dirty="0"/>
              <a:t>Alles über die neue AWADO finden Sie online unter » </a:t>
            </a:r>
            <a:r>
              <a:rPr lang="de-DE" dirty="0" err="1"/>
              <a:t>awado-wpg.de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351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DD43D3B-5A2E-4859-A92E-DE19BF76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0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92CE7-34DA-4817-8120-4613E6C8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2BD2F4-2F50-43B9-8741-98B24B34E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9799E-CD93-4A30-BB6C-9A514C7E6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71AB13-06CC-43D5-9A67-EB11717E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589F-8B57-429D-A334-2673DF72BE63}" type="datetime1">
              <a:rPr lang="de-DE" smtClean="0"/>
              <a:t>19.09.2023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2C1758-7E63-4257-A54D-4B7AFF960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770C73-AE21-476C-9C89-6619E9FB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1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F5C53-9C93-4B99-9CAB-A0F318EA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0E87E4-A4EA-4095-9FF2-965BEBA56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76BA8C-EF35-47FE-B6D1-8E01C4AFE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F99118-ECAE-48C1-8108-9EBFFB6CC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10D61AB-A05D-44AE-9D21-F9174B1A5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6EF1F34-E9AF-44F2-A682-D5CBF0BC2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8119-25F3-4DC1-B415-2F72660AD585}" type="datetime1">
              <a:rPr lang="de-DE" smtClean="0"/>
              <a:t>19.09.2023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CF4687A-0FF4-4809-AB73-5953A3C7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EDE6EA8-E5CA-4D68-8A7E-E7207C23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56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8F7C0C-D558-4B7C-9482-31429854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998E10-8510-4874-B7C1-C3EF2FAA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34CD-9CD4-4AEA-A964-91F0697052BA}" type="datetime1">
              <a:rPr lang="de-DE" smtClean="0"/>
              <a:t>19.09.2023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1D3284-E799-4FE0-B98B-861B2BD9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53EEF9-615F-4E72-9EF2-C514392A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02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F8AEF6-8DFC-4B25-A0EF-4B4BBC1C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81AB-BCC3-4107-AE15-09F964AA4787}" type="datetime1">
              <a:rPr lang="de-DE" smtClean="0"/>
              <a:t>19.09.2023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3629E4-9636-4793-BBB7-1ABD945B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16FEAF-6CF7-4A97-A009-605011D4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9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62C6A-115E-40EC-B6E3-4D9F9693B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D897E8-3211-4181-90D8-5D411DD2E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64DC1A-38A5-4C70-89DA-DBB566EB2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12AFD4-0E42-49BA-BE96-37FC9C50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4C58-AC7B-4C02-B297-758C0E4379A6}" type="datetime1">
              <a:rPr lang="de-DE" smtClean="0"/>
              <a:t>19.09.2023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505558-79A6-402C-9444-A6AE3416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E9D33A-E42C-4BEF-B088-6BF781AA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63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D300A-4067-474F-9031-3A127A0D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37B8DC3-B374-4BB8-9F7D-A70E92B0E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FFF858-9493-4776-8CA4-E91449D00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D0DFD5-E8E3-4D83-B0AE-2E2BE246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2ADA-EA14-45EF-944A-606AF3D4F814}" type="datetime1">
              <a:rPr lang="de-DE" smtClean="0"/>
              <a:t>19.09.2023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53161A-2D50-44B4-925C-28D3058A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3DF274-FC2F-4B28-8A49-B66ACB15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24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4A3E712-1F2A-487B-9D6F-BF35FF81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039335-9161-4E41-8640-A1C98F5B6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C8D2F3-474D-40EE-A44D-FEE3686DB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671C-E593-49B4-941E-BAC1C929F32A}" type="datetime1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84D4A-7A89-4D14-BBCF-CB8947A57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Umfrage vom 20.7.2023 bis 11.08.2023; Teilnahmequote: 75 Prozent der Mitgliedsbanken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0832F-A70D-4C98-B391-1A28BD56F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0676B-BFEB-47E1-A313-420DA8D05D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29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E4857B7-61B7-4729-8DD1-C767A50464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think-cell Folie" r:id="rId27" imgW="415" imgH="416" progId="TCLayout.ActiveDocument.1">
                  <p:embed/>
                </p:oleObj>
              </mc:Choice>
              <mc:Fallback>
                <p:oleObj name="think-cell Folie" r:id="rId27" imgW="415" imgH="41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E4857B7-61B7-4729-8DD1-C767A50464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0431666-37B8-4A3A-B378-B799EF7CDA99}"/>
              </a:ext>
            </a:extLst>
          </p:cNvPr>
          <p:cNvSpPr/>
          <p:nvPr userDrawn="1">
            <p:custDataLst>
              <p:tags r:id="rId26"/>
            </p:custDataLst>
          </p:nvPr>
        </p:nvSpPr>
        <p:spPr bwMode="gray">
          <a:xfrm>
            <a:off x="0" y="0"/>
            <a:ext cx="211667" cy="211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Bef>
                <a:spcPct val="0"/>
              </a:spcBef>
            </a:pPr>
            <a:endParaRPr lang="de-DE" sz="3200" b="1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sym typeface="Arial Black" panose="020B0A04020102020204" pitchFamily="34" charset="0"/>
            </a:endParaRPr>
          </a:p>
        </p:txBody>
      </p:sp>
      <p:grpSp>
        <p:nvGrpSpPr>
          <p:cNvPr id="9" name="GridLines" hidden="1"/>
          <p:cNvGrpSpPr/>
          <p:nvPr/>
        </p:nvGrpSpPr>
        <p:grpSpPr bwMode="gray">
          <a:xfrm>
            <a:off x="431371" y="1773238"/>
            <a:ext cx="11425269" cy="4518079"/>
            <a:chOff x="323528" y="1773238"/>
            <a:chExt cx="8568952" cy="4518078"/>
          </a:xfrm>
        </p:grpSpPr>
        <p:sp>
          <p:nvSpPr>
            <p:cNvPr id="11" name="Rechteck 10" hidden="1"/>
            <p:cNvSpPr/>
            <p:nvPr userDrawn="1"/>
          </p:nvSpPr>
          <p:spPr bwMode="gray">
            <a:xfrm>
              <a:off x="539750" y="2060575"/>
              <a:ext cx="8064500" cy="4105275"/>
            </a:xfrm>
            <a:prstGeom prst="rect">
              <a:avLst/>
            </a:prstGeom>
            <a:solidFill>
              <a:srgbClr val="DAE3E7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bIns="288000" rtlCol="0" anchor="b">
              <a:noAutofit/>
            </a:bodyPr>
            <a:lstStyle/>
            <a:p>
              <a:pPr algn="r">
                <a:spcBef>
                  <a:spcPct val="0"/>
                </a:spcBef>
              </a:pPr>
              <a:r>
                <a:rPr lang="de-DE" sz="1200" b="1" dirty="0">
                  <a:solidFill>
                    <a:srgbClr val="547483"/>
                  </a:solidFill>
                  <a:latin typeface="+mn-lt"/>
                </a:rPr>
                <a:t>Maximaler Gestaltungsbereich</a:t>
              </a:r>
            </a:p>
          </p:txBody>
        </p:sp>
        <p:cxnSp>
          <p:nvCxnSpPr>
            <p:cNvPr id="12" name="Gerade Verbindung 11" hidden="1"/>
            <p:cNvCxnSpPr/>
            <p:nvPr userDrawn="1"/>
          </p:nvCxnSpPr>
          <p:spPr bwMode="gray">
            <a:xfrm>
              <a:off x="539552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 hidden="1"/>
            <p:cNvCxnSpPr/>
            <p:nvPr userDrawn="1"/>
          </p:nvCxnSpPr>
          <p:spPr bwMode="gray">
            <a:xfrm>
              <a:off x="3059832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 hidden="1"/>
            <p:cNvCxnSpPr/>
            <p:nvPr userDrawn="1"/>
          </p:nvCxnSpPr>
          <p:spPr bwMode="gray">
            <a:xfrm>
              <a:off x="3347864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 hidden="1"/>
            <p:cNvCxnSpPr/>
            <p:nvPr userDrawn="1"/>
          </p:nvCxnSpPr>
          <p:spPr bwMode="gray">
            <a:xfrm>
              <a:off x="4427984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 hidden="1"/>
            <p:cNvCxnSpPr/>
            <p:nvPr userDrawn="1"/>
          </p:nvCxnSpPr>
          <p:spPr bwMode="gray">
            <a:xfrm>
              <a:off x="4716016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 hidden="1"/>
            <p:cNvCxnSpPr/>
            <p:nvPr userDrawn="1"/>
          </p:nvCxnSpPr>
          <p:spPr bwMode="gray">
            <a:xfrm>
              <a:off x="5795963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 hidden="1"/>
            <p:cNvCxnSpPr/>
            <p:nvPr userDrawn="1"/>
          </p:nvCxnSpPr>
          <p:spPr bwMode="gray">
            <a:xfrm>
              <a:off x="6084168" y="1773238"/>
              <a:ext cx="0" cy="4500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 hidden="1"/>
            <p:cNvCxnSpPr/>
            <p:nvPr userDrawn="1"/>
          </p:nvCxnSpPr>
          <p:spPr bwMode="gray">
            <a:xfrm>
              <a:off x="8604448" y="1773238"/>
              <a:ext cx="0" cy="45180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19" hidden="1"/>
            <p:cNvCxnSpPr/>
            <p:nvPr userDrawn="1"/>
          </p:nvCxnSpPr>
          <p:spPr bwMode="gray">
            <a:xfrm flipH="1">
              <a:off x="323528" y="6165304"/>
              <a:ext cx="85689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 hidden="1"/>
            <p:cNvCxnSpPr/>
            <p:nvPr userDrawn="1"/>
          </p:nvCxnSpPr>
          <p:spPr bwMode="gray">
            <a:xfrm flipH="1">
              <a:off x="323528" y="5949280"/>
              <a:ext cx="85689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 hidden="1"/>
            <p:cNvCxnSpPr/>
            <p:nvPr userDrawn="1"/>
          </p:nvCxnSpPr>
          <p:spPr bwMode="gray">
            <a:xfrm flipH="1">
              <a:off x="323528" y="2060848"/>
              <a:ext cx="85689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54748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platzhalter 9" hidden="1"/>
            <p:cNvSpPr txBox="1">
              <a:spLocks/>
            </p:cNvSpPr>
            <p:nvPr userDrawn="1"/>
          </p:nvSpPr>
          <p:spPr bwMode="gray">
            <a:xfrm>
              <a:off x="539750" y="5949950"/>
              <a:ext cx="8064500" cy="215900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None/>
                <a:defRPr sz="900" kern="1200" baseline="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buClr>
                  <a:srgbClr val="00436E"/>
                </a:buClr>
                <a:buSzPct val="90000"/>
                <a:buFont typeface="Wingdings" panose="05000000000000000000" pitchFamily="2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spcBef>
                  <a:spcPts val="0"/>
                </a:spcBef>
                <a:buClr>
                  <a:srgbClr val="00436E"/>
                </a:buClr>
                <a:buSzPct val="75000"/>
                <a:buFont typeface="Wingdings" panose="05000000000000000000" pitchFamily="2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0"/>
                </a:spcBef>
                <a:buClr>
                  <a:srgbClr val="547483"/>
                </a:buClr>
                <a:buSzPct val="100000"/>
                <a:buFont typeface="Webdings" panose="05030102010509060703" pitchFamily="18" charset="2"/>
                <a:buNone/>
                <a:defRPr sz="1000" kern="1200">
                  <a:solidFill>
                    <a:srgbClr val="54748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/>
                <a:t>Quellenangabe optional (9 pt, Schiefergrau)</a:t>
              </a: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5003" y="6519202"/>
            <a:ext cx="781877" cy="13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rgbClr val="00436E"/>
                </a:solidFill>
              </a:defRPr>
            </a:lvl1pPr>
          </a:lstStyle>
          <a:p>
            <a:fld id="{1809261B-3FBE-49EA-A684-44017DD2C2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75120" y="1597863"/>
            <a:ext cx="5376000" cy="461767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9647B94F-7B2F-4A4C-8B58-78F3D417981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5120" y="401946"/>
            <a:ext cx="8846773" cy="8188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38294569-7DD6-0242-A4A6-44A1BDE58112}"/>
              </a:ext>
            </a:extLst>
          </p:cNvPr>
          <p:cNvSpPr/>
          <p:nvPr userDrawn="1"/>
        </p:nvSpPr>
        <p:spPr bwMode="gray">
          <a:xfrm>
            <a:off x="0" y="6310360"/>
            <a:ext cx="12192000" cy="19200"/>
          </a:xfrm>
          <a:prstGeom prst="rect">
            <a:avLst/>
          </a:prstGeom>
          <a:solidFill>
            <a:srgbClr val="DAE3E7"/>
          </a:solidFill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de-DE" sz="2133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5" name="Picture 51" descr="awado.de">
            <a:extLst>
              <a:ext uri="{FF2B5EF4-FFF2-40B4-BE49-F238E27FC236}">
                <a16:creationId xmlns:a16="http://schemas.microsoft.com/office/drawing/2014/main" id="{0DB78D45-7556-4D92-A35E-E7A54BE08442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 rotWithShape="1"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9373" r="17779" b="13375"/>
          <a:stretch/>
        </p:blipFill>
        <p:spPr bwMode="gray">
          <a:xfrm>
            <a:off x="375120" y="6459980"/>
            <a:ext cx="485387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2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dt="0"/>
  <p:txStyles>
    <p:titleStyle>
      <a:lvl1pPr algn="l" defTabSz="914377" rtl="0" eaLnBrk="1" latinLnBrk="0" hangingPunct="1">
        <a:spcBef>
          <a:spcPct val="0"/>
        </a:spcBef>
        <a:buNone/>
        <a:defRPr sz="3200" b="1" i="0" kern="1200">
          <a:solidFill>
            <a:srgbClr val="00436E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1200"/>
        </a:spcBef>
        <a:buFont typeface="Arial" panose="020B0604020202020204" pitchFamily="34" charset="0"/>
        <a:buNone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5995" indent="-215995" algn="l" defTabSz="914377" rtl="0" eaLnBrk="1" latinLnBrk="0" hangingPunct="1">
        <a:lnSpc>
          <a:spcPct val="150000"/>
        </a:lnSpc>
        <a:spcBef>
          <a:spcPts val="600"/>
        </a:spcBef>
        <a:buClr>
          <a:srgbClr val="00436E"/>
        </a:buClr>
        <a:buSzPct val="100000"/>
        <a:buFont typeface="Systemschrift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89" indent="-215995" algn="l" defTabSz="914377" rtl="0" eaLnBrk="1" latinLnBrk="0" hangingPunct="1">
        <a:lnSpc>
          <a:spcPct val="150000"/>
        </a:lnSpc>
        <a:spcBef>
          <a:spcPts val="600"/>
        </a:spcBef>
        <a:buClr>
          <a:srgbClr val="00436E"/>
        </a:buClr>
        <a:buSzPct val="100000"/>
        <a:buFont typeface="Systemschrift"/>
        <a:buChar char="⚬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539737" indent="-179384" algn="l" defTabSz="914377" rtl="0" eaLnBrk="1" latinLnBrk="0" hangingPunct="1">
        <a:lnSpc>
          <a:spcPct val="150000"/>
        </a:lnSpc>
        <a:spcBef>
          <a:spcPts val="600"/>
        </a:spcBef>
        <a:buClr>
          <a:schemeClr val="accent3"/>
        </a:buClr>
        <a:buSzPct val="100000"/>
        <a:buFont typeface="Webdings" panose="05030102010509060703" pitchFamily="18" charset="2"/>
        <a:buChar char="4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D9AA94D8-6795-42A9-B5D9-1D100B890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4" name="Chart 2"/>
          <p:cNvGraphicFramePr/>
          <p:nvPr>
            <p:extLst>
              <p:ext uri="{D42A27DB-BD31-4B8C-83A1-F6EECF244321}">
                <p14:modId xmlns:p14="http://schemas.microsoft.com/office/powerpoint/2010/main" val="2621179427"/>
              </p:ext>
            </p:extLst>
          </p:nvPr>
        </p:nvGraphicFramePr>
        <p:xfrm>
          <a:off x="-399509" y="3108419"/>
          <a:ext cx="11987164" cy="307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31D3EF12-FB90-456B-A945-B1E9FF696961}"/>
              </a:ext>
            </a:extLst>
          </p:cNvPr>
          <p:cNvSpPr txBox="1"/>
          <p:nvPr/>
        </p:nvSpPr>
        <p:spPr>
          <a:xfrm>
            <a:off x="781621" y="2410455"/>
            <a:ext cx="10806034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DE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Frage: </a:t>
            </a:r>
          </a:p>
          <a:p>
            <a:pPr>
              <a:defRPr sz="1200" b="0" i="0" u="none" strike="noStrike" kern="1200" baseline="0">
                <a:solidFill>
                  <a:srgbClr val="000000"/>
                </a:solidFill>
                <a:latin typeface="Arial"/>
                <a:ea typeface="+mn-ea"/>
                <a:cs typeface="+mn-cs"/>
              </a:defRPr>
            </a:pPr>
            <a:r>
              <a:rPr lang="de-DE" sz="1500" dirty="0">
                <a:latin typeface="Georgia" panose="02040502050405020303" pitchFamily="18" charset="0"/>
                <a:cs typeface="Arial" panose="020B0604020202020204" pitchFamily="34" charset="0"/>
              </a:rPr>
              <a:t>Wie hoch ist aktuell der Einfluss von folgenden Faktoren auf Ihre Unternehmenspolitik?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AEA9C-FDAB-4A18-92A9-0F01BAAD0214}"/>
              </a:ext>
            </a:extLst>
          </p:cNvPr>
          <p:cNvSpPr/>
          <p:nvPr/>
        </p:nvSpPr>
        <p:spPr>
          <a:xfrm>
            <a:off x="0" y="270812"/>
            <a:ext cx="2833141" cy="7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024B31-AD5E-493B-94A1-FA88AB04B7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363" y="482905"/>
            <a:ext cx="2154195" cy="355302"/>
          </a:xfrm>
          <a:prstGeom prst="rect">
            <a:avLst/>
          </a:prstGeom>
        </p:spPr>
      </p:pic>
      <p:sp>
        <p:nvSpPr>
          <p:cNvPr id="13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81621" y="6356350"/>
            <a:ext cx="7371779" cy="365125"/>
          </a:xfrm>
        </p:spPr>
        <p:txBody>
          <a:bodyPr/>
          <a:lstStyle/>
          <a:p>
            <a:pPr algn="l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Quelle: Umfrage vom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20.07.2023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bis 11.08.2023; Teilnahmequote: 75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% der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Mitgliedsbanken</a:t>
            </a:r>
            <a:endParaRPr lang="de-DE" sz="10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14744"/>
              </p:ext>
            </p:extLst>
          </p:nvPr>
        </p:nvGraphicFramePr>
        <p:xfrm>
          <a:off x="0" y="3263102"/>
          <a:ext cx="3551582" cy="25741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51582">
                  <a:extLst>
                    <a:ext uri="{9D8B030D-6E8A-4147-A177-3AD203B41FA5}">
                      <a16:colId xmlns:a16="http://schemas.microsoft.com/office/drawing/2014/main" val="793830143"/>
                    </a:ext>
                  </a:extLst>
                </a:gridCol>
              </a:tblGrid>
              <a:tr h="214514"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rPr>
                        <a:t>Zinswende</a:t>
                      </a:r>
                      <a:endParaRPr lang="de-DE" sz="1200" b="0" i="0" u="none" strike="noStrike" dirty="0">
                        <a:solidFill>
                          <a:srgbClr val="3333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44347505"/>
                  </a:ext>
                </a:extLst>
              </a:tr>
              <a:tr h="214514"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rPr>
                        <a:t>Fachkräfte / Personalbedarf</a:t>
                      </a:r>
                      <a:endParaRPr lang="de-DE" sz="1200" b="0" i="0" u="none" strike="noStrike" dirty="0">
                        <a:solidFill>
                          <a:srgbClr val="3333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0927074"/>
                  </a:ext>
                </a:extLst>
              </a:tr>
              <a:tr h="214514"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rPr>
                        <a:t>Regulatorik / aufsichtsrechtliche Themen</a:t>
                      </a:r>
                      <a:endParaRPr lang="de-DE" sz="1200" b="0" i="0" u="none" strike="noStrike" dirty="0">
                        <a:solidFill>
                          <a:srgbClr val="3333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2891584"/>
                  </a:ext>
                </a:extLst>
              </a:tr>
              <a:tr h="214514"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rPr>
                        <a:t>Digitalisierung</a:t>
                      </a:r>
                      <a:endParaRPr lang="de-DE" sz="1200" dirty="0">
                        <a:solidFill>
                          <a:srgbClr val="0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0786393"/>
                  </a:ext>
                </a:extLst>
              </a:tr>
              <a:tr h="214514"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rPr>
                        <a:t>Veränderte Kundenbedürfnisse</a:t>
                      </a:r>
                      <a:endParaRPr lang="de-DE" sz="1200" b="0" i="0" u="none" strike="noStrike" dirty="0">
                        <a:solidFill>
                          <a:srgbClr val="3333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7905626"/>
                  </a:ext>
                </a:extLst>
              </a:tr>
              <a:tr h="214514"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rPr>
                        <a:t>Inflation</a:t>
                      </a:r>
                      <a:endParaRPr lang="de-DE" sz="1200" b="0" i="0" u="none" strike="noStrike" dirty="0">
                        <a:solidFill>
                          <a:srgbClr val="3333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9588646"/>
                  </a:ext>
                </a:extLst>
              </a:tr>
              <a:tr h="214514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rPr>
                        <a:t>Wettbewerber</a:t>
                      </a:r>
                      <a:endParaRPr lang="de-DE" sz="1200" b="0" i="0" u="none" strike="noStrike" dirty="0">
                        <a:solidFill>
                          <a:srgbClr val="3333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20216847"/>
                  </a:ext>
                </a:extLst>
              </a:tr>
              <a:tr h="214514"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rPr>
                        <a:t>Nachhaltigkeit</a:t>
                      </a:r>
                      <a:endParaRPr lang="de-DE" sz="1200" b="0" i="0" u="none" strike="noStrike" dirty="0">
                        <a:solidFill>
                          <a:srgbClr val="3333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6816749"/>
                  </a:ext>
                </a:extLst>
              </a:tr>
              <a:tr h="214514"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rPr>
                        <a:t>Rezession</a:t>
                      </a:r>
                      <a:endParaRPr lang="de-DE" sz="1200" b="0" i="0" u="none" strike="noStrike" dirty="0">
                        <a:solidFill>
                          <a:srgbClr val="3333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7158877"/>
                  </a:ext>
                </a:extLst>
              </a:tr>
              <a:tr h="214514"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rPr>
                        <a:t>Energiepreisanstieg</a:t>
                      </a:r>
                      <a:endParaRPr lang="de-DE" sz="1200" b="0" i="0" u="none" strike="noStrike" dirty="0">
                        <a:solidFill>
                          <a:srgbClr val="3333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8690548"/>
                  </a:ext>
                </a:extLst>
              </a:tr>
              <a:tr h="214514"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rPr>
                        <a:t>Künstliche Intelligenz z.B. </a:t>
                      </a:r>
                      <a:r>
                        <a:rPr lang="de-DE" sz="1200" dirty="0" err="1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rPr>
                        <a:t>ChatGPT</a:t>
                      </a:r>
                      <a:endParaRPr lang="de-DE" sz="1200" b="0" i="0" u="none" strike="noStrike" dirty="0">
                        <a:solidFill>
                          <a:srgbClr val="3333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401185"/>
                  </a:ext>
                </a:extLst>
              </a:tr>
              <a:tr h="214514">
                <a:tc>
                  <a:txBody>
                    <a:bodyPr/>
                    <a:lstStyle/>
                    <a:p>
                      <a:pPr algn="r" fontAlgn="t"/>
                      <a:r>
                        <a:rPr lang="de-DE" sz="120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</a:rPr>
                        <a:t>Lieferkettenprobleme</a:t>
                      </a:r>
                      <a:endParaRPr lang="de-DE" sz="1200" b="0" i="0" u="none" strike="noStrike" dirty="0">
                        <a:solidFill>
                          <a:srgbClr val="3333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42621921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6A2C31EC-493D-4500-A5EA-7151817DA11F}"/>
              </a:ext>
            </a:extLst>
          </p:cNvPr>
          <p:cNvSpPr txBox="1"/>
          <p:nvPr/>
        </p:nvSpPr>
        <p:spPr>
          <a:xfrm>
            <a:off x="781621" y="1358679"/>
            <a:ext cx="109503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Den größten Einfluss auf die Unternehmenspolitik hat die </a:t>
            </a:r>
            <a:r>
              <a:rPr lang="de-DE" dirty="0" smtClean="0"/>
              <a:t>Zinswende, </a:t>
            </a:r>
            <a:r>
              <a:rPr lang="de-DE" dirty="0"/>
              <a:t>gefolgt </a:t>
            </a:r>
            <a:r>
              <a:rPr lang="de-DE" dirty="0" smtClean="0"/>
              <a:t>von </a:t>
            </a:r>
            <a:r>
              <a:rPr lang="de-DE" dirty="0"/>
              <a:t>Fachkräfte/Personalbedarf und </a:t>
            </a:r>
            <a:r>
              <a:rPr lang="de-DE" dirty="0" err="1"/>
              <a:t>Regulatorik</a:t>
            </a:r>
            <a:r>
              <a:rPr lang="de-DE" dirty="0"/>
              <a:t> </a:t>
            </a:r>
            <a:r>
              <a:rPr lang="de-DE" dirty="0" smtClean="0"/>
              <a:t>/aufsichtsrechtliche </a:t>
            </a:r>
            <a:r>
              <a:rPr lang="de-DE" dirty="0"/>
              <a:t>Themen</a:t>
            </a:r>
          </a:p>
        </p:txBody>
      </p:sp>
    </p:spTree>
    <p:extLst>
      <p:ext uri="{BB962C8B-B14F-4D97-AF65-F5344CB8AC3E}">
        <p14:creationId xmlns:p14="http://schemas.microsoft.com/office/powerpoint/2010/main" val="33419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D9AA94D8-6795-42A9-B5D9-1D100B890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4" name="Chart 2"/>
          <p:cNvGraphicFramePr/>
          <p:nvPr>
            <p:extLst>
              <p:ext uri="{D42A27DB-BD31-4B8C-83A1-F6EECF244321}">
                <p14:modId xmlns:p14="http://schemas.microsoft.com/office/powerpoint/2010/main" val="3256211515"/>
              </p:ext>
            </p:extLst>
          </p:nvPr>
        </p:nvGraphicFramePr>
        <p:xfrm>
          <a:off x="-399509" y="3108419"/>
          <a:ext cx="11987164" cy="307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31D3EF12-FB90-456B-A945-B1E9FF696961}"/>
              </a:ext>
            </a:extLst>
          </p:cNvPr>
          <p:cNvSpPr txBox="1"/>
          <p:nvPr/>
        </p:nvSpPr>
        <p:spPr>
          <a:xfrm>
            <a:off x="781621" y="2331625"/>
            <a:ext cx="1057619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DE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Frage: </a:t>
            </a:r>
          </a:p>
          <a:p>
            <a:pPr>
              <a:lnSpc>
                <a:spcPts val="2100"/>
              </a:lnSpc>
            </a:pPr>
            <a:r>
              <a:rPr lang="de-DE" sz="1500" dirty="0">
                <a:latin typeface="Georgia" panose="02040502050405020303" pitchFamily="18" charset="0"/>
                <a:cs typeface="Arial" panose="020B0604020202020204" pitchFamily="34" charset="0"/>
              </a:rPr>
              <a:t>Wie beurteilen Sie die Entwicklung von Regulatorik / aufsichtsrechtlichen Themen, die Ihre Bank betreffen?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AEA9C-FDAB-4A18-92A9-0F01BAAD0214}"/>
              </a:ext>
            </a:extLst>
          </p:cNvPr>
          <p:cNvSpPr/>
          <p:nvPr/>
        </p:nvSpPr>
        <p:spPr>
          <a:xfrm>
            <a:off x="0" y="270812"/>
            <a:ext cx="2833141" cy="7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024B31-AD5E-493B-94A1-FA88AB04B7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363" y="482905"/>
            <a:ext cx="2154195" cy="35530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A2C31EC-493D-4500-A5EA-7151817DA11F}"/>
              </a:ext>
            </a:extLst>
          </p:cNvPr>
          <p:cNvSpPr txBox="1"/>
          <p:nvPr/>
        </p:nvSpPr>
        <p:spPr>
          <a:xfrm>
            <a:off x="781621" y="1354777"/>
            <a:ext cx="107150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Sowohl für die zurückliegenden als auch für die kommenden 2 Jahre wird ein starker Anstieg der </a:t>
            </a:r>
            <a:r>
              <a:rPr lang="de-DE" dirty="0" err="1"/>
              <a:t>Regulatorik</a:t>
            </a:r>
            <a:r>
              <a:rPr lang="de-DE" dirty="0"/>
              <a:t> gesehen: von 76 % bzw. 79 </a:t>
            </a:r>
            <a:r>
              <a:rPr lang="de-DE" dirty="0" smtClean="0"/>
              <a:t>%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E75E89A-5BD6-4913-94F8-C1E3E51F19B3}"/>
              </a:ext>
            </a:extLst>
          </p:cNvPr>
          <p:cNvSpPr txBox="1"/>
          <p:nvPr/>
        </p:nvSpPr>
        <p:spPr>
          <a:xfrm>
            <a:off x="34790" y="3537772"/>
            <a:ext cx="2763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de-DE" dirty="0">
                <a:latin typeface="Georgia" panose="02040502050405020303" pitchFamily="18" charset="0"/>
                <a:cs typeface="Arial" panose="020B0604020202020204" pitchFamily="34" charset="0"/>
              </a:rPr>
              <a:t>In den vergangenen 2 Jahren</a:t>
            </a:r>
            <a:endParaRPr lang="de-DE" sz="1600" dirty="0">
              <a:latin typeface="Georgia" panose="02040502050405020303" pitchFamily="18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A535C2D-21E3-42B1-AA8F-902CF53D5E7D}"/>
              </a:ext>
            </a:extLst>
          </p:cNvPr>
          <p:cNvSpPr txBox="1"/>
          <p:nvPr/>
        </p:nvSpPr>
        <p:spPr>
          <a:xfrm>
            <a:off x="202526" y="4903450"/>
            <a:ext cx="259582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ts val="2100"/>
              </a:lnSpc>
            </a:pPr>
            <a:r>
              <a:rPr lang="de-DE" dirty="0">
                <a:latin typeface="Georgia" panose="02040502050405020303" pitchFamily="18" charset="0"/>
                <a:cs typeface="Arial" panose="020B0604020202020204" pitchFamily="34" charset="0"/>
              </a:rPr>
              <a:t>In den nächsten 2 Jahren</a:t>
            </a:r>
            <a:endParaRPr lang="de-DE" sz="1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81621" y="6356350"/>
            <a:ext cx="7371779" cy="365125"/>
          </a:xfrm>
        </p:spPr>
        <p:txBody>
          <a:bodyPr/>
          <a:lstStyle/>
          <a:p>
            <a:pPr algn="l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Quelle: Umfrage vom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20.07.2023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bis 11.08.2023; Teilnahmequote: 75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%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der Mitgliedsbanken</a:t>
            </a:r>
            <a:endParaRPr lang="de-DE" sz="10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D9AA94D8-6795-42A9-B5D9-1D100B890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4" name="Chart 2"/>
          <p:cNvGraphicFramePr/>
          <p:nvPr>
            <p:extLst>
              <p:ext uri="{D42A27DB-BD31-4B8C-83A1-F6EECF244321}">
                <p14:modId xmlns:p14="http://schemas.microsoft.com/office/powerpoint/2010/main" val="3598921989"/>
              </p:ext>
            </p:extLst>
          </p:nvPr>
        </p:nvGraphicFramePr>
        <p:xfrm>
          <a:off x="1036319" y="3108419"/>
          <a:ext cx="10551335" cy="307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31D3EF12-FB90-456B-A945-B1E9FF696961}"/>
              </a:ext>
            </a:extLst>
          </p:cNvPr>
          <p:cNvSpPr txBox="1"/>
          <p:nvPr/>
        </p:nvSpPr>
        <p:spPr>
          <a:xfrm>
            <a:off x="781621" y="2568110"/>
            <a:ext cx="1057619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DE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Frage: </a:t>
            </a:r>
          </a:p>
          <a:p>
            <a:pPr>
              <a:lnSpc>
                <a:spcPts val="2100"/>
              </a:lnSpc>
            </a:pPr>
            <a:r>
              <a:rPr lang="de-DE" sz="1500" dirty="0">
                <a:latin typeface="Georgia" panose="02040502050405020303" pitchFamily="18" charset="0"/>
                <a:cs typeface="Arial" panose="020B0604020202020204" pitchFamily="34" charset="0"/>
              </a:rPr>
              <a:t>Wie sehr stimmen Sie den folgenden Aussagen zu</a:t>
            </a:r>
            <a:r>
              <a:rPr lang="de-DE" sz="1500" dirty="0" smtClean="0">
                <a:latin typeface="Georgia" panose="02040502050405020303" pitchFamily="18" charset="0"/>
                <a:cs typeface="Arial" panose="020B0604020202020204" pitchFamily="34" charset="0"/>
              </a:rPr>
              <a:t>?</a:t>
            </a:r>
            <a:endParaRPr lang="de-DE" sz="15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AEA9C-FDAB-4A18-92A9-0F01BAAD0214}"/>
              </a:ext>
            </a:extLst>
          </p:cNvPr>
          <p:cNvSpPr/>
          <p:nvPr/>
        </p:nvSpPr>
        <p:spPr>
          <a:xfrm>
            <a:off x="0" y="270812"/>
            <a:ext cx="2833141" cy="7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024B31-AD5E-493B-94A1-FA88AB04B7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363" y="482905"/>
            <a:ext cx="2154195" cy="35530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A2C31EC-493D-4500-A5EA-7151817DA11F}"/>
              </a:ext>
            </a:extLst>
          </p:cNvPr>
          <p:cNvSpPr txBox="1"/>
          <p:nvPr/>
        </p:nvSpPr>
        <p:spPr>
          <a:xfrm>
            <a:off x="781621" y="1358679"/>
            <a:ext cx="107150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44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% der Banken nehmen wahr, dass Nachhaltigkeit für Entscheidungen der Kunden immer wichtiger wird - die Bereitschaft zu Abstrichen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bei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der Rendite aber nur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10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%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E75E89A-5BD6-4913-94F8-C1E3E51F19B3}"/>
              </a:ext>
            </a:extLst>
          </p:cNvPr>
          <p:cNvSpPr txBox="1"/>
          <p:nvPr/>
        </p:nvSpPr>
        <p:spPr>
          <a:xfrm>
            <a:off x="120832" y="3508956"/>
            <a:ext cx="3771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de-DE" sz="1600" dirty="0" smtClean="0">
                <a:latin typeface="Georgia" panose="02040502050405020303" pitchFamily="18" charset="0"/>
                <a:cs typeface="Arial" panose="020B0604020202020204" pitchFamily="34" charset="0"/>
              </a:rPr>
              <a:t>Das Thema Nachhaltigkeit wird für Anlageentscheidungen der Kunden immer wichtiger.</a:t>
            </a:r>
            <a:endParaRPr lang="de-DE" sz="1400" dirty="0">
              <a:latin typeface="Georgia" panose="02040502050405020303" pitchFamily="18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A535C2D-21E3-42B1-AA8F-902CF53D5E7D}"/>
              </a:ext>
            </a:extLst>
          </p:cNvPr>
          <p:cNvSpPr txBox="1"/>
          <p:nvPr/>
        </p:nvSpPr>
        <p:spPr>
          <a:xfrm>
            <a:off x="431973" y="4740490"/>
            <a:ext cx="3460758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ts val="2100"/>
              </a:lnSpc>
            </a:pPr>
            <a:r>
              <a:rPr lang="de-DE" sz="1600" dirty="0">
                <a:latin typeface="Georgia" panose="02040502050405020303" pitchFamily="18" charset="0"/>
                <a:cs typeface="Arial" panose="020B0604020202020204" pitchFamily="34" charset="0"/>
              </a:rPr>
              <a:t>Kunden sind bereit, zugunsten von Nachhaltigkeit Abstriche bei der Rendite zu machen.</a:t>
            </a:r>
            <a:endParaRPr lang="de-DE" sz="12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81621" y="6356350"/>
            <a:ext cx="7371779" cy="365125"/>
          </a:xfrm>
        </p:spPr>
        <p:txBody>
          <a:bodyPr/>
          <a:lstStyle/>
          <a:p>
            <a:pPr algn="l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Quelle: Umfrage vom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20.07.2023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bis 11.08.2023; Teilnahmequote: 75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%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der Mitgliedsbanken</a:t>
            </a:r>
            <a:endParaRPr lang="de-DE" sz="10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D9AA94D8-6795-42A9-B5D9-1D100B890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31D3EF12-FB90-456B-A945-B1E9FF696961}"/>
              </a:ext>
            </a:extLst>
          </p:cNvPr>
          <p:cNvSpPr txBox="1"/>
          <p:nvPr/>
        </p:nvSpPr>
        <p:spPr>
          <a:xfrm>
            <a:off x="781621" y="2331625"/>
            <a:ext cx="9544911" cy="338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de-DE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Frage: </a:t>
            </a:r>
            <a:r>
              <a:rPr lang="de-DE" sz="150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Für wie sinnvoll erachten Sie die Einführung eines digitalen Euro?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AEA9C-FDAB-4A18-92A9-0F01BAAD0214}"/>
              </a:ext>
            </a:extLst>
          </p:cNvPr>
          <p:cNvSpPr/>
          <p:nvPr/>
        </p:nvSpPr>
        <p:spPr>
          <a:xfrm>
            <a:off x="0" y="270812"/>
            <a:ext cx="2833141" cy="7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024B31-AD5E-493B-94A1-FA88AB04B7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363" y="482905"/>
            <a:ext cx="2154195" cy="355302"/>
          </a:xfrm>
          <a:prstGeom prst="rect">
            <a:avLst/>
          </a:prstGeom>
        </p:spPr>
      </p:pic>
      <p:graphicFrame>
        <p:nvGraphicFramePr>
          <p:cNvPr id="11" name="Chart 2"/>
          <p:cNvGraphicFramePr/>
          <p:nvPr>
            <p:extLst>
              <p:ext uri="{D42A27DB-BD31-4B8C-83A1-F6EECF244321}">
                <p14:modId xmlns:p14="http://schemas.microsoft.com/office/powerpoint/2010/main" val="385850332"/>
              </p:ext>
            </p:extLst>
          </p:nvPr>
        </p:nvGraphicFramePr>
        <p:xfrm>
          <a:off x="2520633" y="2855322"/>
          <a:ext cx="8017002" cy="3601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81621" y="6356350"/>
            <a:ext cx="7371779" cy="365125"/>
          </a:xfrm>
        </p:spPr>
        <p:txBody>
          <a:bodyPr/>
          <a:lstStyle/>
          <a:p>
            <a:pPr algn="l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Quelle: Umfrage vom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20.07.2023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bis 11.08.2023; Teilnahmequote: 75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%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der Mitgliedsbanken</a:t>
            </a:r>
            <a:endParaRPr lang="de-DE" sz="10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A2C31EC-493D-4500-A5EA-7151817DA11F}"/>
              </a:ext>
            </a:extLst>
          </p:cNvPr>
          <p:cNvSpPr txBox="1"/>
          <p:nvPr/>
        </p:nvSpPr>
        <p:spPr>
          <a:xfrm>
            <a:off x="781621" y="1354777"/>
            <a:ext cx="107150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62 % der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Banken halten den digitalen Euro für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„eher nicht“ oder „überhaupt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nicht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sinnvoll“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– das sind erheblich mehr Skeptiker als noch Anfang 2021</a:t>
            </a:r>
          </a:p>
        </p:txBody>
      </p:sp>
    </p:spTree>
    <p:extLst>
      <p:ext uri="{BB962C8B-B14F-4D97-AF65-F5344CB8AC3E}">
        <p14:creationId xmlns:p14="http://schemas.microsoft.com/office/powerpoint/2010/main" val="8623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ViqahlchLpiuBDnzwLi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4aUlHmlqUx.JyjMcXEc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QRyJjiIoKJ3W3Wk7HVu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Eh81JJAsbNk_wvEFsrK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1WGi4k.FATjHiw7QpH3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bTZxH2Z5WcqaqyYmLjB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s17Ifss4IK38FVJ0tDr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hUbkoH9Ne8ox98jAsWy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udO.UpayF5L.GZQ_Xou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rNEZGX_UXnv4CIzgaPe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_XdextX7lqYgvYsxIM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Ly5fv3GjMCi5zhkMkZw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i4ppeCc.8GC7kNTM3yc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BBPRJy8c8dwlRQWgIiU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8q6aLJJuAbZ7rrYH_17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WMmkDRMxaVCAHoqO3V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CC4I5AbrmsBxYpPaunV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X4DYgQrQPJXYAGZOBUB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8FdWdXXteieD2Ll_mst.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ViqahlchLpiuBDnzwL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3pgZdSC0iCS6a5BRZ6J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wado_Deutsche Audit">
  <a:themeElements>
    <a:clrScheme name="AWADO">
      <a:dk1>
        <a:srgbClr val="212121"/>
      </a:dk1>
      <a:lt1>
        <a:srgbClr val="FFFFFF"/>
      </a:lt1>
      <a:dk2>
        <a:srgbClr val="7F7F7F"/>
      </a:dk2>
      <a:lt2>
        <a:srgbClr val="F2F1F3"/>
      </a:lt2>
      <a:accent1>
        <a:srgbClr val="003C6E"/>
      </a:accent1>
      <a:accent2>
        <a:srgbClr val="FF700D"/>
      </a:accent2>
      <a:accent3>
        <a:srgbClr val="0AAEFE"/>
      </a:accent3>
      <a:accent4>
        <a:srgbClr val="ABDBFF"/>
      </a:accent4>
      <a:accent5>
        <a:srgbClr val="87B5CB"/>
      </a:accent5>
      <a:accent6>
        <a:srgbClr val="E5E3E0"/>
      </a:accent6>
      <a:hlink>
        <a:srgbClr val="0AAEFE"/>
      </a:hlink>
      <a:folHlink>
        <a:srgbClr val="ABDBFF"/>
      </a:folHlink>
    </a:clrScheme>
    <a:fontScheme name="Lari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>
          <a:solidFill>
            <a:schemeClr val="tx1"/>
          </a:solidFill>
          <a:headEnd/>
          <a:tailEnd/>
        </a:ln>
        <a:effectLst/>
      </a:spPr>
      <a:bodyPr wrap="square" rtlCol="0" anchor="ctr">
        <a:noAutofit/>
      </a:bodyPr>
      <a:lstStyle>
        <a:defPPr algn="ctr">
          <a:spcBef>
            <a:spcPct val="0"/>
          </a:spcBef>
          <a:defRPr sz="1600" dirty="0" err="1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  <a:lnDef>
      <a:spPr bwMode="gray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gray">
        <a:noFill/>
      </a:spPr>
      <a:bodyPr wrap="square" lIns="36000" tIns="36000" rIns="36000" bIns="36000" rtlCol="0">
        <a:spAutoFit/>
      </a:bodyPr>
      <a:lstStyle>
        <a:defPPr marL="216000" indent="-216000">
          <a:spcBef>
            <a:spcPts val="600"/>
          </a:spcBef>
          <a:buClr>
            <a:srgbClr val="00436E"/>
          </a:buClr>
          <a:buSzPct val="90000"/>
          <a:buFont typeface="Wingdings" panose="05000000000000000000" pitchFamily="2" charset="2"/>
          <a:buChar char="n"/>
          <a:defRPr sz="1600" dirty="0" err="1" smtClean="0"/>
        </a:defPPr>
      </a:lstStyle>
    </a:txDef>
  </a:objectDefaults>
  <a:extraClrSchemeLst>
    <a:extraClrScheme>
      <a:clrScheme name="Verband">
        <a:dk1>
          <a:srgbClr val="000000"/>
        </a:dk1>
        <a:lt1>
          <a:srgbClr val="FFFFFF"/>
        </a:lt1>
        <a:dk2>
          <a:srgbClr val="0C1D43"/>
        </a:dk2>
        <a:lt2>
          <a:srgbClr val="F37021"/>
        </a:lt2>
        <a:accent1>
          <a:srgbClr val="00436E"/>
        </a:accent1>
        <a:accent2>
          <a:srgbClr val="407292"/>
        </a:accent2>
        <a:accent3>
          <a:srgbClr val="7FA1B6"/>
        </a:accent3>
        <a:accent4>
          <a:srgbClr val="CCD9E2"/>
        </a:accent4>
        <a:accent5>
          <a:srgbClr val="DAD3C4"/>
        </a:accent5>
        <a:accent6>
          <a:srgbClr val="F1EEE9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dit">
        <a:dk1>
          <a:srgbClr val="000000"/>
        </a:dk1>
        <a:lt1>
          <a:srgbClr val="FFFFFF"/>
        </a:lt1>
        <a:dk2>
          <a:srgbClr val="143E74"/>
        </a:dk2>
        <a:lt2>
          <a:srgbClr val="F37021"/>
        </a:lt2>
        <a:accent1>
          <a:srgbClr val="0066B3"/>
        </a:accent1>
        <a:accent2>
          <a:srgbClr val="009EE0"/>
        </a:accent2>
        <a:accent3>
          <a:srgbClr val="7FCEEF"/>
        </a:accent3>
        <a:accent4>
          <a:srgbClr val="B2E2F6"/>
        </a:accent4>
        <a:accent5>
          <a:srgbClr val="DAD3C4"/>
        </a:accent5>
        <a:accent6>
          <a:srgbClr val="F1EEE9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werbliche Ware/Dienstleistungen">
        <a:dk1>
          <a:srgbClr val="000000"/>
        </a:dk1>
        <a:lt1>
          <a:srgbClr val="FFFFFF"/>
        </a:lt1>
        <a:dk2>
          <a:srgbClr val="751315"/>
        </a:dk2>
        <a:lt2>
          <a:srgbClr val="F1EEE9"/>
        </a:lt2>
        <a:accent1>
          <a:srgbClr val="DE2922"/>
        </a:accent1>
        <a:accent2>
          <a:srgbClr val="EC8365"/>
        </a:accent2>
        <a:accent3>
          <a:srgbClr val="EEB79D"/>
        </a:accent3>
        <a:accent4>
          <a:srgbClr val="FBD9C9"/>
        </a:accent4>
        <a:accent5>
          <a:srgbClr val="DAD3C4"/>
        </a:accent5>
        <a:accent6>
          <a:srgbClr val="F1EEE9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wirtschaft">
        <a:dk1>
          <a:srgbClr val="000000"/>
        </a:dk1>
        <a:lt1>
          <a:srgbClr val="FFFFFF"/>
        </a:lt1>
        <a:dk2>
          <a:srgbClr val="1D6727"/>
        </a:dk2>
        <a:lt2>
          <a:srgbClr val="F37021"/>
        </a:lt2>
        <a:accent1>
          <a:srgbClr val="32AF00"/>
        </a:accent1>
        <a:accent2>
          <a:srgbClr val="70C74D"/>
        </a:accent2>
        <a:accent3>
          <a:srgbClr val="9BE87A"/>
        </a:accent3>
        <a:accent4>
          <a:srgbClr val="CCEBBF"/>
        </a:accent4>
        <a:accent5>
          <a:srgbClr val="DAD3C4"/>
        </a:accent5>
        <a:accent6>
          <a:srgbClr val="F1EEE9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Verband 100%">
      <a:srgbClr val="00436E"/>
    </a:custClr>
    <a:custClr name="Kredit 100%">
      <a:srgbClr val="0066B3"/>
    </a:custClr>
    <a:custClr name="Gewerbe 100%">
      <a:srgbClr val="DE2922"/>
    </a:custClr>
    <a:custClr name="Landwirtschaft 100%">
      <a:srgbClr val="32AF00"/>
    </a:custClr>
    <a:custClr name="Auszeichnung 100%">
      <a:srgbClr val="F37021"/>
    </a:custClr>
    <a:custClr name="Schiefergrau 100%">
      <a:srgbClr val="547483"/>
    </a:custClr>
    <a:custClr name="Neutral 100%">
      <a:srgbClr val="C6BAA3"/>
    </a:custClr>
    <a:custClr name="Rot">
      <a:srgbClr val="CC0000"/>
    </a:custClr>
    <a:custClr name="FARBNAME">
      <a:srgbClr val="FFFFFF"/>
    </a:custClr>
    <a:custClr name="FARBNAME">
      <a:srgbClr val="FFFFFF"/>
    </a:custClr>
    <a:custClr name="Verband 70%">
      <a:srgbClr val="407292"/>
    </a:custClr>
    <a:custClr name="Kredit 70%">
      <a:srgbClr val="009EE0"/>
    </a:custClr>
    <a:custClr name="Gewerbe 70%">
      <a:srgbClr val="EC8365"/>
    </a:custClr>
    <a:custClr name="Landwirtschaft 70%">
      <a:srgbClr val="70C74D"/>
    </a:custClr>
    <a:custClr name="Auszeichnung 70%">
      <a:srgbClr val="F99458"/>
    </a:custClr>
    <a:custClr name="Schiefergrau 70%">
      <a:srgbClr val="8F9EA8"/>
    </a:custClr>
    <a:custClr name="Neutral 70%">
      <a:srgbClr val="DAD3C4"/>
    </a:custClr>
    <a:custClr name="Gelb">
      <a:srgbClr val="D9CC06"/>
    </a:custClr>
    <a:custClr name="FARBNAME">
      <a:srgbClr val="FFFFFF"/>
    </a:custClr>
    <a:custClr name="FARBNAME">
      <a:srgbClr val="FFFFFF"/>
    </a:custClr>
    <a:custClr name="Verband 50%">
      <a:srgbClr val="7FA1B6"/>
    </a:custClr>
    <a:custClr name="Kredit 50%">
      <a:srgbClr val="7FCEEF"/>
    </a:custClr>
    <a:custClr name="Gewerbe 50%">
      <a:srgbClr val="EEB79D"/>
    </a:custClr>
    <a:custClr name="Landwirtschaft 50%">
      <a:srgbClr val="9BE87A"/>
    </a:custClr>
    <a:custClr name="Auszeichnung 50%">
      <a:srgbClr val="FFB98D"/>
    </a:custClr>
    <a:custClr name="Schiefergrau 50%">
      <a:srgbClr val="AFB9C0"/>
    </a:custClr>
    <a:custClr name="Neutral 50%">
      <a:srgbClr val="E3DDD1"/>
    </a:custClr>
    <a:custClr name="Grün">
      <a:srgbClr val="229A5B"/>
    </a:custClr>
    <a:custClr name="FARBNAME">
      <a:srgbClr val="FFFFFF"/>
    </a:custClr>
    <a:custClr name="FARBNAME">
      <a:srgbClr val="FFFFFF"/>
    </a:custClr>
    <a:custClr name="Verband 25%">
      <a:srgbClr val="CCD9E2"/>
    </a:custClr>
    <a:custClr name="Kredit 25%">
      <a:srgbClr val="B2E2F6"/>
    </a:custClr>
    <a:custClr name="Gewerbe 25%">
      <a:srgbClr val="FBD9C9"/>
    </a:custClr>
    <a:custClr name="Landwirtschaft 25%">
      <a:srgbClr val="CCEBBF"/>
    </a:custClr>
    <a:custClr name="Auszeichnung 25%">
      <a:srgbClr val="FBD4BC"/>
    </a:custClr>
    <a:custClr name="Schiefergrau 25%">
      <a:srgbClr val="DAE3E7"/>
    </a:custClr>
    <a:custClr name="Neutral 25%">
      <a:srgbClr val="F1EEE9"/>
    </a:custClr>
    <a:custClr name="FARBNAME">
      <a:srgbClr val="FFFFFF"/>
    </a:custClr>
    <a:custClr name="FARBNAME">
      <a:srgbClr val="FFFFFF"/>
    </a:custClr>
    <a:custClr name="FARBNAME">
      <a:srgbClr val="FFFFFF"/>
    </a:custClr>
    <a:custClr name="Verband">
      <a:srgbClr val="0C1D43"/>
    </a:custClr>
    <a:custClr name="Kredit">
      <a:srgbClr val="143E74"/>
    </a:custClr>
    <a:custClr name="Gewerbe">
      <a:srgbClr val="751315"/>
    </a:custClr>
    <a:custClr name="Landwirtschaft">
      <a:srgbClr val="1D6727"/>
    </a:custClr>
    <a:custClr name="Auszeichnung">
      <a:srgbClr val="9E410B"/>
    </a:custClr>
    <a:custClr name="Schiefergrau">
      <a:srgbClr val="415664"/>
    </a:custClr>
    <a:custClr name="Neutral">
      <a:srgbClr val="8C826E"/>
    </a:custClr>
    <a:custClr name=" ">
      <a:srgbClr val="FFFFFF"/>
    </a:custClr>
    <a:custClr name=" ">
      <a:srgbClr val="FFFFFF"/>
    </a:custClr>
    <a:custClr name=" ">
      <a:srgbClr val="FFFFFF"/>
    </a:custClr>
  </a:custClr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Breitbild</PresentationFormat>
  <Paragraphs>39</Paragraphs>
  <Slides>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Georgia</vt:lpstr>
      <vt:lpstr>Systemschrift</vt:lpstr>
      <vt:lpstr>Webdings</vt:lpstr>
      <vt:lpstr>Office</vt:lpstr>
      <vt:lpstr>Awado_Deutsche Audit</vt:lpstr>
      <vt:lpstr>think-cell Folie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Dennis John</dc:creator>
  <cp:lastModifiedBy>Neigenfind, Ute</cp:lastModifiedBy>
  <cp:revision>465</cp:revision>
  <cp:lastPrinted>2022-02-15T06:15:25Z</cp:lastPrinted>
  <dcterms:created xsi:type="dcterms:W3CDTF">2021-02-12T12:14:51Z</dcterms:created>
  <dcterms:modified xsi:type="dcterms:W3CDTF">2023-09-19T10:12:20Z</dcterms:modified>
</cp:coreProperties>
</file>