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4"/>
    <p:sldMasterId id="2147483652" r:id="rId5"/>
  </p:sldMasterIdLst>
  <p:notesMasterIdLst>
    <p:notesMasterId r:id="rId26"/>
  </p:notesMasterIdLst>
  <p:sldIdLst>
    <p:sldId id="304" r:id="rId6"/>
    <p:sldId id="348" r:id="rId7"/>
    <p:sldId id="350" r:id="rId8"/>
    <p:sldId id="403" r:id="rId9"/>
    <p:sldId id="393" r:id="rId10"/>
    <p:sldId id="394" r:id="rId11"/>
    <p:sldId id="352" r:id="rId12"/>
    <p:sldId id="353" r:id="rId13"/>
    <p:sldId id="354" r:id="rId14"/>
    <p:sldId id="379" r:id="rId15"/>
    <p:sldId id="357" r:id="rId16"/>
    <p:sldId id="415" r:id="rId17"/>
    <p:sldId id="416" r:id="rId18"/>
    <p:sldId id="360" r:id="rId19"/>
    <p:sldId id="381" r:id="rId20"/>
    <p:sldId id="382" r:id="rId21"/>
    <p:sldId id="385" r:id="rId22"/>
    <p:sldId id="417" r:id="rId23"/>
    <p:sldId id="418" r:id="rId24"/>
    <p:sldId id="384" r:id="rId25"/>
  </p:sldIdLst>
  <p:sldSz cx="12192000" cy="6858000"/>
  <p:notesSz cx="6669088" cy="9753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D5B74D-A3F2-4E61-918B-F44F88DD1DDB}" v="56" dt="2026-03-12T12:14:59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281" autoAdjust="0"/>
  </p:normalViewPr>
  <p:slideViewPr>
    <p:cSldViewPr snapToGrid="0">
      <p:cViewPr varScale="1">
        <p:scale>
          <a:sx n="74" d="100"/>
          <a:sy n="74" d="100"/>
        </p:scale>
        <p:origin x="1956" y="72"/>
      </p:cViewPr>
      <p:guideLst>
        <p:guide orient="horz" pos="2160"/>
        <p:guide pos="3840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6" d="100"/>
          <a:sy n="46" d="100"/>
        </p:scale>
        <p:origin x="2828" y="24"/>
      </p:cViewPr>
      <p:guideLst>
        <p:guide orient="horz" pos="3072"/>
        <p:guide pos="21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889938" cy="489375"/>
          </a:xfrm>
          <a:prstGeom prst="rect">
            <a:avLst/>
          </a:prstGeom>
        </p:spPr>
        <p:txBody>
          <a:bodyPr vert="horz" lIns="90368" tIns="45185" rIns="90368" bIns="4518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9" y="2"/>
            <a:ext cx="2889938" cy="489375"/>
          </a:xfrm>
          <a:prstGeom prst="rect">
            <a:avLst/>
          </a:prstGeom>
        </p:spPr>
        <p:txBody>
          <a:bodyPr vert="horz" lIns="90368" tIns="45185" rIns="90368" bIns="45185" rtlCol="0"/>
          <a:lstStyle>
            <a:lvl1pPr algn="r">
              <a:defRPr sz="1200"/>
            </a:lvl1pPr>
          </a:lstStyle>
          <a:p>
            <a:fld id="{AA1D3181-0067-4AE7-991B-4DFBDB0EE339}" type="datetimeFigureOut">
              <a:rPr lang="de-DE" smtClean="0"/>
              <a:t>12.03.2026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44972" y="244689"/>
            <a:ext cx="3905175" cy="219672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68" tIns="45185" rIns="90368" bIns="4518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91671" y="2686103"/>
            <a:ext cx="5744583" cy="6822808"/>
          </a:xfrm>
          <a:prstGeom prst="rect">
            <a:avLst/>
          </a:prstGeom>
        </p:spPr>
        <p:txBody>
          <a:bodyPr vert="horz" lIns="90368" tIns="45185" rIns="90368" bIns="45185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264230"/>
            <a:ext cx="2889938" cy="489374"/>
          </a:xfrm>
          <a:prstGeom prst="rect">
            <a:avLst/>
          </a:prstGeom>
        </p:spPr>
        <p:txBody>
          <a:bodyPr vert="horz" lIns="90368" tIns="45185" rIns="90368" bIns="4518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9" y="9264230"/>
            <a:ext cx="2889938" cy="489374"/>
          </a:xfrm>
          <a:prstGeom prst="rect">
            <a:avLst/>
          </a:prstGeom>
        </p:spPr>
        <p:txBody>
          <a:bodyPr vert="horz" lIns="90368" tIns="45185" rIns="90368" bIns="45185" rtlCol="0" anchor="b"/>
          <a:lstStyle>
            <a:lvl1pPr algn="r">
              <a:defRPr sz="1200"/>
            </a:lvl1pPr>
          </a:lstStyle>
          <a:p>
            <a:fld id="{E47E8F17-5CCD-4E4E-854C-7531B8B7A9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99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30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Aft>
        <a:spcPts val="30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Aft>
        <a:spcPts val="30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Aft>
        <a:spcPts val="30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Aft>
        <a:spcPts val="30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210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de-DE" u="sng" dirty="0"/>
              <a:t>Eröffnung Lars:</a:t>
            </a:r>
          </a:p>
          <a:p>
            <a:pPr>
              <a:spcAft>
                <a:spcPts val="900"/>
              </a:spcAft>
            </a:pPr>
            <a:endParaRPr lang="de-DE" dirty="0"/>
          </a:p>
          <a:p>
            <a:pPr>
              <a:spcAft>
                <a:spcPts val="900"/>
              </a:spcAft>
            </a:pPr>
            <a:r>
              <a:rPr lang="de-DE" dirty="0"/>
              <a:t>Herzlich Willkommen zu unserer Jahrespressekonferenz!</a:t>
            </a:r>
          </a:p>
          <a:p>
            <a:pPr>
              <a:spcAft>
                <a:spcPts val="900"/>
              </a:spcAft>
            </a:pPr>
            <a:r>
              <a:rPr lang="de-DE" dirty="0"/>
              <a:t>Vielen Dank für die Flexibilität, digital dabei zu sein.</a:t>
            </a:r>
          </a:p>
          <a:p>
            <a:pPr>
              <a:spcAft>
                <a:spcPts val="900"/>
              </a:spcAft>
            </a:pPr>
            <a:r>
              <a:rPr lang="de-DE" dirty="0"/>
              <a:t>Wir zeichnen auf für interne Zwecke. OK?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Alle Materialien gibt’s im Nachgang.</a:t>
            </a:r>
          </a:p>
          <a:p>
            <a:pPr>
              <a:spcAft>
                <a:spcPts val="900"/>
              </a:spcAft>
            </a:pPr>
            <a:endParaRPr lang="de-DE" dirty="0"/>
          </a:p>
          <a:p>
            <a:pPr>
              <a:spcAft>
                <a:spcPts val="900"/>
              </a:spcAft>
            </a:pPr>
            <a:r>
              <a:rPr lang="de-DE" dirty="0"/>
              <a:t>Kompletter </a:t>
            </a:r>
            <a:r>
              <a:rPr lang="de-DE" dirty="0" err="1"/>
              <a:t>gHV</a:t>
            </a:r>
            <a:r>
              <a:rPr lang="de-DE" dirty="0"/>
              <a:t> steht für Rückfragen und Gespräche zur Verfügung, nach dem Kongress mit leicht veränderten Schwerpunkten:</a:t>
            </a:r>
          </a:p>
          <a:p>
            <a:pPr>
              <a:spcAft>
                <a:spcPts val="900"/>
              </a:spcAft>
            </a:pPr>
            <a:endParaRPr lang="de-DE" dirty="0"/>
          </a:p>
          <a:p>
            <a:pPr defTabSz="914289">
              <a:spcAft>
                <a:spcPts val="900"/>
              </a:spcAft>
              <a:defRPr/>
            </a:pPr>
            <a:r>
              <a:rPr lang="de-DE" dirty="0"/>
              <a:t>Birgit Biermann (</a:t>
            </a:r>
            <a:r>
              <a:rPr lang="de-DE" dirty="0" err="1"/>
              <a:t>stv</a:t>
            </a:r>
            <a:r>
              <a:rPr lang="de-DE" dirty="0"/>
              <a:t>. Vors., Mitbestimmung, Sozialpolitik, Recht, Frauen)</a:t>
            </a:r>
          </a:p>
          <a:p>
            <a:pPr>
              <a:spcAft>
                <a:spcPts val="900"/>
              </a:spcAft>
            </a:pPr>
            <a:r>
              <a:rPr lang="de-DE" dirty="0"/>
              <a:t>Francesco Grioli (Wachstumsbereiche, Mitgliederstärke)</a:t>
            </a:r>
          </a:p>
          <a:p>
            <a:pPr>
              <a:spcAft>
                <a:spcPts val="900"/>
              </a:spcAft>
            </a:pPr>
            <a:r>
              <a:rPr lang="de-DE" dirty="0"/>
              <a:t>Oliver Heinrich (Tarifpolitik, Betriebspolitik)</a:t>
            </a:r>
          </a:p>
          <a:p>
            <a:pPr>
              <a:spcAft>
                <a:spcPts val="900"/>
              </a:spcAft>
            </a:pPr>
            <a:r>
              <a:rPr lang="de-DE" dirty="0"/>
              <a:t>Alexander Bercht (Finanzen, Wirtschaft, Bildung, Jugend)</a:t>
            </a:r>
          </a:p>
          <a:p>
            <a:pPr>
              <a:spcAft>
                <a:spcPts val="900"/>
              </a:spcAft>
            </a:pPr>
            <a:endParaRPr lang="de-DE" dirty="0"/>
          </a:p>
          <a:p>
            <a:pPr>
              <a:spcAft>
                <a:spcPts val="900"/>
              </a:spcAft>
            </a:pPr>
            <a:r>
              <a:rPr lang="de-DE" dirty="0"/>
              <a:t>Wie immer starten wir aber mit einem Vortrag unseres Vorsitzenden Michael Vassiliadis.</a:t>
            </a:r>
          </a:p>
          <a:p>
            <a:pPr>
              <a:spcAft>
                <a:spcPts val="900"/>
              </a:spcAft>
            </a:pPr>
            <a:endParaRPr lang="de-DE" b="1" dirty="0"/>
          </a:p>
          <a:p>
            <a:pPr>
              <a:spcAft>
                <a:spcPts val="900"/>
              </a:spcAft>
            </a:pPr>
            <a:r>
              <a:rPr lang="de-DE" dirty="0"/>
              <a:t>Nach dem Impuls gehen wir wie gewohnt über in die Frage-Antwort-Runde.</a:t>
            </a:r>
          </a:p>
          <a:p>
            <a:pPr>
              <a:spcAft>
                <a:spcPts val="900"/>
              </a:spcAft>
            </a:pPr>
            <a:endParaRPr lang="de-DE" dirty="0"/>
          </a:p>
          <a:p>
            <a:pPr>
              <a:spcAft>
                <a:spcPts val="900"/>
              </a:spcAft>
            </a:pPr>
            <a:r>
              <a:rPr lang="de-DE" dirty="0"/>
              <a:t>Michael, du hast das Wort!</a:t>
            </a:r>
          </a:p>
          <a:p>
            <a:pPr>
              <a:spcAft>
                <a:spcPts val="90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042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8DCD-C6D3-BBB4-DF22-C993151A1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D16B9A8-C3CC-E66B-8501-9DF7252FC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A938793-DC86-6371-B53F-DD6D96CC1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viel ist klar: Die aktuelle Gemengelage ist toxisch.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Bis heute sind die Reallohnverluste der Beschäftigten in der Chemie und anderswo nicht ausgeglichen.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 konnten die Schere zwischenzeitlich etwas schließen.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Aber jetzt drohen in Folge des Iran-Kriegs und der Preissprünge bei Öl und Gas neue Inflationsschübe.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Gleichzeitig sorgen sich die Menschen um ihren Arbeitsplatz – angesichts täglich neuer Abbaumeldungen aus der Industrie.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Allein in unseren Branchen dürfte sich die Zahl der Jobs, die im Feuer stehen, inzwischen auf 50.000 zubewegen.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Beschäftigten fehlt es mehr und mehr am Glauben, dass die Lage besser wird.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Hauptverantwortung dafür sehen sie übrigens gar nicht unbedingt bei ihrem Management, sondern bei der Politik.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0C022E-7612-D0DC-D886-830ABCC24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66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Und hier sehen Sie die Zahlen dazu.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Sie kommen aus unserer jüngsten Mitgliederumfrage, an der sich zum Jahreswechsel mehr als 5000 Beschäftigte beteiligt haben.</a:t>
            </a:r>
          </a:p>
          <a:p>
            <a:pPr marL="0" indent="0" algn="l" rtl="0" fontAlgn="base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+mn-lt"/>
                <a:ea typeface="Calibri"/>
                <a:cs typeface="Calibri"/>
              </a:rPr>
              <a:t>Für 41% hat sich die persönliche wirtschaftliche Situation zum Vorjahr verschlechtert, für 42% ist sie unverändert.</a:t>
            </a:r>
          </a:p>
          <a:p>
            <a:pPr marL="0" indent="0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+mn-lt"/>
                <a:ea typeface="Calibri"/>
                <a:cs typeface="Calibri"/>
              </a:rPr>
              <a:t>53% blicken für sich persönlich pessimistisch auf 2026, sogar 75% </a:t>
            </a:r>
            <a:r>
              <a:rPr lang="de-DE" sz="1400" dirty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auf den Industriestandort.</a:t>
            </a:r>
          </a:p>
          <a:p>
            <a:pPr marL="0" indent="0" algn="l" rtl="0" fontAlgn="base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+mn-lt"/>
                <a:ea typeface="Calibri"/>
                <a:cs typeface="Calibri"/>
              </a:rPr>
              <a:t>Zwei von drei Befragten berichten von Investitionszurückhaltung im eigenen Betrieb.</a:t>
            </a:r>
          </a:p>
          <a:p>
            <a:pPr marL="0" indent="0" algn="l" rtl="0" fontAlgn="base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de-DE" sz="1400" dirty="0">
                <a:solidFill>
                  <a:srgbClr val="000000"/>
                </a:solidFill>
                <a:latin typeface="+mn-lt"/>
                <a:ea typeface="Calibri"/>
                <a:cs typeface="Calibri"/>
              </a:rPr>
              <a:t>Drei von vier Befragten sagen, die Bundesregierung habe die Belange der Industriebeschäftigten nicht im Blick.</a:t>
            </a:r>
          </a:p>
          <a:p>
            <a:pPr marL="0" indent="0" algn="l" rtl="0" fontAlgn="base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+mn-lt"/>
                <a:ea typeface="Calibri"/>
                <a:cs typeface="Calibri"/>
              </a:rPr>
              <a:t>53% benoten die Performance von „Schwarz-Rot“ mit den Schulnoten Fünf oder Sechs.</a:t>
            </a:r>
          </a:p>
          <a:p>
            <a:pPr marL="0" indent="0" algn="l" rtl="0" fontAlgn="base">
              <a:spcAft>
                <a:spcPts val="900"/>
              </a:spcAft>
              <a:buFont typeface="Arial" panose="020B0604020202020204" pitchFamily="34" charset="0"/>
              <a:buNone/>
            </a:pPr>
            <a:r>
              <a:rPr lang="de-DE" sz="1400" b="0" i="0" dirty="0">
                <a:solidFill>
                  <a:srgbClr val="000000"/>
                </a:solidFill>
                <a:effectLst/>
                <a:latin typeface="+mn-lt"/>
                <a:ea typeface="Calibri"/>
                <a:cs typeface="Calibri"/>
              </a:rPr>
              <a:t>Die aktuelle Bundesregierung wäre Stand heute bei unseren Leuten also durchgefallen.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764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60A03-DA2C-78BB-7CF8-138BBF56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1A4E208-9611-FEAD-A6DF-EB6235C806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A1D3999-2F19-5D35-AC94-4A0D71049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Deshalb ist jetzt entscheidend, so viele Arbeitsplätze wie möglich zu sichern.</a:t>
            </a:r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 können – das sage ich hier ganz offen – nicht alle Jobs retten.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Aber wir müssen einen unkontrollierten Flächenbrand vermeiden.</a:t>
            </a:r>
            <a:b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 wir wollen für jeden Einzelnen eine Perspektive schaffen.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Doch dazu nachher mehr.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Jetzt bin ich erst einmal bei den Chemie-Tarifparteien und ihrer gesellschaftlichen Verpflichtung.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 gilt nicht nur mit Blick auf die Beschäftigten, sondern auch mit Blick auf die Volkswirtschaft.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Gegen diese Verpflichtung verstoßen die Arbeitgeber derzeit massiv.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können und wollen wir nicht akzeptieren. 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Jede einzelne Kollegin, jeder einzelne Kollege in der Chemie macht so viel Jahresumsatz wie zwei gutgehende Restaurants zusammen.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dürfte deutlich machen, was mit jedem Job an industrieller Wertschöpfung auf dem Spiel steht.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Gleichzeitig kostet die Arbeitskraft die Unternehmen im Schnitt lediglich ein Siebtel des Ganzen.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gilt also, die Kirche im Dorf zu lassen.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 wollen nicht nur Jobsicherheit, wir wollen vor allem auch langfristige Perspektiven für die Standorte.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eine kann es nur mit dem anderen geben.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Über Jahrzehnte haben die Unternehmen die Anlagen ausgequetscht wie eine Zitrone.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Investiert und modernisiert wurde anderswo in der Welt.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 brauchen ein Zeichen des Aufbruchs und fairen Umbruchs in der Chemie.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 sind wir als Tarifparteien gefragt, aber auch die Politik und die Konzerne.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 alle stehen in der Pflicht.</a:t>
            </a:r>
          </a:p>
          <a:p>
            <a:pPr>
              <a:spcAft>
                <a:spcPts val="900"/>
              </a:spcAft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61E6FD-CA32-FF4E-BAB9-DF425B9C4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12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C2356A-F0B4-3978-1911-52F648D494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61520B-808E-A5B6-BEB5-CE30DB891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EAE7955-998A-05F1-DF89-B8F281E19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102">
              <a:lnSpc>
                <a:spcPct val="100000"/>
              </a:lnSpc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Klar ist auch: Die Sozialpartner müssen vorangehen.</a:t>
            </a:r>
          </a:p>
          <a:p>
            <a:pPr marL="0" marR="0" lvl="0" indent="0" algn="l" defTabSz="910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Wir müssen den Beweis antreten, dass ein fairer Interessenausgleich auch in ökonomisch und politisch schwierigen Zeiten möglich ist.</a:t>
            </a:r>
          </a:p>
          <a:p>
            <a:pPr marL="0" marR="0" lvl="0" indent="0" algn="l" defTabSz="910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Das wäre eine klare Botschaft an diejenigen, die jeden Tag mit neuen Vorschlägen zur Beschneidung von Arbeitnehmerrechten um die Ecke biegen.</a:t>
            </a:r>
          </a:p>
          <a:p>
            <a:pPr defTabSz="910102">
              <a:lnSpc>
                <a:spcPct val="100000"/>
              </a:lnSpc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Und an diejenigen, die der OT-Mitgliedschaft das Wort reden oder sich gleich ganz aus der kollektivrechtlichen Verantwortung verabschieden.</a:t>
            </a:r>
          </a:p>
          <a:p>
            <a:pPr defTabSz="910102">
              <a:lnSpc>
                <a:spcPct val="100000"/>
              </a:lnSpc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Gleichzeitig stärken wir das Vertrauen der Beschäftigten in die Funktionsfähigkeit der Institutionen.</a:t>
            </a:r>
          </a:p>
          <a:p>
            <a:pPr defTabSz="910102">
              <a:lnSpc>
                <a:spcPct val="100000"/>
              </a:lnSpc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Nicht zuletzt ist Tarifpolitik auch wichtiges Instrument zur Stärkung der Binnennachfrage. </a:t>
            </a:r>
          </a:p>
          <a:p>
            <a:pPr defTabSz="910102">
              <a:lnSpc>
                <a:spcPct val="100000"/>
              </a:lnSpc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Und die hat zusätzliche Impulse bekanntlich dringend nötig.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1D90AA8-2AA1-90CF-13C4-0465FA6C5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19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de-DE" dirty="0"/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Womit wir bei der Wirtschafts- und Industriepolitik wären.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wichtigsten Hebeln, unsere Branchen und die Binnenkonjunktur wieder in Schwung zu bringen.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Ich möchte Ihnen in der Folge darlegen, wo wir die wichtigsten Baustellen sehen.</a:t>
            </a:r>
          </a:p>
          <a:p>
            <a:pPr>
              <a:spcAft>
                <a:spcPts val="600"/>
              </a:spcAft>
            </a:pPr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25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3DEA1-90A7-AD37-2A94-F56AC681B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36C6DA5-36E3-EF6F-049C-8C6B17F9A9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6F1CDA7-B7F3-2842-097D-6C8DDC4B7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Zunächst zur Steuerpolitik.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aktuelle Debatte in der Bundesregierung um den Spitzensteuersatz begrüßen wir ausdrücklich.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 Anhebung der Schwelle, ab der er greift, ist überfällig.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Längst zahlen Millionen Normalbeschäftigte Spitzensteuersatz – darunter auch viele aus unseren Branchen.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gilt vor allem für Menschen in den höchsten Entgeltstufen unserer Tarifverträge.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ist inakzeptabel, dass ihre Vorstände das 20-fache verdienen – mit der Reichensteuer aber lediglich 3 Prozentpunkte mehr abgeben müssen als sie.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Eine Reform des Systems muss die breite Masse der Normalbeschäftigten entlasten – und den Reichen mehr gesellschaftliche Solidarität abverlangen.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 würde nicht nur der wachsenden gesellschaftlichen Spaltung des Landes entgegenwirken.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wäre auch das beste Konjunkturprogramm, weil es die Binnennachfrage ankurbeln könnte.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 haben zur Finanzierung in der Vergangenheit schon mehrere Vorschläge unterbreitet, zum Beispiel bei der letzten Jahrespressekonferenz.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Nehmen wir uns ein Beispiel an der Schweiz: Dort greifen die Spitzensteuersätze erst bei höheren sechsstelligen Einkommen und sind gleichzeitig niedriger als in Deutschland.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04A18B-CDBF-3B2E-9EB0-FE0369D04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76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187E1-9224-897A-AFC2-82901CEB8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4F10B59-315F-01F4-B630-B498A98C8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73A4A26-D705-43AD-71B5-2BD7BCA7E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Zu Deutschlands Standortnachteil Nummer Eins: den hohen Energiekosten.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Die Lage hat sich durch den Iran-Krieg noch einmal dramatisch zugespitzt.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Die Bundesregierung hat zwar bereits Entlastung organisiert.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Mit der Abschaffung der Gasspeicherumlage. Mit der Absenkung der Stromsteuer. Mit Zuschüssen zu den Netzentgelten. Das alles greift seit Jahresbeginn.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Doch die für unsere energieintensiven Branchen wichtigsten Maßnahmen sind noch immer nicht rechtskräftig.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Und es bleibt unklar, ob sie wirklich nachhaltige Entlastung bringen.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Wir fordern den Industriestrompreis seit Jahren – jetzt ist er auf dem Weg.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Seit Jahren fordern wir auch eine Ausweitung der Strompreiskompensation – jetzt soll auch sie kommen.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Seit dem Abschlussbericht der Kohlekommission machen wir klar, dass wir für unsere Versorgungssicherheit Dutzende Gastkraftwerke brauchen – auch sie sind nun in Aussicht gestellt.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Was wir jetzt brauchen, sind messbare Ergebnisse.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Beispiel 1: Industriestrompreis und Strompreiskompensation müssen sich kombinieren lassen.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Beispiel 2: Die Kraftwerksstrategie muss schnell auf den Weg gebracht werden, um der Unsicherheit mit Blick auf Investitionen in die Energiewende und in energieintensive Anlagen ein Ende zu setzen. </a:t>
            </a:r>
          </a:p>
          <a:p>
            <a:pPr>
              <a:spcAft>
                <a:spcPts val="900"/>
              </a:spcAft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Dass nun auch noch das Bundeskartellamt diejenigen, die investieren wollen und können, reglementieren will, ist völlig unverständlich.</a:t>
            </a:r>
          </a:p>
          <a:p>
            <a:pPr>
              <a:spcAft>
                <a:spcPts val="900"/>
              </a:spcAft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Geht es doch an der Herausforderung, schnell und kostengünstig zu neuen Gaskraftwerken zu kommen, vorbei.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779A6D-D553-14D5-DAF9-A78A7D2AF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328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56C35-763D-61AA-BF3F-3EC813245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09B35E2-6F33-8085-353A-B71622E17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F00A332-B8B3-4A7E-7D41-A083EAD32B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Eine nicht minder große Belastung für unsere Branchen ist der europäische Emissionshandel.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Wir alle stehen hinter den Klimazielen – aber so werden wir sie allein durch Abschalten erreichen.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Die Art und Weise, wie das EU-ETS in seiner aktuellen Fassung die Kosten für unsere Branchen in die Höhe treiben wird, ist dramatisch.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Weil es vorsieht, die Zuteilung kostenloser Zertifikate in den kommenden Jahren massiv zu verringern.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BASF zum Beispiel hat unlängst deutlich gemacht, dass sie das mittelfristig eine Milliarden Euro pro Jahr kosten wird.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Kosten, die – und da sind wir bei des Pudels Kern – anderswo in der Welt gegen Null tendieren.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Ich habe deshalb schon im vergangenen Sommer klar gemacht, dass der europäische Emissionshandel aktueller Bauart unsere Betriebe umbringen und massiv Jobs kosten wird.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Diese Warnung teilen inzwischen weite Teile der Industrie und auch die Politik.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Gerade erst vor einer Woche haben sich die Regierungschefinnen und –</a:t>
            </a:r>
            <a:r>
              <a:rPr lang="de-DE" dirty="0" err="1"/>
              <a:t>chefs</a:t>
            </a:r>
            <a:r>
              <a:rPr lang="de-DE" dirty="0"/>
              <a:t> der Länder deshalb für eine Überarbeitung des ETS stark gemacht.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Auch der Bundesumweltminister sieht das so.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Im Sommer wird das EU-ETS I einer Überprüfung unterzogen. Das wird der Moment sein, dem System Vernunft und Realismus zu geben.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Die kostenlose Zuteilung von Zertifikaten muss länger möglich sein.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Und gleichzeitig müssen wir Unternehmen, die davon profitieren, auferlegen, in die klimagerechte Modernisierung ihrer Standorte und die Sicherung der Arbeitsplätze zu investieren.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Dann würde es auch nicht zu einer Benachteiligung der so genannten „First Mover“ kommen, die für ihren Move allerdings meist auch reichlich öffentliche Unterstützung erhalten haben.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Also: Wir sind nicht grundsätzlich gegen das Emissionshandelssystem.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Aber es ist weder zeitlich, noch infrastrukturell auf die Realitäten der Energiewende ausgerichtet worden, sondern basiert auf Idealannahmen.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 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B29D9C-AF47-A986-1EE1-9B7FC20F26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489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44A64-2E45-F486-A69B-179D97005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5DF7EEF-FD6E-BE20-5F37-72303C784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D55F6F5-43CC-13D7-126F-6ACA62A46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Energiekosten und Emissionshandel sind natürlich zwei zentrale Punkte, die wir auch in die Beratungen um die Chemieagenda 2045 der Bundesregierung einbringen.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 erinnern sich: Schwarz-Rot hat sich damit das Ziel gesetzt, </a:t>
            </a:r>
            <a:r>
              <a:rPr lang="de-DE" dirty="0"/>
              <a:t>Deutschland zum weltweit innovativsten Chemie-, Pharma- und Biotechnologiestandort zu machen.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diesem Vorhaben im Koalitionsvertrag waren wir nicht ganz unbeteiligt.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Weil der drittgrößte deutsche Industriezweig zu wichtig für die gesamte Wertschöpfungskette und den gesellschaftlichen Wohlstand ist, um ihn einfach aufzugeben.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Wäre man in den USA, würde man sagen: Die Chemie ist eine Branche von nationalem Interesse.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 müssen jetzt schnell zentrale Standortnachteile aus dem Weg räumen und die Rahmenbedingungen für Investitionen verbessern.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Dazu machen wir derzeit bei den Gesprächen im Hintergrund viele Vorschläge an das BMWE und das BMU.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Gemeinsam biegen wir auf die Zielgerade ein.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Erst Notarzt, dann Reha: Das muss die Maßgabe sein.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 Zukunftsfelder gibt es zuhauf: im Gesundheitssektor, im chemischen Recycling, in der Mikroelektronik.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Wenn wir jetzt das Richtige tun, haben wir die Chance, eine unserer Kernbranchen zurück zu alter Stärke zu führen.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9F2E49-7DE0-AFD5-56C0-670275464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114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E08FE-568D-64FE-76C9-12867FAC8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D647016-6A86-765F-4EEE-E17DAFB9E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EBF56A8-9B79-A923-B38B-528EFDBA0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Ich sprach ja schon davon, dass jetzt erst einmal der Notarzt gefragt ist.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Das gilt vor allem für die Grundstoffchemie, die im Moment unser größtes Sorgenkind ist.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Durch den Aufstieg Chinas und auch durch die Re-Industrialisierung der USA ist dieses Segment in Europa stark unter Druck geraten.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Zu den eben schon beschriebenen Kostennachteilen kommt die Tatsache, dass viele Absatzmärkte schlicht weggebrochen sind.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Die Folge sind Überkapazitäten in Europa, denen die Konzerne mit dem üblichen Management-Muster begegnen: Abschalten und Abbauen.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Prognosen sehen 20 Prozent der Produktion gefährdet.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Das führt jedoch gerade in der Grundstoffproduktion zu massiven Problemen.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Denn an ihr und ihren Vorprodukten hängt oft ein ganzer Industriepark – und damit Tausende Jobs und unzählige Unternehmen in der weiteren Wertschöpfungskette.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Anlagen wie Steamcracker sind wie das Herz eines Organismus.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Hört es auf zu schlagen, stirbt alles ab.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Anschaulich lässt sich das aktuell verfolgen im ostdeutschen Chemiedreieck, wo der US-Konzern Dow seinen Cracker abschalten will.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Oder in Uerdingen, wo der drohende Rückzug eines Pigmentherstellers mit 440 Beschäftigten den ganzen Chemiepark mit 10.000 Beschäftigten gefährdet.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Wir müssen solche Flächenbrände dringend verhindern.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Es droht der Verlust ganzer industrieller Cluster mit Monopolisierungstendenz, mindestens aber eine chaotische Deindustrialisierung.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Wir appellieren deshalb an den Bundeskanzler, dieses Problem zur Chefsache zu machen.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Er muss sich in Europa für eine Konzertierte Konsolidierung einsetzen und sie gleichzeitig im eigenen Land anschieben.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Es braucht einen moderierten Prozess des geordneten Rückzugs auf der einen und des smarten Ausbaus auf der anderen Seite.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Gemeinsam mit der Industrie und den Gewerkschaften.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Vorbilder dafür gibt es bereits: Sowohl Japan als auch Südkorea haben mit einer intelligenten Politik des Förderns und Forderns einen Wandel von der Grundstoff- zur Spezialchemie angeschoben.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Sie sind der beste Beweis dafür, dass man nicht alles dem Markt überlassen darf und muss.</a:t>
            </a: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de-DE" dirty="0"/>
              <a:t>Mehr dazu hat bei Interesse mein Kollege Alexander Bercht.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D9D035-3973-1366-D5AC-1C5BE9EF86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913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de-DE" dirty="0">
                <a:latin typeface="+mn-lt"/>
              </a:rPr>
              <a:t>Ein herzliches Willkommen auch von meiner Seite und vielen Dank für Ihr Interesse an unserer IGBCE!</a:t>
            </a:r>
          </a:p>
          <a:p>
            <a:pPr>
              <a:spcAft>
                <a:spcPts val="900"/>
              </a:spcAft>
            </a:pPr>
            <a:r>
              <a:rPr lang="de-DE" dirty="0">
                <a:latin typeface="+mn-lt"/>
              </a:rPr>
              <a:t>Bei einer Jahrespressekonferenz blickt man ja traditionell sowohl zurück als auch nach vorn.</a:t>
            </a:r>
          </a:p>
          <a:p>
            <a:pPr>
              <a:spcAft>
                <a:spcPts val="900"/>
              </a:spcAft>
            </a:pPr>
            <a:r>
              <a:rPr lang="de-DE" dirty="0">
                <a:solidFill>
                  <a:srgbClr val="333333"/>
                </a:solidFill>
                <a:latin typeface="+mn-lt"/>
              </a:rPr>
              <a:t>In diesem Kreis wird wohl niemand widersprechen, wenn ich sage: 2025 war ein turbulentes Jahr – und 2026 steht dem schon jetzt in nichts nach.</a:t>
            </a:r>
          </a:p>
          <a:p>
            <a:pPr>
              <a:spcAft>
                <a:spcPts val="900"/>
              </a:spcAft>
            </a:pPr>
            <a:r>
              <a:rPr lang="de-DE" dirty="0">
                <a:solidFill>
                  <a:srgbClr val="333333"/>
                </a:solidFill>
                <a:latin typeface="+mn-lt"/>
              </a:rPr>
              <a:t>Doch lassen Sie uns zunächst einen kurzen Blick zurück werfen – auf die Mitgliederentwicklung 2025.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936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83EFA-C5E2-5BB6-8450-569105F9F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2ED8279-DD0C-FC5E-81AD-BEBF2F6E8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85D4A57-7701-6670-8B96-12D5785BC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de-DE" dirty="0"/>
              <a:t>Keine Frage: Es sind bewegte Zeiten.</a:t>
            </a:r>
          </a:p>
          <a:p>
            <a:pPr>
              <a:spcAft>
                <a:spcPts val="900"/>
              </a:spcAft>
            </a:pPr>
            <a:r>
              <a:rPr lang="de-DE" dirty="0"/>
              <a:t>Nicht selten stehen wir an Weggabelungen.</a:t>
            </a:r>
          </a:p>
          <a:p>
            <a:pPr>
              <a:spcAft>
                <a:spcPts val="900"/>
              </a:spcAft>
            </a:pPr>
            <a:r>
              <a:rPr lang="de-DE" dirty="0"/>
              <a:t>Mehr denn je ist jetzt gesellschaftliches Verantwortungsbewusstsein aller handelnden Akteure gefragt.</a:t>
            </a:r>
          </a:p>
          <a:p>
            <a:pPr>
              <a:spcAft>
                <a:spcPts val="900"/>
              </a:spcAft>
            </a:pPr>
            <a:r>
              <a:rPr lang="de-DE" dirty="0"/>
              <a:t>Wir treten mit Nachdruck dafür ein.</a:t>
            </a:r>
            <a:endParaRPr lang="de-DE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900"/>
              </a:spcAft>
            </a:pPr>
            <a:r>
              <a:rPr lang="de-DE" kern="100" dirty="0">
                <a:ea typeface="Calibri" panose="020F0502020204030204" pitchFamily="34" charset="0"/>
                <a:cs typeface="Arial" panose="020B0604020202020204" pitchFamily="34" charset="0"/>
              </a:rPr>
              <a:t>Vielen Dank für Ihre Aufmerksamkeit!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ea typeface="Calibri" panose="020F0502020204030204" pitchFamily="34" charset="0"/>
                <a:cs typeface="Arial" panose="020B0604020202020204" pitchFamily="34" charset="0"/>
              </a:rPr>
              <a:t>Nun freuen wir uns auf Ihre Fragen.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D689A0-61D8-2506-BC79-725810289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808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Sie werden es schon von unseren Schwesterorganisationen gehört haben: 2025 war ein schwieriges Jahr für die Gewerkschaftsbewegung.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Wir sind da keine Ausnahme.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Die Krise in unseren Branchen führt zu Standortschließungen und Arbeitsplatzabbau.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Gleichzeitig verabschieden sich jetzt mit jedem Jahr mehr ältere Beschäftigte in den Ruhestand.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Bei uns als IGBCE kommt hinzu, dass wir 2024 ein sehr erfolgreiches Jahr hatten, mit dem wir uns 2025 messen mussten.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Damals startete der Mitgliedsbonus in der Chemie.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Alles zusammengenommen, ist die Mitgliederzahl 2025 um fast 20.000 auf 547.000 zurückgegangen.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Abzüglich der Rentenaustritte und Verstorbenen liegt das Minus noch bei 1,3 Prozent.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Damit sind wir nicht zufrieden.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Schließlich waren wir in den Vorjahren operativ im Plus.  </a:t>
            </a:r>
          </a:p>
          <a:p>
            <a:pPr defTabSz="910102">
              <a:spcAft>
                <a:spcPts val="900"/>
              </a:spcAft>
              <a:defRPr/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Unser Ziel ist, den Trend in den nächsten zwei Jahren zu drehen.</a:t>
            </a:r>
          </a:p>
          <a:p>
            <a:pPr marL="0" marR="0" lvl="0" indent="0" algn="l" defTabSz="9101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Dafür haben wir nennenswerte personelle und finanzielle Ressourcen zu Verfügung gestellt und gebündelt.  </a:t>
            </a:r>
          </a:p>
          <a:p>
            <a:pPr defTabSz="910102">
              <a:spcAft>
                <a:spcPts val="900"/>
              </a:spcAft>
              <a:defRPr/>
            </a:pPr>
            <a:endParaRPr lang="de-DE" kern="1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915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33991-F4BF-7FEA-0EB9-89EB55710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003082C-8717-4C0A-CDB0-6ADAB94476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93D1440-2F7E-6F0F-F248-461CCA81A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de-DE" dirty="0"/>
              <a:t>Die Grundlagen dafür sind geschaffen.</a:t>
            </a:r>
          </a:p>
          <a:p>
            <a:pPr>
              <a:spcAft>
                <a:spcPts val="900"/>
              </a:spcAft>
            </a:pPr>
            <a:r>
              <a:rPr lang="de-DE" dirty="0"/>
              <a:t>Gewerkschaftliches Engagement in der IGBCE zahlt sich inzwischen in jeder Hinsicht aus.</a:t>
            </a:r>
          </a:p>
          <a:p>
            <a:pPr>
              <a:spcAft>
                <a:spcPts val="900"/>
              </a:spcAft>
            </a:pPr>
            <a:r>
              <a:rPr lang="de-DE" dirty="0"/>
              <a:t>Mit dem exklusiven freien Tag für Mitglieder in der Chemieindustrie haben wir einen Bonus vorgelegt, der bis heute unter den großen Flächentarifverträgen Referenz ist.</a:t>
            </a:r>
          </a:p>
          <a:p>
            <a:pPr>
              <a:spcAft>
                <a:spcPts val="900"/>
              </a:spcAft>
            </a:pPr>
            <a:r>
              <a:rPr lang="de-DE" dirty="0"/>
              <a:t>Er allein entspricht im Schnitt schon 43 Prozent des Jahresbeitrags eines Mitglieds aus der Chemie.</a:t>
            </a:r>
          </a:p>
          <a:p>
            <a:pPr>
              <a:spcAft>
                <a:spcPts val="900"/>
              </a:spcAft>
            </a:pPr>
            <a:r>
              <a:rPr lang="de-DE" dirty="0"/>
              <a:t>Auch in vielen anderen Tarifverträgen haben wir inzwischen solche Vorteilsregelungen durchgesetzt.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Gut 300.000 Mitglieder profitieren inzwischen davon.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Mal mit zusätzlichen freien Tagen, mal mit zusätzlichen Einmalzahlungen oder anderen finanziellen Zuschüssen.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Wir tun damit aus eigener Kraft das uns Mögliche dafür, den gewerkschaftlichen Organisationsgrad hochzuhalten.</a:t>
            </a:r>
          </a:p>
          <a:p>
            <a:pPr>
              <a:spcAft>
                <a:spcPts val="900"/>
              </a:spcAft>
            </a:pPr>
            <a:r>
              <a:rPr lang="de-DE" kern="100" dirty="0">
                <a:ea typeface="Times New Roman" panose="02020603050405020304" pitchFamily="18" charset="0"/>
                <a:cs typeface="Arial" panose="020B0604020202020204" pitchFamily="34" charset="0"/>
              </a:rPr>
              <a:t>Weil das die Bedingung ist für Durchsetzungsstärke, Sozialpartnerschaft und Tarifautonomie.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Über alle IGBCE-Branchen ist gut jede/jeder dritte Beschäftigte Gewerkschaftsmitglied.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Auch damit sind wir Referenz.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Und doch ist es richtig und wichtig, dass der Staat seinen Teil dazu beiträgt, die Tarifautonomie zu stärken.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diesem Punkt hat Schwarz-Rot geliefert: mit dem Tariftreue-Gesetz, mit der verbesserten steuerlichen Absetzbarkeit der Mitgliedsbeiträge.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Bis zu 35 Prozent der Kosten fließen so ans Mitglied zurück.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Macht insgesamt – wenn wir im Chemie-Beispiel bleiben – gut 78 Prozent.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Natürlich ist gewerkschaftliches Engagement gesellschaftliches Engagement – und damit Herzensangelegenheit.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de-DE" kern="1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Aber: Inzwischen gibt es nun wirklich auch keine finanziellen Gründe mehr, die gegen eine IGBCE-Mitgliedschaft sprechen.</a:t>
            </a:r>
            <a:endParaRPr lang="de-DE" kern="1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8718EA-BA8E-7713-B9AA-766215715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95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17D97-0F3F-89B8-15B1-558CD908B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E0D52B6-252A-67E0-636F-5F485750E7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D7D8C55-9BA3-996D-B4F0-909931F73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de-DE" dirty="0"/>
          </a:p>
          <a:p>
            <a:pPr>
              <a:spcAft>
                <a:spcPts val="0"/>
              </a:spcAft>
            </a:pPr>
            <a:r>
              <a:rPr lang="de-DE" dirty="0"/>
              <a:t>Kommen wir zu einem weiteren wichtigen Faktor innerbetrieblicher Demokratie und Mitbestimmung: den Betriebsräten.</a:t>
            </a:r>
          </a:p>
          <a:p>
            <a:pPr>
              <a:spcAft>
                <a:spcPts val="0"/>
              </a:spcAft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2F63DA-C843-C8DE-992A-42ACC9DD8D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5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1E424-C636-4EA1-25FD-7872E0E2A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099573F-FF19-3660-25BF-9069199CE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2A04166-5B20-F6CF-C71C-E14B3059BA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Aft>
                <a:spcPts val="900"/>
              </a:spcAft>
            </a:pPr>
            <a:r>
              <a:rPr lang="de-DE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Noch bis Ende Mai finden bundesweit die Betriebsratswahlen statt.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Wie alle vier Jahre.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Allein in den Branchen der IGBCE sind gut eine Million Beschäftigte in 3000 Betrieben wahlberechtigt.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Für die Geschlossenheit der Belegschaften ist eine hohe Zustimmung für die IGBCE-Kandidierenden entscheidend.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Wir brauchen keine Opposition, denn die Gegenseite hat auch keine!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Auch bei den Wahlergebnissen sind wir bislang Benchmark – und wollen es bleiben.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Erste Zahlen, die uns bislang vorliegen, lassen uns optimistisch auf die kommenden Wochen blicken.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Sie zeigen eine deutlich höhere Wahlbeteiligung als 2022, das noch von Corona geprägt war.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Und sie zeigen gute Ergebnisse für die IGBCE-Listen oder -Personen.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solidFill>
                  <a:srgbClr val="000000"/>
                </a:solidFill>
                <a:ea typeface="Calibri" panose="020F0502020204030204" pitchFamily="34" charset="0"/>
                <a:cs typeface="Calibri"/>
              </a:rPr>
              <a:t>So konnten wir zum Beispiel am größten deutschen Chemie-Standort in Ludwigshafen unser Wahlergebnis bei 83 Prozent stabil halten.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ea typeface="Calibri" panose="020F0502020204030204" pitchFamily="34" charset="0"/>
                <a:cs typeface="Arial" panose="020B0604020202020204" pitchFamily="34" charset="0"/>
              </a:rPr>
              <a:t>Übrigens: Rechte Listen oder Kandidierende spielen in unseren Betrieben quasi keine Rolle.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ea typeface="Calibri" panose="020F0502020204030204" pitchFamily="34" charset="0"/>
                <a:cs typeface="Arial" panose="020B0604020202020204" pitchFamily="34" charset="0"/>
              </a:rPr>
              <a:t>Wir reden hier von Einzelfällen, die man mit der Lupe suchen muss.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ea typeface="Calibri" panose="020F0502020204030204" pitchFamily="34" charset="0"/>
                <a:cs typeface="Arial" panose="020B0604020202020204" pitchFamily="34" charset="0"/>
              </a:rPr>
              <a:t>Wir nehmen das Thema trotzdem ernst.</a:t>
            </a:r>
          </a:p>
          <a:p>
            <a:pPr fontAlgn="base">
              <a:spcAft>
                <a:spcPts val="900"/>
              </a:spcAft>
            </a:pPr>
            <a:r>
              <a:rPr lang="de-DE" kern="100" dirty="0">
                <a:ea typeface="Calibri" panose="020F0502020204030204" pitchFamily="34" charset="0"/>
                <a:cs typeface="Arial" panose="020B0604020202020204" pitchFamily="34" charset="0"/>
              </a:rPr>
              <a:t>Klar ist aber auch: Die Medienpräsenz, die „Zentrum“ und Co. in den vergangenen Wochen erhalten haben, steht in keinem Verhältnis zur realen Bedeutung dieser oder vergleichbarer Organisationen in der Arbeitswelt.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6520FA-768D-016D-9D91-DD01834D2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20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44625" y="244475"/>
            <a:ext cx="3905250" cy="2197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kern="1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de-DE" dirty="0"/>
              <a:t>Nun zum nächsten gewerkschaftlichen Kerngeschäft, </a:t>
            </a:r>
            <a:r>
              <a:rPr lang="de-DE"/>
              <a:t>der Tarifpolitik.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4740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den vergangenen Tarifrunden haben wir in vielen Branchen Abschlüsse vereinbart, die in mehreren Stufen greifen.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Auf diesem Chart finden Sie eine Auswahl von Erhöhungsschritten, die </a:t>
            </a:r>
            <a:r>
              <a:rPr lang="de-DE" b="1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diesem Jahr </a:t>
            </a: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wirksam werden:</a:t>
            </a:r>
          </a:p>
          <a:p>
            <a:pPr>
              <a:spcAft>
                <a:spcPts val="600"/>
              </a:spcAft>
            </a:pPr>
            <a:r>
              <a:rPr lang="de-DE" dirty="0"/>
              <a:t>Hier können Sie sehen, dass wir die Kaufkraft der Beschäftigten steigern, mindestens aber stabil halten wollen.</a:t>
            </a:r>
          </a:p>
          <a:p>
            <a:pPr>
              <a:spcAft>
                <a:spcPts val="600"/>
              </a:spcAft>
            </a:pPr>
            <a:r>
              <a:rPr lang="de-DE" dirty="0"/>
              <a:t>Das gilt übrigens nicht nur für uns, sondern auch für andere größere Tarifrunden in Deutschland.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649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35125" y="244475"/>
            <a:ext cx="3905250" cy="2197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 die Chemieindustrie – da erzähle ich Ihnen nichts Neues – befinden wir uns derzeit mitten in den Verhandlungen.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 es klar zu sagen: Die Lage hat sich zugespitzt.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 haben im Dezember eine sehr ausgewogene Forderung aufgestellt: Kaufkraftsteigerung und Jobsicherheit.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Weil das die größten Schmerzpunkte unserer Kolleginnen und Kollegen sind.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Weil das die Gegenseite keinesfalls überfordert.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Doch was wir von den Arbeitgebern bislang in neun regionalen und zwei Bundesrunden gehört haben, ist keine konstruktive Grundlage.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Fortschritte gab es bislang nur in der Frage der Beschäftigungssicherung.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der Entgeltfrage gibt es keine Bewegung auf der Arbeitgeberseite.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Für uns ist klar: Auf beiden Feldern müssen Ergebnisse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nächsten Runde in Bad Breisig muss es vorwärts gehen, sonst werden wir uns ernster verhaken. 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Die Arbeitgeber sollten ihr Blatt nicht überreizen.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Zum aktuellen Stand kann Ihnen Oliver Heinrich nachher gern mehr berichten, wenn Sie mögen.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E8F17-5CCD-4E4E-854C-7531B8B7A95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36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36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gleichhohes Bild nebeneinander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64FE57E-E0E4-A847-982B-9ACEAFDC65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7699" y="1342800"/>
            <a:ext cx="5095799" cy="4214736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Bild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38F352-780C-2040-A0C6-D5D44C5E3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342800"/>
            <a:ext cx="5268351" cy="42147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None/>
              <a:tabLst/>
              <a:defRPr sz="1600" baseline="0"/>
            </a:lvl1pPr>
            <a:lvl2pPr marL="490538" marR="0" indent="-22542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 baseline="0"/>
            </a:lvl2pPr>
            <a:lvl3pPr marL="757238" marR="0" indent="-22542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3150" marR="0" indent="-2317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1423988" marR="0" indent="-2317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5pPr>
          </a:lstStyle>
          <a:p>
            <a:pPr lvl="0"/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5 Plain" panose="020B0502050302020203" pitchFamily="34" charset="77"/>
                <a:ea typeface="+mn-ea"/>
                <a:cs typeface="+mn-cs"/>
              </a:rPr>
              <a:t>F</a:t>
            </a:r>
            <a:r>
              <a:rPr lang="de-DE" err="1"/>
              <a:t>ormatvorlagen</a:t>
            </a:r>
            <a:r>
              <a:rPr lang="de-DE"/>
              <a:t>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0"/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B W5 Plain" panose="020B0502050302020203" pitchFamily="34" charset="77"/>
              <a:ea typeface="+mn-ea"/>
              <a:cs typeface="+mn-cs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D2617D30-D637-6D43-8156-B233FE7E06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165" y="583809"/>
            <a:ext cx="8278836" cy="36576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de-DE"/>
              <a:t>ÜBERSCHRIFT HINZUFÜGEN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5AFD80-DD95-EC42-94EF-A18081831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7830" y="109780"/>
            <a:ext cx="82169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>
            <a:extLst>
              <a:ext uri="{FF2B5EF4-FFF2-40B4-BE49-F238E27FC236}">
                <a16:creationId xmlns:a16="http://schemas.microsoft.com/office/drawing/2014/main" id="{98A15900-622D-874D-93F6-B627E1B2A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" y="972590"/>
            <a:ext cx="11737571" cy="539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E73576-B9B9-7F44-9BF1-860401B5FF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57920" y="1709192"/>
            <a:ext cx="2092959" cy="20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2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17CE41-9926-EA46-BF38-0635B9D20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165" y="583809"/>
            <a:ext cx="8278836" cy="36576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de-DE"/>
              <a:t>ÜBERSCHRIFT HINZUFÜGEN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DE11711-5786-3D48-8B1D-15756688861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5673" y="1322388"/>
            <a:ext cx="10804477" cy="455771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5A32FF-8940-424F-99E0-3DF4A47D2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7830" y="109780"/>
            <a:ext cx="82169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 (vor Kapitelbegi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7">
            <a:extLst>
              <a:ext uri="{FF2B5EF4-FFF2-40B4-BE49-F238E27FC236}">
                <a16:creationId xmlns:a16="http://schemas.microsoft.com/office/drawing/2014/main" id="{DCAF2EE6-8206-4817-85B6-E9E32C3F2F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" y="972590"/>
            <a:ext cx="11737571" cy="539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C15BF2-A25C-D640-BBEC-ACB2FA6870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77830" y="109780"/>
            <a:ext cx="821690" cy="82169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40FA8628-7734-7149-A2B8-97FF3EBBCF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0143" y="1940358"/>
            <a:ext cx="5520738" cy="163501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140" b="1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ts val="2031"/>
              </a:lnSpc>
              <a:spcBef>
                <a:spcPts val="1463"/>
              </a:spcBef>
              <a:spcAft>
                <a:spcPts val="244"/>
              </a:spcAft>
              <a:buFontTx/>
              <a:buNone/>
              <a:defRPr sz="2280" baseline="30000"/>
            </a:lvl2pPr>
          </a:lstStyle>
          <a:p>
            <a:pPr lvl="0"/>
            <a:r>
              <a:rPr lang="de-DE"/>
              <a:t>Trennfolie mit Überschrift vor Kapitelbeginn</a:t>
            </a:r>
          </a:p>
        </p:txBody>
      </p:sp>
    </p:spTree>
    <p:extLst>
      <p:ext uri="{BB962C8B-B14F-4D97-AF65-F5344CB8AC3E}">
        <p14:creationId xmlns:p14="http://schemas.microsoft.com/office/powerpoint/2010/main" val="92781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vorzuhebende Botschaft / Kernsat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1D9737-B8B0-4945-9977-2861F1285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4462" y="1929600"/>
            <a:ext cx="8467200" cy="163501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140" b="1" cap="all" baseline="0"/>
            </a:lvl1pPr>
            <a:lvl2pPr marL="0" indent="0" algn="ctr">
              <a:lnSpc>
                <a:spcPts val="2031"/>
              </a:lnSpc>
              <a:spcBef>
                <a:spcPts val="1463"/>
              </a:spcBef>
              <a:spcAft>
                <a:spcPts val="244"/>
              </a:spcAft>
              <a:buFontTx/>
              <a:buNone/>
              <a:defRPr sz="2280" baseline="30000"/>
            </a:lvl2pPr>
          </a:lstStyle>
          <a:p>
            <a:pPr lvl="0"/>
            <a:r>
              <a:rPr lang="de-DE"/>
              <a:t> besonders Hervorzuhebende Botschaft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B720B67-E6BC-7743-B6C5-4416119D0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4462" y="3600842"/>
            <a:ext cx="8467200" cy="113906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738"/>
              </a:lnSpc>
              <a:spcBef>
                <a:spcPts val="1463"/>
              </a:spcBef>
              <a:spcAft>
                <a:spcPts val="244"/>
              </a:spcAft>
              <a:buFontTx/>
              <a:buNone/>
              <a:defRPr sz="2280" b="0" cap="none" baseline="30000"/>
            </a:lvl1pPr>
            <a:lvl2pPr marL="0" indent="0" algn="ctr">
              <a:lnSpc>
                <a:spcPts val="2031"/>
              </a:lnSpc>
              <a:spcBef>
                <a:spcPts val="1463"/>
              </a:spcBef>
              <a:spcAft>
                <a:spcPts val="244"/>
              </a:spcAft>
              <a:buFontTx/>
              <a:buNone/>
              <a:defRPr sz="2280" baseline="30000"/>
            </a:lvl2pPr>
          </a:lstStyle>
          <a:p>
            <a:pPr lvl="0"/>
            <a:r>
              <a:rPr lang="de-DE"/>
              <a:t>Kurzerklärung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9199A98-993D-064F-B2A1-3079AF957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7830" y="109780"/>
            <a:ext cx="82169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9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 (Gesamtfol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3">
            <a:extLst>
              <a:ext uri="{FF2B5EF4-FFF2-40B4-BE49-F238E27FC236}">
                <a16:creationId xmlns:a16="http://schemas.microsoft.com/office/drawing/2014/main" id="{2E8E45B7-D487-F740-A85F-6EEA69B97F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4636" y="1342799"/>
            <a:ext cx="10808862" cy="460829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noProof="0"/>
              <a:t>Bild durch Klicken auf das Symbol in der Feldmitte hinzufügen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71E83B28-7FCB-4A47-9FCF-D475AB408B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165" y="583809"/>
            <a:ext cx="8278836" cy="36576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de-DE"/>
              <a:t>ÜBERSCHRIFT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D54CF6C-29CF-4A45-89B9-DFFFE1993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7830" y="109780"/>
            <a:ext cx="82169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6F9FF0-535D-E640-B8D8-A077AC4143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640" y="1342800"/>
            <a:ext cx="10814858" cy="40704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None/>
              <a:tabLst/>
              <a:defRPr sz="1600" baseline="0"/>
            </a:lvl1pPr>
            <a:lvl2pPr marL="490538" marR="0" indent="-22542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 baseline="0"/>
            </a:lvl2pPr>
            <a:lvl3pPr marL="757238" marR="0" indent="-22542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3150" marR="0" indent="-2317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1423988" marR="0" indent="-2317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5pPr>
          </a:lstStyle>
          <a:p>
            <a:pPr lvl="0"/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5 Plain" panose="020B0502050302020203" pitchFamily="34" charset="77"/>
                <a:ea typeface="+mn-ea"/>
                <a:cs typeface="+mn-cs"/>
              </a:rPr>
              <a:t>F</a:t>
            </a:r>
            <a:r>
              <a:rPr lang="de-DE" err="1"/>
              <a:t>ormatvorlagen</a:t>
            </a:r>
            <a:r>
              <a:rPr lang="de-DE"/>
              <a:t>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0"/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B W5 Plain" panose="020B0502050302020203" pitchFamily="34" charset="77"/>
              <a:ea typeface="+mn-ea"/>
              <a:cs typeface="+mn-cs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F6E383E5-602D-384A-AF7B-8D5F339697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165" y="583809"/>
            <a:ext cx="8278836" cy="36576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de-DE"/>
              <a:t>ÜBERSCHRIFT HINZUFÜGEN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8F3D22-1C8C-244B-BCC0-6EB1441DD9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7830" y="109780"/>
            <a:ext cx="82169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2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Aufzählung (Numm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29D27B44-E0E3-B144-98CA-7C59EF1E72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8640" y="1342800"/>
            <a:ext cx="10814858" cy="4070448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2031"/>
              </a:lnSpc>
              <a:spcBef>
                <a:spcPts val="0"/>
              </a:spcBef>
              <a:buClr>
                <a:srgbClr val="E30613"/>
              </a:buClr>
              <a:buSzPct val="90000"/>
              <a:buFont typeface="+mj-lt"/>
              <a:buAutoNum type="arabicPeriod"/>
              <a:defRPr sz="1600" baseline="0"/>
            </a:lvl1pPr>
            <a:lvl2pPr marL="635000" indent="-273050">
              <a:lnSpc>
                <a:spcPts val="2031"/>
              </a:lnSpc>
              <a:spcBef>
                <a:spcPts val="0"/>
              </a:spcBef>
              <a:buClr>
                <a:srgbClr val="E30613"/>
              </a:buClr>
              <a:buSzPct val="90000"/>
              <a:buFont typeface="Wingdings" pitchFamily="2" charset="2"/>
              <a:buChar char="§"/>
              <a:tabLst/>
              <a:defRPr sz="1600" baseline="0"/>
            </a:lvl2pPr>
            <a:lvl3pPr marL="979488" indent="-309563">
              <a:buClr>
                <a:srgbClr val="E30613"/>
              </a:buClr>
              <a:buFont typeface="Wingdings" pitchFamily="2" charset="2"/>
              <a:buChar char="§"/>
              <a:tabLst/>
              <a:defRPr sz="1600"/>
            </a:lvl3pPr>
            <a:lvl4pPr marL="1250950" indent="-271463">
              <a:buClr>
                <a:srgbClr val="E30613"/>
              </a:buClr>
              <a:buFont typeface="Wingdings" pitchFamily="2" charset="2"/>
              <a:buChar char="§"/>
              <a:tabLst/>
              <a:defRPr sz="1600"/>
            </a:lvl4pPr>
            <a:lvl5pPr marL="1558925" indent="-307975">
              <a:buClr>
                <a:srgbClr val="E30613"/>
              </a:buClr>
              <a:buFont typeface="Wingdings" pitchFamily="2" charset="2"/>
              <a:buChar char="§"/>
              <a:tabLst/>
              <a:defRPr sz="16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D2B7940-37C7-A04C-AFC7-31CC8BF54A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165" y="583809"/>
            <a:ext cx="8278836" cy="36576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de-DE"/>
              <a:t>ÜBERSCHRIFT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C7FF599-30D5-4E40-9F6D-96785EFF2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7830" y="109780"/>
            <a:ext cx="82169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kleines Bild nebeneinander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DFDEEDF8-6A47-C046-9D4F-7606AAD9E6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3630" y="1342800"/>
            <a:ext cx="4619868" cy="22608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2B43C7-2A1E-8344-B525-60043C55C8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342800"/>
            <a:ext cx="5845126" cy="40704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None/>
              <a:tabLst/>
              <a:defRPr sz="1600" baseline="0"/>
            </a:lvl1pPr>
            <a:lvl2pPr marL="490538" marR="0" indent="-22542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 baseline="0"/>
            </a:lvl2pPr>
            <a:lvl3pPr marL="757238" marR="0" indent="-22542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3150" marR="0" indent="-2317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1423988" marR="0" indent="-2317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5pPr>
          </a:lstStyle>
          <a:p>
            <a:pPr lvl="0"/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5 Plain" panose="020B0502050302020203" pitchFamily="34" charset="77"/>
                <a:ea typeface="+mn-ea"/>
                <a:cs typeface="+mn-cs"/>
              </a:rPr>
              <a:t>F</a:t>
            </a:r>
            <a:r>
              <a:rPr lang="de-DE" err="1"/>
              <a:t>ormatvorlagen</a:t>
            </a:r>
            <a:r>
              <a:rPr lang="de-DE"/>
              <a:t>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0"/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B W5 Plain" panose="020B0502050302020203" pitchFamily="34" charset="77"/>
              <a:ea typeface="+mn-ea"/>
              <a:cs typeface="+mn-cs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70903E2-4F40-1546-978F-ECB1E67C28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165" y="583809"/>
            <a:ext cx="8278836" cy="36576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de-DE"/>
              <a:t>ÜBERSCHRIFT HINZUFÜGEN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1FD3EA-82D4-DD47-AAE2-A0599C316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7830" y="109780"/>
            <a:ext cx="82169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20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gleichhohes Bild nebeneinander (2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8D39312C-A399-0E48-BF34-0FC8263030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95531" y="1343025"/>
            <a:ext cx="3267967" cy="4070223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2D4872-E593-7047-BD60-FFA20D716B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342800"/>
            <a:ext cx="7146388" cy="40704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None/>
              <a:tabLst/>
              <a:defRPr sz="1600" baseline="0"/>
            </a:lvl1pPr>
            <a:lvl2pPr marL="490538" marR="0" indent="-22542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 baseline="0"/>
            </a:lvl2pPr>
            <a:lvl3pPr marL="757238" marR="0" indent="-22542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3pPr>
            <a:lvl4pPr marL="1073150" marR="0" indent="-2317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4pPr>
            <a:lvl5pPr marL="1423988" marR="0" indent="-231775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E30613"/>
              </a:buClr>
              <a:buSzTx/>
              <a:buFont typeface="Wingdings" pitchFamily="2" charset="2"/>
              <a:buChar char="§"/>
              <a:tabLst/>
              <a:defRPr sz="1600"/>
            </a:lvl5pPr>
          </a:lstStyle>
          <a:p>
            <a:pPr lvl="0"/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B W5 Plain" panose="020B0502050302020203" pitchFamily="34" charset="77"/>
                <a:ea typeface="+mn-ea"/>
                <a:cs typeface="+mn-cs"/>
              </a:rPr>
              <a:t>F</a:t>
            </a:r>
            <a:r>
              <a:rPr lang="de-DE" err="1"/>
              <a:t>ormatvorlagen</a:t>
            </a:r>
            <a:r>
              <a:rPr lang="de-DE"/>
              <a:t>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0"/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B W5 Plain" panose="020B0502050302020203" pitchFamily="34" charset="77"/>
              <a:ea typeface="+mn-ea"/>
              <a:cs typeface="+mn-cs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3464875-C236-4D45-88A9-65B346C3E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165" y="583809"/>
            <a:ext cx="8278836" cy="36576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</a:lstStyle>
          <a:p>
            <a:r>
              <a:rPr lang="de-DE"/>
              <a:t>ÜBERSCHRIFT HINZUFÜGEN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C038CC-A2FC-144B-AA0D-70BA6C2A78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77830" y="109780"/>
            <a:ext cx="821690" cy="8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1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DE936411-8113-4648-9293-D85E5B5BD765}"/>
              </a:ext>
            </a:extLst>
          </p:cNvPr>
          <p:cNvSpPr txBox="1"/>
          <p:nvPr userDrawn="1"/>
        </p:nvSpPr>
        <p:spPr>
          <a:xfrm>
            <a:off x="5692831" y="6323098"/>
            <a:ext cx="5777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FF486-52AA-4F8D-B512-3D8E26437D5D}" type="slidenum">
              <a:rPr lang="de-DE" sz="1200" b="1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5F1098C-30BC-3742-807F-8697157D82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68314" y="340360"/>
            <a:ext cx="1993766" cy="19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sldNum="0" hdr="0"/>
  <p:txStyles>
    <p:titleStyle>
      <a:lvl1pPr algn="l" defTabSz="7429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429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2pPr>
      <a:lvl3pPr algn="l" defTabSz="7429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3pPr>
      <a:lvl4pPr algn="l" defTabSz="7429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4pPr>
      <a:lvl5pPr algn="l" defTabSz="7429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429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429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429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429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85738" indent="-185738" algn="l" defTabSz="742950" rtl="0" eaLnBrk="1" fontAlgn="base" hangingPunct="1">
        <a:lnSpc>
          <a:spcPct val="90000"/>
        </a:lnSpc>
        <a:spcBef>
          <a:spcPts val="81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7EF716-33AB-374E-84E7-28DE29076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AD5CAFF-A345-4EA7-A24D-6C27DDA119F0}"/>
              </a:ext>
            </a:extLst>
          </p:cNvPr>
          <p:cNvSpPr txBox="1"/>
          <p:nvPr userDrawn="1"/>
        </p:nvSpPr>
        <p:spPr>
          <a:xfrm>
            <a:off x="5692831" y="6323098"/>
            <a:ext cx="5777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2FF486-52AA-4F8D-B512-3D8E26437D5D}" type="slidenum">
              <a:rPr lang="de-DE" sz="1200" b="1" smtClean="0">
                <a:latin typeface="+mj-lt"/>
              </a:rPr>
              <a:t>‹Nr.›</a:t>
            </a:fld>
            <a:endParaRPr lang="de-DE" sz="1200" b="1">
              <a:latin typeface="+mj-l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7B6F166-E84B-4FBE-80A1-736713B497D2}"/>
              </a:ext>
            </a:extLst>
          </p:cNvPr>
          <p:cNvSpPr txBox="1"/>
          <p:nvPr userDrawn="1"/>
        </p:nvSpPr>
        <p:spPr>
          <a:xfrm>
            <a:off x="455813" y="6343225"/>
            <a:ext cx="5777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latin typeface="+mj-lt"/>
              </a:rPr>
              <a:t>IGBCE </a:t>
            </a:r>
            <a:r>
              <a:rPr lang="de-DE" sz="900">
                <a:latin typeface="+mj-lt"/>
              </a:rPr>
              <a:t>Jahrespressekonferenz 2026</a:t>
            </a:r>
            <a:endParaRPr lang="de-DE" sz="900" dirty="0">
              <a:latin typeface="+mj-lt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23B33BA-8638-4CBD-A540-38D8DE68D2F8}"/>
              </a:ext>
            </a:extLst>
          </p:cNvPr>
          <p:cNvCxnSpPr/>
          <p:nvPr userDrawn="1"/>
        </p:nvCxnSpPr>
        <p:spPr>
          <a:xfrm>
            <a:off x="556953" y="6323098"/>
            <a:ext cx="108148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7385450E-8748-45A2-BA1C-CF87148302A0}"/>
              </a:ext>
            </a:extLst>
          </p:cNvPr>
          <p:cNvCxnSpPr/>
          <p:nvPr userDrawn="1"/>
        </p:nvCxnSpPr>
        <p:spPr>
          <a:xfrm>
            <a:off x="556953" y="977897"/>
            <a:ext cx="108148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29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4" r:id="rId10"/>
  </p:sldLayoutIdLst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E30613"/>
        </a:buClr>
        <a:buFont typeface="Wingdings" pitchFamily="2" charset="2"/>
        <a:buChar char="§"/>
        <a:defRPr sz="2800" kern="1200">
          <a:solidFill>
            <a:schemeClr val="tx1"/>
          </a:solidFill>
          <a:latin typeface="TheSansB W5 Plain" panose="020B0502050302020203" pitchFamily="34" charset="77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3"/>
        </a:buClr>
        <a:buFont typeface="Wingdings" pitchFamily="2" charset="2"/>
        <a:buChar char="§"/>
        <a:defRPr sz="2400" kern="1200">
          <a:solidFill>
            <a:schemeClr val="tx1"/>
          </a:solidFill>
          <a:latin typeface="TheSansB W5 Plain" panose="020B0502050302020203" pitchFamily="34" charset="77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3"/>
        </a:buClr>
        <a:buFont typeface="Wingdings" pitchFamily="2" charset="2"/>
        <a:buChar char="§"/>
        <a:defRPr sz="2000" kern="1200">
          <a:solidFill>
            <a:schemeClr val="tx1"/>
          </a:solidFill>
          <a:latin typeface="TheSansB W5 Plain" panose="020B0502050302020203" pitchFamily="34" charset="77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3"/>
        </a:buClr>
        <a:buFont typeface="Wingdings" pitchFamily="2" charset="2"/>
        <a:buChar char="§"/>
        <a:defRPr kern="1200">
          <a:solidFill>
            <a:schemeClr val="tx1"/>
          </a:solidFill>
          <a:latin typeface="TheSansB W5 Plain" panose="020B0502050302020203" pitchFamily="34" charset="77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E30613"/>
        </a:buClr>
        <a:buFont typeface="Wingdings" pitchFamily="2" charset="2"/>
        <a:buChar char="§"/>
        <a:defRPr kern="1200">
          <a:solidFill>
            <a:schemeClr val="tx1"/>
          </a:solidFill>
          <a:latin typeface="TheSansB W5 Plain" panose="020B0502050302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7">
            <a:extLst>
              <a:ext uri="{FF2B5EF4-FFF2-40B4-BE49-F238E27FC236}">
                <a16:creationId xmlns:a16="http://schemas.microsoft.com/office/drawing/2014/main" id="{82AF254D-DF4C-4BC5-95B0-229FD62F0882}"/>
              </a:ext>
            </a:extLst>
          </p:cNvPr>
          <p:cNvSpPr txBox="1">
            <a:spLocks/>
          </p:cNvSpPr>
          <p:nvPr/>
        </p:nvSpPr>
        <p:spPr>
          <a:xfrm>
            <a:off x="335423" y="1315878"/>
            <a:ext cx="10782973" cy="1682290"/>
          </a:xfrm>
          <a:prstGeom prst="rect">
            <a:avLst/>
          </a:prstGeom>
        </p:spPr>
        <p:txBody>
          <a:bodyPr wrap="square" lIns="205199" tIns="86400" rIns="291600" bIns="25200" anchor="t"/>
          <a:lstStyle>
            <a:lvl1pPr marL="0" indent="0" algn="l" defTabSz="742950" rtl="0" eaLnBrk="1" fontAlgn="base" hangingPunct="1">
              <a:lnSpc>
                <a:spcPct val="90000"/>
              </a:lnSpc>
              <a:spcBef>
                <a:spcPts val="813"/>
              </a:spcBef>
              <a:spcAft>
                <a:spcPct val="0"/>
              </a:spcAft>
              <a:buFont typeface="Arial" panose="020B0604020202020204" pitchFamily="34" charset="0"/>
              <a:buNone/>
              <a:defRPr sz="341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latin typeface="TheSansB W5 Plain" panose="020B0502050302020203" pitchFamily="34" charset="77"/>
                <a:cs typeface="Arial" panose="020B0604020202020204" pitchFamily="34" charset="0"/>
              </a:rPr>
              <a:t>Jahrespressekonferenz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>
              <a:latin typeface="TheSansB W5 Plain" panose="020B0502050302020203" pitchFamily="34" charset="77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4400" dirty="0">
                <a:solidFill>
                  <a:srgbClr val="FF0000"/>
                </a:solidFill>
                <a:latin typeface="TheSansB W5 Plain"/>
                <a:cs typeface="Arial"/>
              </a:rPr>
              <a:t>Herzlich willkommen!</a:t>
            </a:r>
            <a:endParaRPr lang="de-DE" sz="44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 dirty="0">
              <a:latin typeface="TheSansB W5 Plain" panose="020B0502050302020203" pitchFamily="34" charset="77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latin typeface="TheSansB W5 Plain" panose="020B0502050302020203" pitchFamily="34" charset="77"/>
                <a:cs typeface="Arial" panose="020B0604020202020204" pitchFamily="34" charset="0"/>
              </a:rPr>
              <a:t>12. März 2026</a:t>
            </a:r>
          </a:p>
        </p:txBody>
      </p:sp>
    </p:spTree>
    <p:extLst>
      <p:ext uri="{BB962C8B-B14F-4D97-AF65-F5344CB8AC3E}">
        <p14:creationId xmlns:p14="http://schemas.microsoft.com/office/powerpoint/2010/main" val="245720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BCB8C-15FC-76BC-0D7D-C1AE56FF8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12C72D-C3C6-AF11-F07D-A33D7390F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884" y="1181687"/>
            <a:ext cx="5465789" cy="5420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Reallohnverluste von immer noch 5 Prozent</a:t>
            </a:r>
            <a:endParaRPr lang="de-DE" sz="3200" b="0" i="0" dirty="0">
              <a:solidFill>
                <a:srgbClr val="000000"/>
              </a:solidFill>
              <a:effectLst/>
              <a:latin typeface="TheSans C4s Plain" panose="020B0502050302020203" pitchFamily="34" charset="0"/>
              <a:ea typeface="Calibri"/>
              <a:cs typeface="Calibri"/>
            </a:endParaRP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Sorge um den eigenen Arbeitsplatz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Sorge um die Zukunft des Industriestandorts 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Wachsende Verzweiflung über die Politik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BA37EF-1E84-C88B-1257-656A42A82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628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>
                <a:latin typeface="TheSansB W5 Plain"/>
              </a:rPr>
              <a:t>DIE LAGE UNSERER MITGLIEDER</a:t>
            </a:r>
            <a:endParaRPr lang="de-DE" sz="33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4ABB0B1-5F57-E167-1D46-12060EDC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9834"/>
            <a:ext cx="5863613" cy="405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789C59-4844-4D6D-B7E2-609C364C01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2384" y="1085222"/>
            <a:ext cx="10787739" cy="55868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indent="-5715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Für 41% hat sich die persönliche wirtschaftliche Situation zum Vorjahr verschlechtert, für 42% ist sie unverändert</a:t>
            </a:r>
            <a:endParaRPr lang="de-DE" sz="3200" dirty="0">
              <a:latin typeface="TheSans C4s Plain" panose="020B0502050302020203" pitchFamily="34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53% blicken für sich persönlich pessimistisch auf 2026, sogar 75% </a:t>
            </a: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auf den Industriestandort</a:t>
            </a:r>
          </a:p>
          <a:p>
            <a:pPr marL="571500" indent="-5715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Zwei von drei Befragten berichten von Investitionszurückhaltung im eigenen Betrieb</a:t>
            </a:r>
          </a:p>
          <a:p>
            <a:pPr marL="571500" indent="-5715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Drei von vier Befragten sagen, die Bundesregierung habe die Belange der Industriebeschäftigten nicht im Blick</a:t>
            </a:r>
          </a:p>
          <a:p>
            <a:pPr marL="571500" indent="-5715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53% benoten die Performance von „Schwarz-Rot“ mit den Schulnoten Fünf oder Sechs.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6BB58B-FB60-4CFB-80E1-156456450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384" y="490882"/>
            <a:ext cx="9282445" cy="3936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STIMMUNG INDUSTRIEBESCHÄFTIGTE 2026</a:t>
            </a:r>
          </a:p>
        </p:txBody>
      </p:sp>
    </p:spTree>
    <p:extLst>
      <p:ext uri="{BB962C8B-B14F-4D97-AF65-F5344CB8AC3E}">
        <p14:creationId xmlns:p14="http://schemas.microsoft.com/office/powerpoint/2010/main" val="165083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84DC0-E95C-2205-EFE1-D7C68FBA7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73456-3A0C-C349-EDF0-B0FD4707CB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750" y="1280160"/>
            <a:ext cx="10814858" cy="5577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Unsere gesellschaftliche Verpflichtung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Arbeitskosten sind nicht das Problem der Industrie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Jobsicherheit heißt Standortperspektive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Anlagen erst ausgequetscht, jetzt abgebaut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Wir werden niemanden aus der Pflicht entlassen</a:t>
            </a:r>
          </a:p>
          <a:p>
            <a:endParaRPr lang="de-DE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2AA4E6-9466-66BD-E422-2D24529754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750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JOBSICHERHEIT</a:t>
            </a:r>
          </a:p>
        </p:txBody>
      </p:sp>
    </p:spTree>
    <p:extLst>
      <p:ext uri="{BB962C8B-B14F-4D97-AF65-F5344CB8AC3E}">
        <p14:creationId xmlns:p14="http://schemas.microsoft.com/office/powerpoint/2010/main" val="195733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75874-FCCD-7E3B-9709-E005D36AA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4109D1A-DD49-EC07-3246-5782FB0D50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749" y="1280160"/>
            <a:ext cx="11179911" cy="5577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dirty="0"/>
              <a:t>Jetzt müssen wir unter Beweis stellen, dass fairer Interessenausgleich auch in schweren Zeiten möglich ist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dirty="0"/>
              <a:t>Wir sind das Gegenmodell zu Tarifflucht und BDA-Populismus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dirty="0"/>
              <a:t>Tarifliche Handlungsfähigkeit ist der beste Schutz vor politischen Angriffen auf Arbeitnehmer-Rechte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600" dirty="0"/>
              <a:t>Tarifpolitik ist auch Konjunkturpolitik: Es braucht unseren Beitrag zur Stärkung der Binnennachfrage</a:t>
            </a:r>
            <a:endParaRPr lang="de-DE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BD9E9A6-A823-0F20-EFD1-5494BDC37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750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TARIFPARTEIEN</a:t>
            </a:r>
          </a:p>
        </p:txBody>
      </p:sp>
    </p:spTree>
    <p:extLst>
      <p:ext uri="{BB962C8B-B14F-4D97-AF65-F5344CB8AC3E}">
        <p14:creationId xmlns:p14="http://schemas.microsoft.com/office/powerpoint/2010/main" val="290401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7">
            <a:extLst>
              <a:ext uri="{FF2B5EF4-FFF2-40B4-BE49-F238E27FC236}">
                <a16:creationId xmlns:a16="http://schemas.microsoft.com/office/drawing/2014/main" id="{45778B51-60D5-4FFB-9EE8-74C019C5C3AC}"/>
              </a:ext>
            </a:extLst>
          </p:cNvPr>
          <p:cNvSpPr txBox="1">
            <a:spLocks/>
          </p:cNvSpPr>
          <p:nvPr/>
        </p:nvSpPr>
        <p:spPr>
          <a:xfrm>
            <a:off x="784311" y="2368062"/>
            <a:ext cx="7949786" cy="1587712"/>
          </a:xfrm>
          <a:prstGeom prst="rect">
            <a:avLst/>
          </a:prstGeom>
        </p:spPr>
        <p:txBody>
          <a:bodyPr wrap="square" lIns="205199" tIns="86400" rIns="291600" bIns="25200"/>
          <a:lstStyle>
            <a:lvl1pPr marL="0" indent="0" algn="l" defTabSz="742950" rtl="0" eaLnBrk="1" fontAlgn="base" hangingPunct="1">
              <a:lnSpc>
                <a:spcPct val="90000"/>
              </a:lnSpc>
              <a:spcBef>
                <a:spcPts val="813"/>
              </a:spcBef>
              <a:spcAft>
                <a:spcPct val="0"/>
              </a:spcAft>
              <a:buFont typeface="Arial" panose="020B0604020202020204" pitchFamily="34" charset="0"/>
              <a:buNone/>
              <a:defRPr sz="341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Wirtschafts- und</a:t>
            </a:r>
            <a:b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Industriepolitik</a:t>
            </a:r>
          </a:p>
        </p:txBody>
      </p:sp>
    </p:spTree>
    <p:extLst>
      <p:ext uri="{BB962C8B-B14F-4D97-AF65-F5344CB8AC3E}">
        <p14:creationId xmlns:p14="http://schemas.microsoft.com/office/powerpoint/2010/main" val="1768775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36930-9641-7B3F-0989-6CEA2462D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6DC4C9E-B29A-4EEA-18D2-39F58A5F4E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407" y="1289538"/>
            <a:ext cx="10814858" cy="49471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Eine Reform der Einkommensteuer wäre das beste Konjunkturprogramm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Absurd, dass man heute in den hohen Tarifgruppen der Chemieindustrie Spitzensteuersatz zahlt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Der eigene Vorstand verdient das 20-fache, zahlt in der Spitze aber nur drei Prozentpunkte mehr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Eine der Hauptursachen gesellschaftlicher Spaltung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Entlastung der breiten Masse ist überfällig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Genauso ein größerer Beitrag der Starken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146ED8-02F0-9C60-33A5-EB07EA2B1D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628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STEUERLAST</a:t>
            </a: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188514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05D81-934C-D361-3E8D-202CFFD5F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BF9AA87-8F16-9F51-B425-98C4653915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222" y="1120462"/>
            <a:ext cx="10814858" cy="55586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Unsere Energiekosten sind noch immer deutlich höher als in den USA oder China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Erste schnelle Maßnahmen der Bundesregierung brachten nur Teilentlastung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Es braucht jetzt schnell Klarheit bei zentralen Reformprojekten:</a:t>
            </a:r>
          </a:p>
          <a:p>
            <a:pPr marL="83343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Industriestrompreis</a:t>
            </a:r>
          </a:p>
          <a:p>
            <a:pPr marL="83343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Ausweitung Strompreiskompensation</a:t>
            </a:r>
          </a:p>
          <a:p>
            <a:pPr marL="83343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Kraftwerksstrategie</a:t>
            </a:r>
          </a:p>
          <a:p>
            <a:pPr marL="83343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CCS/CCU</a:t>
            </a:r>
          </a:p>
          <a:p>
            <a:pPr marL="83343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Kreislaufwirtschaft</a:t>
            </a:r>
          </a:p>
          <a:p>
            <a:pPr marL="833438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Genehmigungsverfahren</a:t>
            </a:r>
            <a:endParaRPr lang="de-DE" sz="28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6DE9BF-BEBD-5405-601B-BA46D5289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628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ENERGIEKOSTEN</a:t>
            </a: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411480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1C489-5E0E-BDD6-2D7F-C4ED35D1E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A2430B8-633A-26AB-19CF-0DD4DFD942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628" y="1055077"/>
            <a:ext cx="10941024" cy="54082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Standortnachteil für Europa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Derzeit Ausschalter für energieintensive Industrien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Droht Arbeitsplatzabbau zu verschärfen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Verursacht Verlagerung und Carbon Leakage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Muss dringend an die Realität angepasst werden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Kostenlose Zuteilung von Zertifikaten länger möglich machen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Unternehmen müssen im Gegenzug Standorte modernisieren und Arbeitsplätze sichern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3200" dirty="0">
              <a:solidFill>
                <a:srgbClr val="000000"/>
              </a:solidFill>
              <a:latin typeface="TheSans C4s Plain" panose="020B0502050302020203" pitchFamily="34" charset="0"/>
              <a:cs typeface="Calibri"/>
            </a:endParaRP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3200" dirty="0">
              <a:latin typeface="TheSans C4s Plain" panose="020B0502050302020203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98DCDD-9B12-2792-49AC-300A056907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628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EMMISSIONSHANDEL</a:t>
            </a: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2907976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07EB8-12C8-A190-B928-9D3A1C0C8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A0FA811-66A9-A35F-70F1-692274CE4C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5407" y="1289538"/>
            <a:ext cx="10814858" cy="49471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Wir befinden uns auf der Zielgeraden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Zentrale Standortnachteile aus dem Weg räumen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Wichtig sind Maßnahmen, die schnell greifen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Erst Notarzt, dann die Reha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Zukunftsfelder gibt es zuhauf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Der Staat muss sie gezielt fördern und mitentwickeln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Ziel muss Rückkehr an die Weltspitze sein</a:t>
            </a:r>
            <a:endParaRPr lang="de-DE" sz="3200" b="0" i="0" dirty="0">
              <a:solidFill>
                <a:srgbClr val="000000"/>
              </a:solidFill>
              <a:effectLst/>
              <a:latin typeface="TheSans C4s Plain" panose="020B0502050302020203" pitchFamily="34" charset="0"/>
              <a:ea typeface="Calibri"/>
              <a:cs typeface="Calibri"/>
            </a:endParaRP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3200" b="0" i="0" dirty="0">
              <a:solidFill>
                <a:srgbClr val="000000"/>
              </a:solidFill>
              <a:effectLst/>
              <a:latin typeface="TheSans C4s Plain" panose="020B0502050302020203" pitchFamily="34" charset="0"/>
              <a:ea typeface="Calibri"/>
              <a:cs typeface="Calibri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769858-D0A8-1A73-DA18-F586138FA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628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CHEMIEAGENDA 2045</a:t>
            </a: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139659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A7EE6-8314-DF01-EBCC-D87820CB3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CD8108D-A444-699F-D5BC-A47415A703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628" y="1055077"/>
            <a:ext cx="10941024" cy="54082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Sorgenkind Grundstoffchemie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Aufstieg Chinas und Comeback der USA führen zu Überkapazitäten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Es drohen unkoordinierte Abschaltungen mit massiven Folgen für Verbundstandorte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Wir werden nicht jede Anlage erhalten, aber wir müssen die richtigen erhalten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Es braucht einen von Politik, Industrie und Gewerkschaften moderierten Prozess zur Sicherung industrieller Kerne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Länder wie Japan und Südkorea haben es vorgemacht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6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Bundesregierung muss sich für eine Konzertierte Konsolidierung in Deutschland und Europa stark machen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78CEBB-A4ED-1A50-85A0-79176EE56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628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KONZERTIERTE KONSOLIDIERUNG</a:t>
            </a: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10609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7">
            <a:extLst>
              <a:ext uri="{FF2B5EF4-FFF2-40B4-BE49-F238E27FC236}">
                <a16:creationId xmlns:a16="http://schemas.microsoft.com/office/drawing/2014/main" id="{45778B51-60D5-4FFB-9EE8-74C019C5C3AC}"/>
              </a:ext>
            </a:extLst>
          </p:cNvPr>
          <p:cNvSpPr txBox="1">
            <a:spLocks/>
          </p:cNvSpPr>
          <p:nvPr/>
        </p:nvSpPr>
        <p:spPr>
          <a:xfrm>
            <a:off x="784311" y="2368062"/>
            <a:ext cx="7949786" cy="758092"/>
          </a:xfrm>
          <a:prstGeom prst="rect">
            <a:avLst/>
          </a:prstGeom>
        </p:spPr>
        <p:txBody>
          <a:bodyPr wrap="square" lIns="205199" tIns="86400" rIns="291600" bIns="25200"/>
          <a:lstStyle>
            <a:lvl1pPr marL="0" indent="0" algn="l" defTabSz="742950" rtl="0" eaLnBrk="1" fontAlgn="base" hangingPunct="1">
              <a:lnSpc>
                <a:spcPct val="90000"/>
              </a:lnSpc>
              <a:spcBef>
                <a:spcPts val="813"/>
              </a:spcBef>
              <a:spcAft>
                <a:spcPct val="0"/>
              </a:spcAft>
              <a:buFont typeface="Arial" panose="020B0604020202020204" pitchFamily="34" charset="0"/>
              <a:buNone/>
              <a:defRPr sz="341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MitgliedSCHAFT</a:t>
            </a: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11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0C953-82FC-A7A5-70B3-3D9447266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7">
            <a:extLst>
              <a:ext uri="{FF2B5EF4-FFF2-40B4-BE49-F238E27FC236}">
                <a16:creationId xmlns:a16="http://schemas.microsoft.com/office/drawing/2014/main" id="{F86B0A04-AADD-14C3-8CDA-2B1D3C7F0283}"/>
              </a:ext>
            </a:extLst>
          </p:cNvPr>
          <p:cNvSpPr txBox="1">
            <a:spLocks/>
          </p:cNvSpPr>
          <p:nvPr/>
        </p:nvSpPr>
        <p:spPr>
          <a:xfrm>
            <a:off x="784311" y="1968428"/>
            <a:ext cx="7709538" cy="1682290"/>
          </a:xfrm>
          <a:prstGeom prst="rect">
            <a:avLst/>
          </a:prstGeom>
        </p:spPr>
        <p:txBody>
          <a:bodyPr wrap="square" lIns="205199" tIns="86400" rIns="291600" bIns="25200"/>
          <a:lstStyle>
            <a:lvl1pPr marL="0" indent="0" algn="l" defTabSz="742950" rtl="0" eaLnBrk="1" fontAlgn="base" hangingPunct="1">
              <a:lnSpc>
                <a:spcPct val="90000"/>
              </a:lnSpc>
              <a:spcBef>
                <a:spcPts val="813"/>
              </a:spcBef>
              <a:spcAft>
                <a:spcPct val="0"/>
              </a:spcAft>
              <a:buFont typeface="Arial" panose="020B0604020202020204" pitchFamily="34" charset="0"/>
              <a:buNone/>
              <a:defRPr sz="341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freuen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 auf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Fragen!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04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789C59-4844-4D6D-B7E2-609C364C01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750" y="1280160"/>
            <a:ext cx="10814858" cy="479239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571500" indent="-571500"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500" dirty="0">
                <a:latin typeface="TheSans C4s Plain" panose="020B0502050302020203" pitchFamily="34" charset="0"/>
              </a:rPr>
              <a:t>Herausforderndes Jahr in der Mitgliederentwicklung</a:t>
            </a:r>
          </a:p>
          <a:p>
            <a:pPr marL="571500" indent="-571500"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500" dirty="0">
                <a:latin typeface="TheSans C4s Plain" panose="020B0502050302020203" pitchFamily="34" charset="0"/>
              </a:rPr>
              <a:t>Krise, Stellenabbau und Demografie hinterlassen Spuren</a:t>
            </a:r>
          </a:p>
          <a:p>
            <a:pPr marL="571500" indent="-571500"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5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Erfolgreiches Vorjahr durch Mitgliederbonus Chemie</a:t>
            </a:r>
          </a:p>
          <a:p>
            <a:pPr marL="571500" indent="-571500"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5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Gesamtzahl der Mitglieder geht um fast 20.000 auf 547.000 zurück </a:t>
            </a:r>
          </a:p>
          <a:p>
            <a:pPr marL="571500" indent="-5715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5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Ohne Rentenaustritte und Verstorbene verbleibt </a:t>
            </a:r>
            <a:r>
              <a:rPr lang="de-DE" sz="35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ein Minus von 1,3 Prozent</a:t>
            </a:r>
            <a:endParaRPr lang="de-DE" sz="3500" b="0" i="0" dirty="0">
              <a:solidFill>
                <a:srgbClr val="000000"/>
              </a:solidFill>
              <a:effectLst/>
              <a:latin typeface="TheSans C4s Plain" panose="020B0502050302020203" pitchFamily="34" charset="0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6BB58B-FB60-4CFB-80E1-156456450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750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RÜCKBLICK 2025</a:t>
            </a:r>
          </a:p>
        </p:txBody>
      </p:sp>
    </p:spTree>
    <p:extLst>
      <p:ext uri="{BB962C8B-B14F-4D97-AF65-F5344CB8AC3E}">
        <p14:creationId xmlns:p14="http://schemas.microsoft.com/office/powerpoint/2010/main" val="126587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9060D-DE79-B1CC-A997-30B983450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9706EEA-0FA7-7D37-5046-2E4003B77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750" y="1237063"/>
            <a:ext cx="9579603" cy="479306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571500" indent="-571500"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8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Mitgliederbonus in der Chemie bleibt Referenz</a:t>
            </a:r>
          </a:p>
          <a:p>
            <a:pPr marL="571500" indent="-571500"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8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Boni in 345 Tarifverträgen mit 300.000 Mitgliedern</a:t>
            </a:r>
          </a:p>
          <a:p>
            <a:pPr marL="571500" indent="-571500"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8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Zusätzliche Einmalzahlungen, freie Tage oder Zuschüsse </a:t>
            </a:r>
          </a:p>
          <a:p>
            <a:pPr marL="571500" indent="-571500"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8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Neu: Verbesserte steuerliche Absetzbarkeit</a:t>
            </a:r>
          </a:p>
          <a:p>
            <a:pPr marL="571500" indent="-571500"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8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Kombination der Vorteile zahlt sich aus</a:t>
            </a:r>
          </a:p>
          <a:p>
            <a:pPr marL="571500" indent="-571500"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8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Stärkt gewerkschaftliches Engagement</a:t>
            </a:r>
          </a:p>
          <a:p>
            <a:pPr marL="571500" indent="-571500" algn="l" rtl="0" fontAlgn="base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8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Wichtiger Hebel im Kampf gegen abnehmende Tarifbindung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69CBA5-DA80-3C07-234A-442BEAEC6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750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MITGLIEDSCHAFT</a:t>
            </a:r>
          </a:p>
        </p:txBody>
      </p:sp>
      <p:pic>
        <p:nvPicPr>
          <p:cNvPr id="5" name="Grafik 4" descr="Ein Bild, das Softdrink, Becher, Tasse, Glas enthält.&#10;&#10;KI-generierte Inhalte können fehlerhaft sein.">
            <a:extLst>
              <a:ext uri="{FF2B5EF4-FFF2-40B4-BE49-F238E27FC236}">
                <a16:creationId xmlns:a16="http://schemas.microsoft.com/office/drawing/2014/main" id="{56D50CBD-BD50-010C-657D-1D99051DD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1991" y1="19074" x2="52130" y2="18815"/>
                        <a14:foregroundMark x1="52130" y1="18815" x2="58426" y2="24556"/>
                        <a14:foregroundMark x1="58426" y1="24556" x2="65833" y2="51111"/>
                        <a14:foregroundMark x1="65833" y1="51111" x2="74769" y2="69111"/>
                        <a14:foregroundMark x1="74769" y1="69111" x2="75694" y2="78037"/>
                        <a14:foregroundMark x1="75694" y1="78037" x2="68009" y2="83037"/>
                        <a14:foregroundMark x1="68009" y1="83037" x2="36065" y2="85259"/>
                        <a14:foregroundMark x1="36065" y1="85259" x2="27870" y2="82444"/>
                        <a14:foregroundMark x1="27870" y1="82444" x2="24306" y2="75630"/>
                        <a14:foregroundMark x1="24306" y1="75630" x2="27130" y2="58593"/>
                        <a14:foregroundMark x1="27130" y1="58593" x2="37917" y2="31630"/>
                        <a14:foregroundMark x1="37917" y1="31630" x2="38519" y2="22593"/>
                        <a14:foregroundMark x1="38519" y1="22593" x2="41435" y2="192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3881" y="-80387"/>
            <a:ext cx="5486400" cy="74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0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DFFB1-055E-EDEF-6924-6D3A1961D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7">
            <a:extLst>
              <a:ext uri="{FF2B5EF4-FFF2-40B4-BE49-F238E27FC236}">
                <a16:creationId xmlns:a16="http://schemas.microsoft.com/office/drawing/2014/main" id="{12753F98-471C-C525-6C18-4A64CFC691C6}"/>
              </a:ext>
            </a:extLst>
          </p:cNvPr>
          <p:cNvSpPr txBox="1">
            <a:spLocks/>
          </p:cNvSpPr>
          <p:nvPr/>
        </p:nvSpPr>
        <p:spPr>
          <a:xfrm>
            <a:off x="784311" y="2368062"/>
            <a:ext cx="7949786" cy="758092"/>
          </a:xfrm>
          <a:prstGeom prst="rect">
            <a:avLst/>
          </a:prstGeom>
        </p:spPr>
        <p:txBody>
          <a:bodyPr wrap="square" lIns="205199" tIns="86400" rIns="291600" bIns="25200"/>
          <a:lstStyle>
            <a:lvl1pPr marL="0" indent="0" algn="l" defTabSz="742950" rtl="0" eaLnBrk="1" fontAlgn="base" hangingPunct="1">
              <a:lnSpc>
                <a:spcPct val="90000"/>
              </a:lnSpc>
              <a:spcBef>
                <a:spcPts val="813"/>
              </a:spcBef>
              <a:spcAft>
                <a:spcPct val="0"/>
              </a:spcAft>
              <a:buFont typeface="Arial" panose="020B0604020202020204" pitchFamily="34" charset="0"/>
              <a:buNone/>
              <a:defRPr sz="341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BETRIEBSRATSWAHLEN</a:t>
            </a:r>
          </a:p>
        </p:txBody>
      </p:sp>
    </p:spTree>
    <p:extLst>
      <p:ext uri="{BB962C8B-B14F-4D97-AF65-F5344CB8AC3E}">
        <p14:creationId xmlns:p14="http://schemas.microsoft.com/office/powerpoint/2010/main" val="84648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D494F-CC2C-391B-1BE5-2CA7AD4C0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2093FC-3357-F08C-091C-4348F60F2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222" y="1242646"/>
            <a:ext cx="10814858" cy="54244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Wahlen in der Zeit zwischen 1. März und 31. Mai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Gut eine Million Wahlberechtigte in 3000 Betrieben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Mehr als 23.000 Mandate zu vergeben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Ziel: Referenz bleiben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IGBCE stellt bislang 70 Prozent der Betriebsräte, 85 Prozent der Vorsitzenden 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Erste Ergebnisse stimmen optimistisch</a:t>
            </a:r>
          </a:p>
          <a:p>
            <a:pPr marL="342900" indent="-342900"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Rechte Listen oder Kandidierende spielen keine Rolle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endParaRPr lang="de-DE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3B2E29-6EE4-8E4A-47C0-8AB730744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628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TEAM ZUKUNFT</a:t>
            </a: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90668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7">
            <a:extLst>
              <a:ext uri="{FF2B5EF4-FFF2-40B4-BE49-F238E27FC236}">
                <a16:creationId xmlns:a16="http://schemas.microsoft.com/office/drawing/2014/main" id="{45778B51-60D5-4FFB-9EE8-74C019C5C3AC}"/>
              </a:ext>
            </a:extLst>
          </p:cNvPr>
          <p:cNvSpPr txBox="1">
            <a:spLocks/>
          </p:cNvSpPr>
          <p:nvPr/>
        </p:nvSpPr>
        <p:spPr>
          <a:xfrm>
            <a:off x="784311" y="2368062"/>
            <a:ext cx="7949786" cy="758092"/>
          </a:xfrm>
          <a:prstGeom prst="rect">
            <a:avLst/>
          </a:prstGeom>
        </p:spPr>
        <p:txBody>
          <a:bodyPr wrap="square" lIns="205199" tIns="86400" rIns="291600" bIns="25200"/>
          <a:lstStyle>
            <a:lvl1pPr marL="0" indent="0" algn="l" defTabSz="742950" rtl="0" eaLnBrk="1" fontAlgn="base" hangingPunct="1">
              <a:lnSpc>
                <a:spcPct val="90000"/>
              </a:lnSpc>
              <a:spcBef>
                <a:spcPts val="813"/>
              </a:spcBef>
              <a:spcAft>
                <a:spcPct val="0"/>
              </a:spcAft>
              <a:buFont typeface="Arial" panose="020B0604020202020204" pitchFamily="34" charset="0"/>
              <a:buNone/>
              <a:defRPr sz="341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742950" rtl="0" eaLnBrk="1" fontAlgn="base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tarifpolitik</a:t>
            </a:r>
            <a:endParaRPr lang="de-DE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8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789C59-4844-4D6D-B7E2-609C364C01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47" y="1177872"/>
            <a:ext cx="10814858" cy="53624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algn="l" rtl="0" fontAlgn="base">
              <a:lnSpc>
                <a:spcPct val="100000"/>
              </a:lnSpc>
              <a:spcAft>
                <a:spcPts val="600"/>
              </a:spcAft>
              <a:buFont typeface="Arial" pitchFamily="2" charset="2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TG Energie (</a:t>
            </a:r>
            <a:r>
              <a:rPr lang="de-DE" sz="3200" b="0" i="0" dirty="0" err="1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e.on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 etc.</a:t>
            </a: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): 4 % ab Februar für 30.000 Beschäftigte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itchFamily="2" charset="2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Energie Ost: 3,5 % ab April für 18.000 Beschäftigte</a:t>
            </a:r>
            <a:endParaRPr lang="de-DE" sz="3200" b="0" i="0" dirty="0">
              <a:solidFill>
                <a:srgbClr val="000000"/>
              </a:solidFill>
              <a:effectLst/>
              <a:latin typeface="TheSans C4s Plain" panose="020B0502050302020203" pitchFamily="34" charset="0"/>
              <a:ea typeface="Calibri"/>
              <a:cs typeface="Calibri"/>
            </a:endParaRPr>
          </a:p>
          <a:p>
            <a:pPr marL="457200" indent="-457200" algn="l" rtl="0" fontAlgn="base">
              <a:lnSpc>
                <a:spcPct val="100000"/>
              </a:lnSpc>
              <a:spcAft>
                <a:spcPts val="600"/>
              </a:spcAft>
              <a:buFont typeface="Arial" pitchFamily="2" charset="2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Feinkeramik: 2 % ab Januar für 18.000 Beschäftigte </a:t>
            </a:r>
            <a:endParaRPr lang="de-DE" sz="3200" dirty="0">
              <a:latin typeface="TheSans C4s Plain" panose="020B0502050302020203" pitchFamily="34" charset="0"/>
            </a:endParaRPr>
          </a:p>
          <a:p>
            <a:pPr marL="457200" indent="-457200" algn="l" rtl="0" fontAlgn="base">
              <a:lnSpc>
                <a:spcPct val="100000"/>
              </a:lnSpc>
              <a:spcAft>
                <a:spcPts val="600"/>
              </a:spcAft>
              <a:buFont typeface="Arial" pitchFamily="2" charset="2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Kautschuk: 2,1 % ab Januar und 2,2 % mehr ab Dezember für 70.000 Beschäftigte</a:t>
            </a:r>
          </a:p>
          <a:p>
            <a:pPr marL="457200" indent="-457200" algn="l" rtl="0" fontAlgn="base">
              <a:lnSpc>
                <a:spcPct val="100000"/>
              </a:lnSpc>
              <a:spcAft>
                <a:spcPts val="600"/>
              </a:spcAft>
              <a:buFont typeface="Arial" pitchFamily="2" charset="2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cs typeface="Calibri"/>
              </a:rPr>
              <a:t>Kunststoff Bayern: 2,1 % ab Juni für 20.000 Beschäftigte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itchFamily="2" charset="2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Papier: 2 % ab Januar für 46.000 Beschäftigte </a:t>
            </a:r>
          </a:p>
          <a:p>
            <a:pPr marL="457200" indent="-457200" algn="l" rtl="0" fontAlgn="base">
              <a:lnSpc>
                <a:spcPct val="100000"/>
              </a:lnSpc>
              <a:spcAft>
                <a:spcPts val="600"/>
              </a:spcAft>
              <a:buFont typeface="Arial" pitchFamily="2" charset="2"/>
              <a:buChar char="•"/>
            </a:pPr>
            <a:endParaRPr lang="de-DE" sz="3200" dirty="0">
              <a:latin typeface="TheSans C4s Plain" panose="020B0502050302020203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6BB58B-FB60-4CFB-80E1-156456450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165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TARIFERHÖHUNGEN 2026</a:t>
            </a:r>
          </a:p>
        </p:txBody>
      </p:sp>
    </p:spTree>
    <p:extLst>
      <p:ext uri="{BB962C8B-B14F-4D97-AF65-F5344CB8AC3E}">
        <p14:creationId xmlns:p14="http://schemas.microsoft.com/office/powerpoint/2010/main" val="1037170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5789C59-4844-4D6D-B7E2-609C364C01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2884" y="1227014"/>
            <a:ext cx="10814858" cy="5063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Unsere Forderungen: Kaufkraft steigern, Jobs sichern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Das Angebot der Arbeitgeber: Heiße Luft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Neun regionale und zwei bundesweite Runden ohne Ergebnis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Fortschritte bislang nur bei Beschäftigungssicherung</a:t>
            </a:r>
            <a:endParaRPr lang="de-DE" sz="3200" b="0" i="0" dirty="0">
              <a:solidFill>
                <a:srgbClr val="000000"/>
              </a:solidFill>
              <a:effectLst/>
              <a:latin typeface="TheSans C4s Plain" panose="020B0502050302020203" pitchFamily="34" charset="0"/>
              <a:ea typeface="Calibri"/>
              <a:cs typeface="Calibri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Realitätsverweigerung bei der Entgeltfrage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dirty="0">
                <a:solidFill>
                  <a:srgbClr val="000000"/>
                </a:solidFill>
                <a:latin typeface="TheSans C4s Plain" panose="020B0502050302020203" pitchFamily="34" charset="0"/>
                <a:ea typeface="Calibri"/>
                <a:cs typeface="Calibri"/>
              </a:rPr>
              <a:t>Einen Abschluss gibt’s nur im Paket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3200" b="0" i="0" dirty="0">
                <a:solidFill>
                  <a:srgbClr val="000000"/>
                </a:solidFill>
                <a:effectLst/>
                <a:latin typeface="TheSans C4s Plain" panose="020B0502050302020203" pitchFamily="34" charset="0"/>
                <a:ea typeface="Calibri"/>
                <a:cs typeface="Calibri"/>
              </a:rPr>
              <a:t>Showdown am 24./25. März in Bad Breisig</a:t>
            </a:r>
            <a:endParaRPr lang="de-DE" sz="32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6BB58B-FB60-4CFB-80E1-156456450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6628" y="472297"/>
            <a:ext cx="8278836" cy="3657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sz="3300" dirty="0">
                <a:latin typeface="TheSansB W5 Plain"/>
              </a:rPr>
              <a:t>TARIFRUNDE CHEMIE</a:t>
            </a:r>
            <a:endParaRPr lang="de-DE" sz="3300" dirty="0"/>
          </a:p>
        </p:txBody>
      </p:sp>
    </p:spTree>
    <p:extLst>
      <p:ext uri="{BB962C8B-B14F-4D97-AF65-F5344CB8AC3E}">
        <p14:creationId xmlns:p14="http://schemas.microsoft.com/office/powerpoint/2010/main" val="369540592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1101_IGBCE_PowerPointMater_16_9_TheSans (1) [Schreibgeschützt]" id="{B32E3D77-08A0-4834-8DF9-FEA5E13B4C9B}" vid="{B6CB02D4-748D-4BEC-A778-E88F31CBA22E}"/>
    </a:ext>
  </a:extLst>
</a:theme>
</file>

<file path=ppt/theme/theme2.xml><?xml version="1.0" encoding="utf-8"?>
<a:theme xmlns:a="http://schemas.openxmlformats.org/drawingml/2006/main" name="1_Office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1101_IGBCE_PowerPointMater_16_9_TheSans (1) [Schreibgeschützt]" id="{B32E3D77-08A0-4834-8DF9-FEA5E13B4C9B}" vid="{4355978D-CC12-4E69-86B8-E9BA1774907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7E1CC1886B044A8C6546E9259C63C" ma:contentTypeVersion="16" ma:contentTypeDescription="Ein neues Dokument erstellen." ma:contentTypeScope="" ma:versionID="814e907a7b14de6541974c446c57466b">
  <xsd:schema xmlns:xsd="http://www.w3.org/2001/XMLSchema" xmlns:xs="http://www.w3.org/2001/XMLSchema" xmlns:p="http://schemas.microsoft.com/office/2006/metadata/properties" xmlns:ns2="0a755993-208d-41e9-b381-87245961abf1" xmlns:ns3="42f4949b-d30f-478a-96a7-e6437e2758dc" targetNamespace="http://schemas.microsoft.com/office/2006/metadata/properties" ma:root="true" ma:fieldsID="e7db1b2ecbcfd877b006c599b30ff1b6" ns2:_="" ns3:_="">
    <xsd:import namespace="0a755993-208d-41e9-b381-87245961abf1"/>
    <xsd:import namespace="42f4949b-d30f-478a-96a7-e6437e2758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SearchProperties" minOccurs="0"/>
                <xsd:element ref="ns3:MediaLengthInSecond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55993-208d-41e9-b381-87245961ab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530a269-6a2e-4ddd-8a3a-db1345c5e724}" ma:internalName="TaxCatchAll" ma:showField="CatchAllData" ma:web="0a755993-208d-41e9-b381-87245961ab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f4949b-d30f-478a-96a7-e6437e2758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ffbb4fc3-c966-431f-b93d-32b37f6a08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f4949b-d30f-478a-96a7-e6437e2758dc">
      <Terms xmlns="http://schemas.microsoft.com/office/infopath/2007/PartnerControls"/>
    </lcf76f155ced4ddcb4097134ff3c332f>
    <TaxCatchAll xmlns="0a755993-208d-41e9-b381-87245961abf1" xsi:nil="true"/>
  </documentManagement>
</p:properties>
</file>

<file path=customXml/itemProps1.xml><?xml version="1.0" encoding="utf-8"?>
<ds:datastoreItem xmlns:ds="http://schemas.openxmlformats.org/officeDocument/2006/customXml" ds:itemID="{AC5C6FCB-D1D3-43F7-8A0D-15CECA87DA8B}"/>
</file>

<file path=customXml/itemProps2.xml><?xml version="1.0" encoding="utf-8"?>
<ds:datastoreItem xmlns:ds="http://schemas.openxmlformats.org/officeDocument/2006/customXml" ds:itemID="{411C92B9-2661-4DA9-9A70-DF0F5A3630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23D209-0E2D-4F29-8620-AB2964A96B6A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5a9abb2-4b7c-453f-8ba5-03d4fcf486f0"/>
    <ds:schemaRef ds:uri="90790524-ca62-42de-8feb-90ff23d67a95"/>
    <ds:schemaRef ds:uri="http://purl.org/dc/dcmitype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211101_IGBCE_PowerPointMater_16_9_TheSans (1)</Template>
  <TotalTime>0</TotalTime>
  <Words>3693</Words>
  <Application>Microsoft Office PowerPoint</Application>
  <PresentationFormat>Breitbild</PresentationFormat>
  <Paragraphs>348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TheSans C4s Plain</vt:lpstr>
      <vt:lpstr>TheSansB W5 Plain</vt:lpstr>
      <vt:lpstr>Times New Roman</vt:lpstr>
      <vt:lpstr>Wingdings</vt:lpstr>
      <vt:lpstr>Coverseite</vt:lpstr>
      <vt:lpstr>1_Office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Heuer</dc:creator>
  <cp:lastModifiedBy>Susanne Nieden</cp:lastModifiedBy>
  <cp:revision>6</cp:revision>
  <cp:lastPrinted>2026-03-12T13:59:02Z</cp:lastPrinted>
  <dcterms:created xsi:type="dcterms:W3CDTF">2021-11-11T12:48:14Z</dcterms:created>
  <dcterms:modified xsi:type="dcterms:W3CDTF">2026-03-12T14:01:36Z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0x0101006DC7E1CC1886B044A8C6546E9259C63C</vt:lpwstr>
  </property>
</Properties>
</file>